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7"/>
  </p:notesMasterIdLst>
  <p:sldIdLst>
    <p:sldId id="304" r:id="rId2"/>
    <p:sldId id="303" r:id="rId3"/>
    <p:sldId id="318" r:id="rId4"/>
    <p:sldId id="335" r:id="rId5"/>
    <p:sldId id="334" r:id="rId6"/>
    <p:sldId id="288" r:id="rId7"/>
    <p:sldId id="326" r:id="rId8"/>
    <p:sldId id="337" r:id="rId9"/>
    <p:sldId id="321" r:id="rId10"/>
    <p:sldId id="328" r:id="rId11"/>
    <p:sldId id="327" r:id="rId12"/>
    <p:sldId id="330" r:id="rId13"/>
    <p:sldId id="336" r:id="rId14"/>
    <p:sldId id="322" r:id="rId15"/>
    <p:sldId id="333" r:id="rId16"/>
    <p:sldId id="319" r:id="rId17"/>
    <p:sldId id="264" r:id="rId18"/>
    <p:sldId id="332" r:id="rId19"/>
    <p:sldId id="270" r:id="rId20"/>
    <p:sldId id="262" r:id="rId21"/>
    <p:sldId id="260" r:id="rId22"/>
    <p:sldId id="316" r:id="rId23"/>
    <p:sldId id="317" r:id="rId24"/>
    <p:sldId id="281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5501" autoAdjust="0"/>
  </p:normalViewPr>
  <p:slideViewPr>
    <p:cSldViewPr snapToGrid="0">
      <p:cViewPr varScale="1">
        <p:scale>
          <a:sx n="78" d="100"/>
          <a:sy n="78" d="100"/>
        </p:scale>
        <p:origin x="91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67073-C3B9-46D2-8369-6238153900B2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F78DA-7FCA-4AB1-B6A6-DA85FA937C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15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456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20E586-B92C-434E-BCEF-41B49F21F1C5}" type="datetimeFigureOut">
              <a:rPr lang="en-GB" smtClean="0"/>
              <a:pPr/>
              <a:t>2021-01-07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FCA816-2EA0-4766-B31F-58F22C0A58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2936" y="0"/>
            <a:ext cx="5989064" cy="583064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2620" y="5830644"/>
            <a:ext cx="5339379" cy="525705"/>
          </a:xfrm>
        </p:spPr>
        <p:txBody>
          <a:bodyPr/>
          <a:lstStyle>
            <a:lvl1pPr marL="0" indent="0" algn="ct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20E586-B92C-434E-BCEF-41B49F21F1C5}" type="datetimeFigureOut">
              <a:rPr lang="en-GB" smtClean="0"/>
              <a:pPr/>
              <a:t>2021-01-07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-244773" y="2589475"/>
            <a:ext cx="6446838" cy="3876675"/>
          </a:xfrm>
          <a:effectLst>
            <a:softEdge rad="533400"/>
          </a:effectLst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FCA816-2EA0-4766-B31F-58F22C0A58E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272308" y="-127762"/>
            <a:ext cx="5653004" cy="4288282"/>
          </a:xfrm>
          <a:effectLst>
            <a:softEdge rad="266700"/>
          </a:effectLst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090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0"/>
            <a:ext cx="10515240" cy="6858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62725" y="6099177"/>
            <a:ext cx="5629275" cy="758825"/>
          </a:xfrm>
        </p:spPr>
        <p:txBody>
          <a:bodyPr>
            <a:noAutofit/>
          </a:bodyPr>
          <a:lstStyle>
            <a:lvl1pPr>
              <a:defRPr sz="2100" b="0">
                <a:effectLst/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18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680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38081" y="1441452"/>
            <a:ext cx="10515241" cy="475495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87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9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  <a:effectLst>
            <a:outerShdw blurRad="50800" dist="190500" dir="1020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726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63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082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  <a:effectLst>
            <a:outerShdw blurRad="50800" dist="190500" dir="1020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186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  <a:ln>
            <a:noFill/>
          </a:ln>
          <a:effectLst>
            <a:outerShdw blurRad="50800" dist="190500" dir="1020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55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55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>
              <a:defRPr sz="2800"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>
              <a:defRPr sz="2000"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>
              <a:defRPr sz="2000"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42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97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29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gi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28" Type="http://schemas.openxmlformats.org/officeDocument/2006/relationships/image" Target="../media/image14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31" Type="http://schemas.openxmlformats.org/officeDocument/2006/relationships/image" Target="../media/image1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Relationship Id="rId30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  <a:effectLst>
            <a:outerShdw blurRad="50800" dist="190500" dir="1020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780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225F1-48B7-4B0B-BAFC-FA8FBEFE93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26" y="6065098"/>
            <a:ext cx="702227" cy="540975"/>
          </a:xfrm>
          <a:prstGeom prst="rect">
            <a:avLst/>
          </a:prstGeom>
        </p:spPr>
      </p:pic>
      <p:pic>
        <p:nvPicPr>
          <p:cNvPr id="7" name="Picture 2" descr="http://3rd-wing.net/style_images/1/folder_team_icons/vfa10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33" y="6065098"/>
            <a:ext cx="553269" cy="5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31283" y="6072091"/>
            <a:ext cx="462703" cy="508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88276" y="6072091"/>
            <a:ext cx="472807" cy="538861"/>
          </a:xfrm>
          <a:prstGeom prst="rect">
            <a:avLst/>
          </a:prstGeom>
        </p:spPr>
      </p:pic>
      <p:pic>
        <p:nvPicPr>
          <p:cNvPr id="1026" name="Picture 2" descr="Image IP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45" y="6036769"/>
            <a:ext cx="570240" cy="57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IPB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38" y="6058213"/>
            <a:ext cx="573843" cy="5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IPB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916" y="6072090"/>
            <a:ext cx="544675" cy="54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IPB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51" y="6063144"/>
            <a:ext cx="460489" cy="54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IPB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5" y="6037983"/>
            <a:ext cx="494664" cy="5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69" y="6066583"/>
            <a:ext cx="544242" cy="593719"/>
          </a:xfrm>
          <a:prstGeom prst="rect">
            <a:avLst/>
          </a:prstGeom>
        </p:spPr>
      </p:pic>
      <p:pic>
        <p:nvPicPr>
          <p:cNvPr id="1034" name="Picture 10" descr="Image IPB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69" y="6037984"/>
            <a:ext cx="484769" cy="5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42" y="6065098"/>
            <a:ext cx="505662" cy="568090"/>
          </a:xfrm>
          <a:prstGeom prst="rect">
            <a:avLst/>
          </a:prstGeom>
        </p:spPr>
      </p:pic>
      <p:pic>
        <p:nvPicPr>
          <p:cNvPr id="1042" name="Picture 18" descr="Image IPB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35" y="6065098"/>
            <a:ext cx="456667" cy="5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server.3rd-wing.net/public/Bureau_72nd/Divers/72nd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33" y="6065098"/>
            <a:ext cx="388261" cy="5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635525" y="6041882"/>
            <a:ext cx="489891" cy="564191"/>
          </a:xfrm>
          <a:prstGeom prst="rect">
            <a:avLst/>
          </a:prstGeom>
        </p:spPr>
      </p:pic>
      <p:pic>
        <p:nvPicPr>
          <p:cNvPr id="1046" name="Picture 22" descr="Image IPB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83" y="6062928"/>
            <a:ext cx="545231" cy="54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8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25" r:id="rId11"/>
    <p:sldLayoutId id="2147483689" r:id="rId12"/>
    <p:sldLayoutId id="2147483690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b="1" u="none" kern="1200" baseline="0">
          <a:ln w="15875">
            <a:solidFill>
              <a:schemeClr val="bg1">
                <a:lumMod val="85000"/>
              </a:schemeClr>
            </a:solidFill>
          </a:ln>
          <a:gradFill flip="none" rotWithShape="1">
            <a:gsLst>
              <a:gs pos="100000">
                <a:srgbClr val="A01C18"/>
              </a:gs>
              <a:gs pos="25000">
                <a:srgbClr val="E0322D"/>
              </a:gs>
            </a:gsLst>
            <a:lin ang="5400000" scaled="0"/>
            <a:tileRect/>
          </a:gra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uFill>
            <a:solidFill>
              <a:schemeClr val="bg1"/>
            </a:solidFill>
          </a:u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bg1">
              <a:lumMod val="85000"/>
            </a:schemeClr>
          </a:solidFill>
          <a:latin typeface="+mn-lt"/>
          <a:ea typeface="+mn-ea"/>
          <a:cs typeface="Times New Roman" panose="02020603050405020304" pitchFamily="18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bg1">
              <a:lumMod val="85000"/>
            </a:schemeClr>
          </a:solidFill>
          <a:latin typeface="+mn-lt"/>
          <a:ea typeface="+mn-ea"/>
          <a:cs typeface="Times New Roman" panose="02020603050405020304" pitchFamily="18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Times New Roman" panose="02020603050405020304" pitchFamily="18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Times New Roman" panose="02020603050405020304" pitchFamily="18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3rd-wing</a:t>
            </a:r>
            <a:br>
              <a:rPr lang="fr-FR" dirty="0"/>
            </a:br>
            <a:r>
              <a:rPr lang="fr-FR" dirty="0"/>
              <a:t>WAN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Briefing mission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31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48A6-F0CE-44D5-9843-5000AFEE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Objectifs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690A-9FC7-4BDE-903C-8C5FC251B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Détruire sites Scud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Détruire sites SAM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Effectuer des vols de reconnaissances sur Damas et Beyrouth.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28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1B38-56D9-4A12-872B-829BDCED3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5AA95-D143-4EF9-86AD-8687F07CE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012"/>
            <a:ext cx="10515600" cy="464082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Six sites de SCUD B à taper entre </a:t>
            </a:r>
            <a:r>
              <a:rPr lang="en-GB" dirty="0" err="1"/>
              <a:t>Beyrouth</a:t>
            </a:r>
            <a:r>
              <a:rPr lang="en-GB" dirty="0"/>
              <a:t> et Damas. </a:t>
            </a:r>
          </a:p>
          <a:p>
            <a:pPr lvl="1"/>
            <a:r>
              <a:rPr lang="en-GB" dirty="0"/>
              <a:t>1- N 33°35'53'' E 35°32'20''</a:t>
            </a:r>
          </a:p>
          <a:p>
            <a:pPr lvl="1"/>
            <a:r>
              <a:rPr lang="en-GB" dirty="0"/>
              <a:t>2- N 33°44'52'' E 35°42'33''</a:t>
            </a:r>
          </a:p>
          <a:p>
            <a:pPr lvl="1"/>
            <a:r>
              <a:rPr lang="en-GB" dirty="0"/>
              <a:t>3- N 33°37'07'' E 35°47'49''</a:t>
            </a:r>
          </a:p>
          <a:p>
            <a:pPr lvl="1"/>
            <a:r>
              <a:rPr lang="en-GB" dirty="0"/>
              <a:t>4- N 33°42'50'' E 35°56'29''</a:t>
            </a:r>
          </a:p>
          <a:p>
            <a:pPr lvl="1"/>
            <a:r>
              <a:rPr lang="en-GB" dirty="0"/>
              <a:t>5- N 33°29'05'' E 35°45'18''</a:t>
            </a:r>
          </a:p>
          <a:p>
            <a:pPr lvl="1"/>
            <a:r>
              <a:rPr lang="en-GB" dirty="0"/>
              <a:t>6- N 33°25’27'' E 35°55'55''</a:t>
            </a:r>
          </a:p>
          <a:p>
            <a:r>
              <a:rPr lang="en-GB" dirty="0"/>
              <a:t>7- PC à identifier dans le </a:t>
            </a:r>
            <a:r>
              <a:rPr lang="en-GB" dirty="0" err="1"/>
              <a:t>secteur</a:t>
            </a:r>
            <a:r>
              <a:rPr lang="en-GB" dirty="0"/>
              <a:t> entre </a:t>
            </a:r>
            <a:r>
              <a:rPr lang="en-GB" dirty="0" err="1"/>
              <a:t>secteurs</a:t>
            </a:r>
            <a:r>
              <a:rPr lang="en-GB" dirty="0"/>
              <a:t> BT36 et BT46 à </a:t>
            </a:r>
            <a:r>
              <a:rPr lang="en-GB" dirty="0" err="1"/>
              <a:t>proximité</a:t>
            </a:r>
            <a:r>
              <a:rPr lang="en-GB" dirty="0"/>
              <a:t> de Baalbek et </a:t>
            </a:r>
            <a:r>
              <a:rPr lang="en-GB" dirty="0" err="1"/>
              <a:t>Serghaya</a:t>
            </a:r>
            <a:r>
              <a:rPr lang="en-GB" dirty="0"/>
              <a:t>.</a:t>
            </a:r>
          </a:p>
          <a:p>
            <a:r>
              <a:rPr lang="en-GB" dirty="0"/>
              <a:t>8- SEAD et AAA sur Rene Mouawad et Al Qusayr (SA2, SA6, SA8)</a:t>
            </a:r>
          </a:p>
          <a:p>
            <a:r>
              <a:rPr lang="en-GB" dirty="0"/>
              <a:t>9- Sweep et escort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00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 convoi amenant des renforts en hommes et apportant du matériel a été repéré quittant Beyrouth, il semble remonter vers la zone de débarquement en logeant la côte.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tactique - scuds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72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Systèmes en bulles complémentaires</a:t>
            </a:r>
          </a:p>
          <a:p>
            <a:pPr lvl="1"/>
            <a:r>
              <a:rPr lang="fr-FR" dirty="0"/>
              <a:t>Courte portée : 9K33 Osa (SA-8 Gecko)</a:t>
            </a:r>
          </a:p>
          <a:p>
            <a:pPr lvl="1"/>
            <a:r>
              <a:rPr lang="fr-FR" dirty="0"/>
              <a:t>Moyenne portée : </a:t>
            </a:r>
            <a:r>
              <a:rPr lang="en-GB" dirty="0"/>
              <a:t>2K12 </a:t>
            </a:r>
            <a:r>
              <a:rPr lang="en-GB" dirty="0" err="1"/>
              <a:t>Kub</a:t>
            </a:r>
            <a:r>
              <a:rPr lang="en-GB" dirty="0"/>
              <a:t> M1 (</a:t>
            </a:r>
            <a:r>
              <a:rPr lang="fr-FR" dirty="0"/>
              <a:t>SA-6 </a:t>
            </a:r>
            <a:r>
              <a:rPr lang="fr-FR" dirty="0" err="1"/>
              <a:t>Gainful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Longue : </a:t>
            </a:r>
            <a:r>
              <a:rPr lang="en-GB" dirty="0"/>
              <a:t>SA-75 Dvina</a:t>
            </a:r>
            <a:r>
              <a:rPr lang="fr-FR" dirty="0"/>
              <a:t> (SA-2 Guideline)</a:t>
            </a:r>
          </a:p>
          <a:p>
            <a:r>
              <a:rPr lang="fr-FR" dirty="0"/>
              <a:t>Sites SAM en fonction mais inorganisés</a:t>
            </a:r>
          </a:p>
          <a:p>
            <a:pPr lvl="1"/>
            <a:r>
              <a:rPr lang="fr-FR" dirty="0"/>
              <a:t>Réactivité faible</a:t>
            </a:r>
          </a:p>
          <a:p>
            <a:pPr lvl="1"/>
            <a:r>
              <a:rPr lang="fr-FR" dirty="0"/>
              <a:t>Logistique inexistante</a:t>
            </a:r>
          </a:p>
          <a:p>
            <a:r>
              <a:rPr lang="fr-FR" dirty="0"/>
              <a:t>Strike 3rd non attendu</a:t>
            </a:r>
          </a:p>
          <a:p>
            <a:pPr lvl="1"/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tactique - SAM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8DAE8-77AC-4F15-8041-C9D07C12B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76" y="1825624"/>
            <a:ext cx="2459243" cy="1344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BFB92-646C-4A35-A6D2-5E8DAA168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76" y="3170010"/>
            <a:ext cx="2459242" cy="1623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3525D2-EB0D-4C77-AACF-BFBA01C03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76" y="4793110"/>
            <a:ext cx="2459241" cy="15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86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Flak 18</a:t>
            </a:r>
            <a:r>
              <a:rPr lang="fr-FR" dirty="0"/>
              <a:t> près du PC au nord de Beyrouth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tactique - reco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B2174E-86ED-4B4A-BA33-3ED396B46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66" y="1690688"/>
            <a:ext cx="2787292" cy="419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4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Shark et Gustav sur </a:t>
            </a:r>
            <a:r>
              <a:rPr lang="fr-FR" dirty="0" err="1"/>
              <a:t>Bassel</a:t>
            </a:r>
            <a:r>
              <a:rPr lang="fr-FR" dirty="0"/>
              <a:t> al-</a:t>
            </a:r>
            <a:r>
              <a:rPr lang="fr-FR" dirty="0" err="1"/>
              <a:t>assad</a:t>
            </a:r>
            <a:endParaRPr lang="fr-FR" dirty="0"/>
          </a:p>
          <a:p>
            <a:r>
              <a:rPr lang="fr-FR" dirty="0"/>
              <a:t>55thBA sur FARP </a:t>
            </a:r>
          </a:p>
          <a:p>
            <a:r>
              <a:rPr lang="fr-FR" dirty="0"/>
              <a:t>VFA 103 et VF-31 sur H</a:t>
            </a:r>
            <a:r>
              <a:rPr lang="en-GB" b="1" baseline="-25000" dirty="0"/>
              <a:t>2</a:t>
            </a:r>
            <a:r>
              <a:rPr lang="fr-FR" dirty="0"/>
              <a:t>O (et diverses impuretés)</a:t>
            </a:r>
          </a:p>
          <a:p>
            <a:pPr lvl="1"/>
            <a:r>
              <a:rPr lang="fr-FR" dirty="0"/>
              <a:t>Large </a:t>
            </a:r>
            <a:r>
              <a:rPr lang="fr-FR" dirty="0" err="1"/>
              <a:t>Bassel</a:t>
            </a:r>
            <a:r>
              <a:rPr lang="fr-FR" dirty="0"/>
              <a:t> al-</a:t>
            </a:r>
            <a:r>
              <a:rPr lang="fr-FR" dirty="0" err="1"/>
              <a:t>assad</a:t>
            </a:r>
            <a:endParaRPr lang="fr-FR" dirty="0"/>
          </a:p>
          <a:p>
            <a:r>
              <a:rPr lang="fr-FR" dirty="0"/>
              <a:t>Chasse sur </a:t>
            </a:r>
            <a:r>
              <a:rPr lang="fr-FR" dirty="0" err="1"/>
              <a:t>Incirlink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tactique – 3rd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94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Positions </a:t>
            </a:r>
            <a:r>
              <a:rPr lang="fr-FR" dirty="0" err="1"/>
              <a:t>Bullseye</a:t>
            </a:r>
            <a:endParaRPr lang="fr-FR" dirty="0"/>
          </a:p>
          <a:p>
            <a:pPr lvl="1"/>
            <a:r>
              <a:rPr lang="pt-BR" dirty="0"/>
              <a:t>Aerodrome de Rayak : 33°51'5''N / 35°59'16''E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385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-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Ravitaillement</a:t>
            </a:r>
          </a:p>
          <a:p>
            <a:pPr lvl="1"/>
            <a:r>
              <a:rPr lang="fr-FR" dirty="0"/>
              <a:t>Ensemble sur un leg Est Ouest au 350 pour 130 nm (</a:t>
            </a:r>
            <a:r>
              <a:rPr lang="fr-FR" dirty="0" err="1"/>
              <a:t>Bull’s</a:t>
            </a:r>
            <a:r>
              <a:rPr lang="fr-FR" dirty="0"/>
              <a:t>)</a:t>
            </a:r>
          </a:p>
          <a:p>
            <a:pPr lvl="2"/>
            <a:r>
              <a:rPr lang="fr-FR" dirty="0"/>
              <a:t>Arco 11	KC135MP	FL200 </a:t>
            </a:r>
            <a:r>
              <a:rPr lang="fr-FR" dirty="0" err="1"/>
              <a:t>Tacan</a:t>
            </a:r>
            <a:r>
              <a:rPr lang="fr-FR" dirty="0"/>
              <a:t> 41X	138.100</a:t>
            </a:r>
          </a:p>
          <a:p>
            <a:pPr lvl="2"/>
            <a:r>
              <a:rPr lang="fr-FR" dirty="0"/>
              <a:t>Arco 21	IL78M		FL220			138.600</a:t>
            </a:r>
          </a:p>
          <a:p>
            <a:pPr lvl="2"/>
            <a:r>
              <a:rPr lang="fr-FR" dirty="0"/>
              <a:t>Shell 11	KC130		FL120 </a:t>
            </a:r>
            <a:r>
              <a:rPr lang="fr-FR" dirty="0" err="1"/>
              <a:t>Tacan</a:t>
            </a:r>
            <a:r>
              <a:rPr lang="fr-FR" dirty="0"/>
              <a:t> 42X	138.200</a:t>
            </a:r>
          </a:p>
          <a:p>
            <a:pPr lvl="2"/>
            <a:r>
              <a:rPr lang="fr-FR" dirty="0"/>
              <a:t>Texaco 11	KC135B	FL150 </a:t>
            </a:r>
            <a:r>
              <a:rPr lang="fr-FR" dirty="0" err="1"/>
              <a:t>Tacan</a:t>
            </a:r>
            <a:r>
              <a:rPr lang="fr-FR" dirty="0"/>
              <a:t> 45X	138.400</a:t>
            </a:r>
            <a:endParaRPr lang="en-GB" dirty="0"/>
          </a:p>
          <a:p>
            <a:r>
              <a:rPr lang="fr-FR" dirty="0"/>
              <a:t>SDCA </a:t>
            </a:r>
          </a:p>
          <a:p>
            <a:pPr lvl="1"/>
            <a:r>
              <a:rPr lang="fr-FR" dirty="0"/>
              <a:t>Magic</a:t>
            </a:r>
          </a:p>
          <a:p>
            <a:pPr lvl="1"/>
            <a:r>
              <a:rPr lang="fr-FR" dirty="0"/>
              <a:t>Overlord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795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- Support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A0EEF8-5575-42A0-BA64-C367C652E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542" y="1484899"/>
            <a:ext cx="6898989" cy="52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3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- Défenses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Défenses alliées</a:t>
            </a:r>
          </a:p>
          <a:p>
            <a:pPr lvl="1"/>
            <a:r>
              <a:rPr lang="fr-FR" dirty="0"/>
              <a:t>n/a</a:t>
            </a:r>
            <a:endParaRPr lang="fi-FI" dirty="0"/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90220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urora winery, in the eastern Mediterranean mountains ...">
            <a:extLst>
              <a:ext uri="{FF2B5EF4-FFF2-40B4-BE49-F238E27FC236}">
                <a16:creationId xmlns:a16="http://schemas.microsoft.com/office/drawing/2014/main" id="{529827FF-E4E3-42E0-AD7C-8ABAA9DA0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Une image contenant texte, reine&#10;&#10;Description générée automatiquement">
            <a:extLst>
              <a:ext uri="{FF2B5EF4-FFF2-40B4-BE49-F238E27FC236}">
                <a16:creationId xmlns:a16="http://schemas.microsoft.com/office/drawing/2014/main" id="{0BF4A7F2-9FC2-4CF0-A158-95D9582DF6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 r="-1" b="12074"/>
          <a:stretch/>
        </p:blipFill>
        <p:spPr>
          <a:xfrm>
            <a:off x="8524567" y="4116533"/>
            <a:ext cx="3505793" cy="25694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1944" y="5768386"/>
            <a:ext cx="7863840" cy="1089614"/>
          </a:xfrm>
        </p:spPr>
        <p:txBody>
          <a:bodyPr anchor="ctr">
            <a:normAutofit/>
          </a:bodyPr>
          <a:lstStyle/>
          <a:p>
            <a:pPr algn="l"/>
            <a:r>
              <a:rPr lang="fr-FR" dirty="0" err="1"/>
              <a:t>Cification</a:t>
            </a:r>
            <a:r>
              <a:rPr lang="fr-FR" dirty="0"/>
              <a:t>, ou pas</a:t>
            </a:r>
          </a:p>
        </p:txBody>
      </p:sp>
    </p:spTree>
    <p:extLst>
      <p:ext uri="{BB962C8B-B14F-4D97-AF65-F5344CB8AC3E}">
        <p14:creationId xmlns:p14="http://schemas.microsoft.com/office/powerpoint/2010/main" val="2039902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+mn-lt"/>
              </a:rPr>
              <a:t>Sol</a:t>
            </a:r>
          </a:p>
          <a:p>
            <a:pPr lvl="1"/>
            <a:r>
              <a:rPr lang="fr-FR" dirty="0">
                <a:latin typeface="+mn-lt"/>
              </a:rPr>
              <a:t>Troupes mécanisées</a:t>
            </a:r>
          </a:p>
          <a:p>
            <a:r>
              <a:rPr lang="fr-FR" dirty="0">
                <a:latin typeface="+mn-lt"/>
              </a:rPr>
              <a:t>Sol-air</a:t>
            </a:r>
          </a:p>
          <a:p>
            <a:pPr lvl="1"/>
            <a:r>
              <a:rPr lang="fr-FR" dirty="0">
                <a:latin typeface="+mn-lt"/>
              </a:rPr>
              <a:t>AAA  : </a:t>
            </a:r>
            <a:r>
              <a:rPr lang="fr-FR" dirty="0" err="1">
                <a:latin typeface="+mn-lt"/>
              </a:rPr>
              <a:t>Shilka</a:t>
            </a:r>
            <a:r>
              <a:rPr lang="fr-FR" dirty="0">
                <a:latin typeface="+mn-lt"/>
              </a:rPr>
              <a:t>, ZU-23,</a:t>
            </a:r>
            <a:r>
              <a:rPr lang="fr-FR" dirty="0"/>
              <a:t> </a:t>
            </a:r>
            <a:r>
              <a:rPr lang="fr-FR" dirty="0" err="1"/>
              <a:t>Flak</a:t>
            </a:r>
            <a:endParaRPr lang="fr-FR" dirty="0"/>
          </a:p>
          <a:p>
            <a:pPr lvl="1"/>
            <a:r>
              <a:rPr lang="fr-FR" dirty="0">
                <a:latin typeface="+mn-lt"/>
              </a:rPr>
              <a:t>SAM : </a:t>
            </a:r>
            <a:r>
              <a:rPr lang="en-GB" dirty="0"/>
              <a:t>SA 2-3-6-8-10 (</a:t>
            </a:r>
            <a:r>
              <a:rPr lang="en-GB" dirty="0" err="1"/>
              <a:t>limités</a:t>
            </a:r>
            <a:r>
              <a:rPr lang="en-GB" dirty="0"/>
              <a:t>)</a:t>
            </a:r>
            <a:endParaRPr lang="fr-FR" dirty="0">
              <a:latin typeface="+mn-lt"/>
            </a:endParaRPr>
          </a:p>
          <a:p>
            <a:r>
              <a:rPr lang="fr-FR" dirty="0">
                <a:latin typeface="+mn-lt"/>
              </a:rPr>
              <a:t>A/A</a:t>
            </a:r>
          </a:p>
          <a:p>
            <a:pPr lvl="1"/>
            <a:r>
              <a:rPr lang="en-GB" dirty="0"/>
              <a:t>MiG-23, MiG-29A</a:t>
            </a: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Menaces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798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Météo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METAR LTAG 130620local 21004kts CAVOK 02/M01 Q1025 =</a:t>
            </a:r>
          </a:p>
        </p:txBody>
      </p:sp>
    </p:spTree>
    <p:extLst>
      <p:ext uri="{BB962C8B-B14F-4D97-AF65-F5344CB8AC3E}">
        <p14:creationId xmlns:p14="http://schemas.microsoft.com/office/powerpoint/2010/main" val="4224214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20" y="3801826"/>
            <a:ext cx="493242" cy="382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Attribution des objectifs par escadrilles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fr-FR" dirty="0"/>
          </a:p>
          <a:p>
            <a:pPr algn="ctr"/>
            <a:r>
              <a:rPr lang="fr-FR" dirty="0"/>
              <a:t>À planifier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3" y="1922839"/>
            <a:ext cx="345969" cy="397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7" y="2877661"/>
            <a:ext cx="276458" cy="401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2" y="3314569"/>
            <a:ext cx="356581" cy="418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4" y="4306666"/>
            <a:ext cx="358685" cy="401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4" y="4301753"/>
            <a:ext cx="342358" cy="405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3" y="3825188"/>
            <a:ext cx="335093" cy="397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0" y="2396643"/>
            <a:ext cx="338631" cy="3890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7" y="2439502"/>
            <a:ext cx="332719" cy="397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698" y="1947239"/>
            <a:ext cx="392338" cy="384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727" y="2850153"/>
            <a:ext cx="359741" cy="4270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1267" y="3341729"/>
            <a:ext cx="347100" cy="3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65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20" y="3801826"/>
            <a:ext cx="493242" cy="382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Escadrilles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fr-FR" dirty="0"/>
          </a:p>
          <a:p>
            <a:pPr algn="ctr"/>
            <a:r>
              <a:rPr lang="fr-FR" dirty="0"/>
              <a:t>logos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3" y="1922839"/>
            <a:ext cx="345969" cy="397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7" y="2877661"/>
            <a:ext cx="276458" cy="401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2" y="3314569"/>
            <a:ext cx="356581" cy="418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4" y="4306666"/>
            <a:ext cx="358685" cy="401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4" y="4301753"/>
            <a:ext cx="342358" cy="405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3" y="3825188"/>
            <a:ext cx="335093" cy="397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0" y="2396643"/>
            <a:ext cx="338631" cy="3890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7" y="2439502"/>
            <a:ext cx="332719" cy="397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698" y="1947239"/>
            <a:ext cx="392338" cy="384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727" y="2850153"/>
            <a:ext cx="359741" cy="4270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1267" y="3341729"/>
            <a:ext cx="347100" cy="3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83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22080" cy="717754"/>
          </a:xfrm>
        </p:spPr>
        <p:txBody>
          <a:bodyPr>
            <a:noAutofit/>
          </a:bodyPr>
          <a:lstStyle/>
          <a:p>
            <a:r>
              <a:rPr lang="fr-FR" sz="5400" dirty="0"/>
              <a:t>Plan de fréquences – 3rd 1.5</a:t>
            </a:r>
            <a:endParaRPr lang="en-GB" sz="54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4E3C7EB-5F99-4929-B562-69E0DA6EC2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148059"/>
              </p:ext>
            </p:extLst>
          </p:nvPr>
        </p:nvGraphicFramePr>
        <p:xfrm>
          <a:off x="0" y="796414"/>
          <a:ext cx="12192001" cy="6061586"/>
        </p:xfrm>
        <a:graphic>
          <a:graphicData uri="http://schemas.openxmlformats.org/drawingml/2006/table">
            <a:tbl>
              <a:tblPr/>
              <a:tblGrid>
                <a:gridCol w="1376921">
                  <a:extLst>
                    <a:ext uri="{9D8B030D-6E8A-4147-A177-3AD203B41FA5}">
                      <a16:colId xmlns:a16="http://schemas.microsoft.com/office/drawing/2014/main" val="3893972985"/>
                    </a:ext>
                  </a:extLst>
                </a:gridCol>
                <a:gridCol w="458973">
                  <a:extLst>
                    <a:ext uri="{9D8B030D-6E8A-4147-A177-3AD203B41FA5}">
                      <a16:colId xmlns:a16="http://schemas.microsoft.com/office/drawing/2014/main" val="3006218065"/>
                    </a:ext>
                  </a:extLst>
                </a:gridCol>
                <a:gridCol w="867877">
                  <a:extLst>
                    <a:ext uri="{9D8B030D-6E8A-4147-A177-3AD203B41FA5}">
                      <a16:colId xmlns:a16="http://schemas.microsoft.com/office/drawing/2014/main" val="1673153702"/>
                    </a:ext>
                  </a:extLst>
                </a:gridCol>
                <a:gridCol w="867877">
                  <a:extLst>
                    <a:ext uri="{9D8B030D-6E8A-4147-A177-3AD203B41FA5}">
                      <a16:colId xmlns:a16="http://schemas.microsoft.com/office/drawing/2014/main" val="3099113854"/>
                    </a:ext>
                  </a:extLst>
                </a:gridCol>
                <a:gridCol w="867877">
                  <a:extLst>
                    <a:ext uri="{9D8B030D-6E8A-4147-A177-3AD203B41FA5}">
                      <a16:colId xmlns:a16="http://schemas.microsoft.com/office/drawing/2014/main" val="520415992"/>
                    </a:ext>
                  </a:extLst>
                </a:gridCol>
                <a:gridCol w="867877">
                  <a:extLst>
                    <a:ext uri="{9D8B030D-6E8A-4147-A177-3AD203B41FA5}">
                      <a16:colId xmlns:a16="http://schemas.microsoft.com/office/drawing/2014/main" val="1739019509"/>
                    </a:ext>
                  </a:extLst>
                </a:gridCol>
                <a:gridCol w="867877">
                  <a:extLst>
                    <a:ext uri="{9D8B030D-6E8A-4147-A177-3AD203B41FA5}">
                      <a16:colId xmlns:a16="http://schemas.microsoft.com/office/drawing/2014/main" val="198232584"/>
                    </a:ext>
                  </a:extLst>
                </a:gridCol>
                <a:gridCol w="867877">
                  <a:extLst>
                    <a:ext uri="{9D8B030D-6E8A-4147-A177-3AD203B41FA5}">
                      <a16:colId xmlns:a16="http://schemas.microsoft.com/office/drawing/2014/main" val="329667215"/>
                    </a:ext>
                  </a:extLst>
                </a:gridCol>
                <a:gridCol w="867877">
                  <a:extLst>
                    <a:ext uri="{9D8B030D-6E8A-4147-A177-3AD203B41FA5}">
                      <a16:colId xmlns:a16="http://schemas.microsoft.com/office/drawing/2014/main" val="3979718134"/>
                    </a:ext>
                  </a:extLst>
                </a:gridCol>
                <a:gridCol w="867877">
                  <a:extLst>
                    <a:ext uri="{9D8B030D-6E8A-4147-A177-3AD203B41FA5}">
                      <a16:colId xmlns:a16="http://schemas.microsoft.com/office/drawing/2014/main" val="3127813123"/>
                    </a:ext>
                  </a:extLst>
                </a:gridCol>
                <a:gridCol w="867877">
                  <a:extLst>
                    <a:ext uri="{9D8B030D-6E8A-4147-A177-3AD203B41FA5}">
                      <a16:colId xmlns:a16="http://schemas.microsoft.com/office/drawing/2014/main" val="3769927598"/>
                    </a:ext>
                  </a:extLst>
                </a:gridCol>
                <a:gridCol w="867877">
                  <a:extLst>
                    <a:ext uri="{9D8B030D-6E8A-4147-A177-3AD203B41FA5}">
                      <a16:colId xmlns:a16="http://schemas.microsoft.com/office/drawing/2014/main" val="2490873724"/>
                    </a:ext>
                  </a:extLst>
                </a:gridCol>
                <a:gridCol w="867877">
                  <a:extLst>
                    <a:ext uri="{9D8B030D-6E8A-4147-A177-3AD203B41FA5}">
                      <a16:colId xmlns:a16="http://schemas.microsoft.com/office/drawing/2014/main" val="3051715902"/>
                    </a:ext>
                  </a:extLst>
                </a:gridCol>
                <a:gridCol w="809460">
                  <a:extLst>
                    <a:ext uri="{9D8B030D-6E8A-4147-A177-3AD203B41FA5}">
                      <a16:colId xmlns:a16="http://schemas.microsoft.com/office/drawing/2014/main" val="2246070759"/>
                    </a:ext>
                  </a:extLst>
                </a:gridCol>
              </a:tblGrid>
              <a:tr h="184491">
                <a:tc>
                  <a:txBody>
                    <a:bodyPr/>
                    <a:lstStyle/>
                    <a:p>
                      <a:pPr rtl="0" fontAlgn="ctr"/>
                      <a:endParaRPr lang="en-GB" sz="6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600" dirty="0">
                        <a:effectLst/>
                      </a:endParaRPr>
                    </a:p>
                  </a:txBody>
                  <a:tcPr marL="7516" marR="7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88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B02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71805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Generic VHF #1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88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Blue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1088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88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09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125.250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122.300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137.300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124.300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125.300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139.100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133.100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133.200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137.100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137.200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125.100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125.200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029017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ATC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09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309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09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B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257.750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258.450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325.450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302.750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312.850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226.750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301.750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308.150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333.250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316.550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367.750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365.500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532109"/>
                  </a:ext>
                </a:extLst>
              </a:tr>
              <a:tr h="430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Intrapatrouille</a:t>
                      </a:r>
                      <a:r>
                        <a:rPr lang="en-GB" sz="1400" b="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#1 / Garde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B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10B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B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CF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35.600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32.900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48.500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33.600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41.200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137.150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137.250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137.350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122.150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122.350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121.500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243.000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882793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Intrapatrouille</a:t>
                      </a:r>
                      <a:r>
                        <a:rPr lang="en-GB" sz="1400" b="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#2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CF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Yellow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50CF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CF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0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315.100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315.200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315.300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315.400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316.100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119.100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119.200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119.300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119.400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119.500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316.700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316.800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309413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Intrapatrouille</a:t>
                      </a:r>
                      <a:r>
                        <a:rPr lang="en-GB" sz="1400" b="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#3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0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30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0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72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131.100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131.200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131.300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131.400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131.500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263.100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263.200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236.300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236.400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236.500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301.100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310.100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779255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Ravitos</a:t>
                      </a:r>
                      <a:r>
                        <a:rPr lang="en-GB" sz="1400" b="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/ Package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72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Purple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2072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72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9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138.100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138.200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138.300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138.400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138.500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138.600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127.200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135.250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136.600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128.300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128.400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128.500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502607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Missions / AWACS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9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009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9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AE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322.150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337.750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327.450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123.600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122.250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124.250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234.500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248.000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235.250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232.250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237.350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237.450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105895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Intrapatrouille</a:t>
                      </a:r>
                      <a:r>
                        <a:rPr lang="en-GB" sz="1400" b="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#4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AE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Gray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0AE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AE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B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226.100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226.200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226.300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226.400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226.500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233.100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233.200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233.300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233.400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134.600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134.700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233.700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640466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Intrapatrouille</a:t>
                      </a:r>
                      <a:r>
                        <a:rPr lang="en-GB" sz="1400" b="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#5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B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Pink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20B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B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D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227.100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227.200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227.300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227.400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227.500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139.250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131.750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130.750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139.750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131.250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119.750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119.850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55447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Intrapatrouille</a:t>
                      </a:r>
                      <a:r>
                        <a:rPr lang="en-GB" sz="1400" b="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#6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D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0D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D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E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75.100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75.200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75.300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75.400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75.500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235.100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235.200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235.300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235.400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235.500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31.250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32.250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195702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JTAC / Carriers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E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Brown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0E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E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353.400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369.200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383.300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118.150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119.350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120.750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33.500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38.500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33.750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33.850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336.400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338.400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87876"/>
                  </a:ext>
                </a:extLst>
              </a:tr>
              <a:tr h="430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Carriers / </a:t>
                      </a:r>
                      <a:r>
                        <a:rPr lang="en-GB" sz="1400" b="0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Intrapatrouille</a:t>
                      </a:r>
                      <a:r>
                        <a:rPr lang="en-GB" sz="1400" b="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#7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Violet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3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327.200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340.200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332.200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338.300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334.200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337.200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135.100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135.200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135.300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135.400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135.500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135.600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61806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Generic VHF / ATC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0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Aqua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600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1E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D7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136.100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136.200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136.300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132.100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132.200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132.300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320.100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320.200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351.100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351.200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336.100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336.200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341076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Intra </a:t>
                      </a:r>
                      <a:r>
                        <a:rPr lang="en-GB" sz="1400" b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Agressor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#1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1E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Lime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001E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1E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03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366.100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366.200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366.300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366.400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366.500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366.600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118.100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118.200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118.300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118.400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118.500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118.600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603200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algn="ctr" rtl="0" fontAlgn="ctr"/>
                      <a:endParaRPr lang="en-GB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3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Cherry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E03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3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3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117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30.000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14021"/>
                  </a:ext>
                </a:extLst>
              </a:tr>
              <a:tr h="3116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AWACS /Missions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3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Lemon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03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3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330.250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331.250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130.250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133.500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36244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JTAC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Amber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0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5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7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363.400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359.200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373.300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128.150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129.350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130.500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sz="1400">
                          <a:effectLst/>
                        </a:rPr>
                        <a:t>00.136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606043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5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Coral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05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5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6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3A0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593059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6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06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6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D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30497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D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Ochre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60D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0D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0DC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6F1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463389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Ravito</a:t>
                      </a:r>
                      <a:endParaRPr lang="en-GB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DC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E0DC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DC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127.600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127.700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</a:rPr>
                        <a:t>127.800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33.800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36.300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37.800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38761D"/>
                          </a:solidFill>
                          <a:effectLst/>
                          <a:latin typeface="Calibri" panose="020F0502020204030204" pitchFamily="34" charset="0"/>
                        </a:rPr>
                        <a:t>38.800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742283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rtl="0" fontAlgn="b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Maroon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000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3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81760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3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Olive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0003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3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792907"/>
                  </a:ext>
                </a:extLst>
              </a:tr>
              <a:tr h="215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Carriers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Indigo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01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41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317.200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330.200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322.200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328.300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14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092512"/>
                  </a:ext>
                </a:extLst>
              </a:tr>
              <a:tr h="184491">
                <a:tc>
                  <a:txBody>
                    <a:bodyPr/>
                    <a:lstStyle/>
                    <a:p>
                      <a:pPr rtl="0" fontAlgn="ctr"/>
                      <a:endParaRPr lang="en-GB" sz="6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1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GB" sz="600" dirty="0">
                        <a:effectLst/>
                      </a:endParaRP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E01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1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1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01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A01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1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A01C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801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1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801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801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1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801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801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18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801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8018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18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8018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8018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1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8018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201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1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201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201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18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201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8018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1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8018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201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1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201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201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201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516" marR="7516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4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9217053-1130-47A7-B89C-4484D77C8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471365"/>
              </p:ext>
            </p:extLst>
          </p:nvPr>
        </p:nvGraphicFramePr>
        <p:xfrm>
          <a:off x="9022080" y="0"/>
          <a:ext cx="3169920" cy="796414"/>
        </p:xfrm>
        <a:graphic>
          <a:graphicData uri="http://schemas.openxmlformats.org/drawingml/2006/table">
            <a:tbl>
              <a:tblPr/>
              <a:tblGrid>
                <a:gridCol w="792480">
                  <a:extLst>
                    <a:ext uri="{9D8B030D-6E8A-4147-A177-3AD203B41FA5}">
                      <a16:colId xmlns:a16="http://schemas.microsoft.com/office/drawing/2014/main" val="2602394842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1090691879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437651475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379664302"/>
                    </a:ext>
                  </a:extLst>
                </a:gridCol>
              </a:tblGrid>
              <a:tr h="398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VHF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0" dirty="0">
                          <a:solidFill>
                            <a:srgbClr val="B45F06"/>
                          </a:solidFill>
                          <a:effectLst/>
                          <a:latin typeface="Calibri" panose="020F0502020204030204" pitchFamily="34" charset="0"/>
                        </a:rPr>
                        <a:t>UHF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0" dirty="0">
                          <a:solidFill>
                            <a:srgbClr val="6AA84F"/>
                          </a:solidFill>
                          <a:effectLst/>
                          <a:latin typeface="Calibri" panose="020F0502020204030204" pitchFamily="34" charset="0"/>
                        </a:rPr>
                        <a:t>FM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Garde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74945"/>
                  </a:ext>
                </a:extLst>
              </a:tr>
              <a:tr h="398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118.000 - 140.000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225.000 - 399.975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30.000 - 76.000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121.500 / 243.000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960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724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Règles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Rétab</a:t>
            </a:r>
            <a:r>
              <a:rPr lang="fr-BE" dirty="0"/>
              <a:t> autorisé en patrouille de 2 minimum</a:t>
            </a:r>
          </a:p>
          <a:p>
            <a:r>
              <a:rPr lang="fr-BE" dirty="0"/>
              <a:t>Personne ne décolle seul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783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Escalade des déclarations</a:t>
            </a:r>
          </a:p>
          <a:p>
            <a:pPr lvl="1"/>
            <a:r>
              <a:rPr lang="fr-FR" dirty="0" err="1"/>
              <a:t>Foudan</a:t>
            </a:r>
            <a:r>
              <a:rPr lang="fr-FR" dirty="0"/>
              <a:t> </a:t>
            </a:r>
            <a:r>
              <a:rPr lang="fr-FR" dirty="0" err="1"/>
              <a:t>Jreu</a:t>
            </a:r>
            <a:r>
              <a:rPr lang="fr-FR" dirty="0"/>
              <a:t> </a:t>
            </a:r>
            <a:r>
              <a:rPr lang="fr-FR" dirty="0" err="1"/>
              <a:t>ralie</a:t>
            </a:r>
            <a:r>
              <a:rPr lang="fr-FR" dirty="0"/>
              <a:t> à lui les suprémacistes</a:t>
            </a:r>
          </a:p>
          <a:p>
            <a:pPr lvl="2"/>
            <a:r>
              <a:rPr lang="fr-FR" dirty="0"/>
              <a:t>Milices chauffées à blanc</a:t>
            </a:r>
          </a:p>
          <a:p>
            <a:pPr lvl="1"/>
            <a:r>
              <a:rPr lang="fr-FR" dirty="0" err="1"/>
              <a:t>Grab</a:t>
            </a:r>
            <a:r>
              <a:rPr lang="fr-FR" dirty="0"/>
              <a:t> A. </a:t>
            </a:r>
            <a:r>
              <a:rPr lang="fr-FR" dirty="0" err="1"/>
              <a:t>Tair</a:t>
            </a:r>
            <a:r>
              <a:rPr lang="fr-FR" dirty="0"/>
              <a:t> reste stoïque</a:t>
            </a:r>
          </a:p>
          <a:p>
            <a:pPr lvl="2"/>
            <a:r>
              <a:rPr lang="fr-FR" dirty="0"/>
              <a:t>Militants interprètent son silence comme un appel à la prise du pouvoir qui leur revient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042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Nombreux armements capturés par les deux camps</a:t>
            </a:r>
          </a:p>
          <a:p>
            <a:pPr lvl="1"/>
            <a:r>
              <a:rPr lang="fr-FR" dirty="0"/>
              <a:t>Loyauté incertaine des servants sur sites épargnés</a:t>
            </a:r>
          </a:p>
          <a:p>
            <a:pPr lvl="1"/>
            <a:r>
              <a:rPr lang="fr-FR" dirty="0"/>
              <a:t>Matériel capturé en déploiement</a:t>
            </a:r>
          </a:p>
          <a:p>
            <a:pPr lvl="1"/>
            <a:r>
              <a:rPr lang="fr-FR" dirty="0"/>
              <a:t>Trop dangereux pour laisser les belligérants les utiliser</a:t>
            </a:r>
          </a:p>
          <a:p>
            <a:r>
              <a:rPr lang="fr-FR" dirty="0"/>
              <a:t>Les frappes de la 3rd doivent faire passer le message</a:t>
            </a:r>
          </a:p>
          <a:p>
            <a:pPr lvl="1"/>
            <a:r>
              <a:rPr lang="fr-FR" dirty="0"/>
              <a:t>Les Nations Unies feront tout pour empêcher les massacres et séparer les belligérants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03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stratégique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3rd doit assurer le </a:t>
            </a:r>
            <a:r>
              <a:rPr lang="fr-FR" i="1" dirty="0"/>
              <a:t>statu quo</a:t>
            </a:r>
          </a:p>
          <a:p>
            <a:pPr lvl="1"/>
            <a:r>
              <a:rPr lang="fr-FR" dirty="0"/>
              <a:t>Pacification des menaces aux civils</a:t>
            </a:r>
          </a:p>
          <a:p>
            <a:pPr lvl="2"/>
            <a:r>
              <a:rPr lang="fr-FR" dirty="0"/>
              <a:t>Destruction de l’armement nucléaire </a:t>
            </a:r>
          </a:p>
          <a:p>
            <a:pPr lvl="2"/>
            <a:r>
              <a:rPr lang="fr-FR" dirty="0"/>
              <a:t>SEAD</a:t>
            </a:r>
          </a:p>
          <a:p>
            <a:pPr lvl="1"/>
            <a:r>
              <a:rPr lang="fr-FR" dirty="0"/>
              <a:t>Établissement d’une DMZ entre les deux camps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340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Renseignements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75787" cy="4780448"/>
          </a:xfrm>
        </p:spPr>
        <p:txBody>
          <a:bodyPr>
            <a:normAutofit/>
          </a:bodyPr>
          <a:lstStyle/>
          <a:p>
            <a:r>
              <a:rPr lang="fr-FR" dirty="0"/>
              <a:t>Armement nucléaire</a:t>
            </a:r>
          </a:p>
          <a:p>
            <a:pPr lvl="1"/>
            <a:r>
              <a:rPr lang="fr-FR" dirty="0"/>
              <a:t>Missiles tactiques </a:t>
            </a:r>
            <a:r>
              <a:rPr lang="en-GB" dirty="0"/>
              <a:t>9K72 Elbrus (</a:t>
            </a:r>
            <a:r>
              <a:rPr lang="fr-FR" dirty="0"/>
              <a:t>Scud-B) sur lanceur MAZ-543 (9P117)</a:t>
            </a:r>
          </a:p>
          <a:p>
            <a:pPr lvl="1"/>
            <a:r>
              <a:rPr lang="fr-FR" dirty="0"/>
              <a:t>Capturés par les deux camps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982E90-7785-4954-90BE-2EF73A97B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0887" y="1690688"/>
            <a:ext cx="5650634" cy="412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5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B81D-3742-40EA-9B59-66FBA395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Renseignements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D0A5E-8BDC-45EF-A46F-EF7314CEFC73}"/>
              </a:ext>
            </a:extLst>
          </p:cNvPr>
          <p:cNvSpPr txBox="1"/>
          <p:nvPr/>
        </p:nvSpPr>
        <p:spPr>
          <a:xfrm>
            <a:off x="9230497" y="5980670"/>
            <a:ext cx="270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Position </a:t>
            </a:r>
            <a:r>
              <a:rPr lang="en-GB" dirty="0" err="1">
                <a:solidFill>
                  <a:schemeClr val="bg1"/>
                </a:solidFill>
              </a:rPr>
              <a:t>estimée</a:t>
            </a:r>
            <a:r>
              <a:rPr lang="en-GB" dirty="0">
                <a:solidFill>
                  <a:schemeClr val="bg1"/>
                </a:solidFill>
              </a:rPr>
              <a:t> des sites Scuds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F66DBA-2982-427D-840B-BD6E66C73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20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Renseignements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75606" cy="4780448"/>
          </a:xfrm>
        </p:spPr>
        <p:txBody>
          <a:bodyPr>
            <a:normAutofit/>
          </a:bodyPr>
          <a:lstStyle/>
          <a:p>
            <a:r>
              <a:rPr lang="fr-FR" dirty="0"/>
              <a:t>SAM</a:t>
            </a:r>
          </a:p>
          <a:p>
            <a:pPr lvl="1"/>
            <a:r>
              <a:rPr lang="fr-FR" dirty="0"/>
              <a:t>ELINT : nombreux sites activés</a:t>
            </a:r>
          </a:p>
          <a:p>
            <a:pPr lvl="1"/>
            <a:r>
              <a:rPr lang="fr-FR" dirty="0"/>
              <a:t>INTEL : désorganisés, commandement local uniquement</a:t>
            </a:r>
          </a:p>
          <a:p>
            <a:pPr lvl="1"/>
            <a:r>
              <a:rPr lang="fr-FR" dirty="0"/>
              <a:t>AMD  : pas zen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9BFAA-B9C8-42C0-AFFD-49A4B6537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27" y="3832122"/>
            <a:ext cx="5340145" cy="21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0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Objectifs</a:t>
            </a:r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11920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Objectifs principaux</a:t>
            </a:r>
          </a:p>
          <a:p>
            <a:pPr lvl="1"/>
            <a:r>
              <a:rPr lang="fr-FR" dirty="0"/>
              <a:t>Destruction des sites Scud</a:t>
            </a:r>
          </a:p>
          <a:p>
            <a:pPr lvl="2"/>
            <a:r>
              <a:rPr lang="fr-FR" dirty="0"/>
              <a:t>Strike synchronisée nécessaire pour éviter fuite</a:t>
            </a:r>
          </a:p>
          <a:p>
            <a:pPr lvl="2"/>
            <a:r>
              <a:rPr lang="fr-FR" dirty="0"/>
              <a:t>T+75mon, </a:t>
            </a:r>
            <a:r>
              <a:rPr lang="fr-FR" dirty="0" err="1"/>
              <a:t>timer</a:t>
            </a:r>
            <a:r>
              <a:rPr lang="fr-FR" dirty="0"/>
              <a:t> déclenché à la première bombe</a:t>
            </a:r>
          </a:p>
          <a:p>
            <a:pPr lvl="1"/>
            <a:r>
              <a:rPr lang="fr-FR" dirty="0"/>
              <a:t>Destruction des sites SAM</a:t>
            </a:r>
          </a:p>
          <a:p>
            <a:r>
              <a:rPr lang="fr-FR" dirty="0"/>
              <a:t>Autres objectifs</a:t>
            </a:r>
          </a:p>
          <a:p>
            <a:pPr lvl="1"/>
            <a:r>
              <a:rPr lang="fr-FR" dirty="0"/>
              <a:t>Reconnaissance de la situation</a:t>
            </a:r>
          </a:p>
          <a:p>
            <a:pPr lvl="2"/>
            <a:r>
              <a:rPr lang="fr-FR" dirty="0"/>
              <a:t>Damas et environ sud</a:t>
            </a:r>
          </a:p>
          <a:p>
            <a:pPr lvl="2"/>
            <a:r>
              <a:rPr lang="fr-FR" dirty="0"/>
              <a:t>PC au nord de Beyrouth</a:t>
            </a:r>
          </a:p>
          <a:p>
            <a:r>
              <a:rPr lang="fr-FR" dirty="0"/>
              <a:t>Objectifs nécessaires</a:t>
            </a:r>
          </a:p>
          <a:p>
            <a:pPr lvl="1"/>
            <a:r>
              <a:rPr lang="fr-FR" dirty="0"/>
              <a:t>-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953577"/>
      </p:ext>
    </p:extLst>
  </p:cSld>
  <p:clrMapOvr>
    <a:masterClrMapping/>
  </p:clrMapOvr>
</p:sld>
</file>

<file path=ppt/theme/theme1.xml><?xml version="1.0" encoding="utf-8"?>
<a:theme xmlns:a="http://schemas.openxmlformats.org/drawingml/2006/main" name="3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rd" id="{328DD4C2-E0BD-4926-95D1-E12D2602998A}" vid="{BC43ADAE-266C-4161-9741-B9C1FAD78A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3rd</Template>
  <TotalTime>36922</TotalTime>
  <Words>912</Words>
  <Application>Microsoft Office PowerPoint</Application>
  <PresentationFormat>Widescreen</PresentationFormat>
  <Paragraphs>381</Paragraphs>
  <Slides>25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Times New Roman</vt:lpstr>
      <vt:lpstr>3rd</vt:lpstr>
      <vt:lpstr>3rd-wing WAN 2</vt:lpstr>
      <vt:lpstr>Cification, ou pas</vt:lpstr>
      <vt:lpstr>Situation</vt:lpstr>
      <vt:lpstr>Situation</vt:lpstr>
      <vt:lpstr>Analyse stratégique</vt:lpstr>
      <vt:lpstr>Renseignements</vt:lpstr>
      <vt:lpstr>Renseignements</vt:lpstr>
      <vt:lpstr>Renseignements</vt:lpstr>
      <vt:lpstr>Objectifs</vt:lpstr>
      <vt:lpstr>Objectifs</vt:lpstr>
      <vt:lpstr>ATO</vt:lpstr>
      <vt:lpstr>Situation tactique - scuds</vt:lpstr>
      <vt:lpstr>Situation tactique - SAM</vt:lpstr>
      <vt:lpstr>Situation tactique - reco</vt:lpstr>
      <vt:lpstr>Situation tactique – 3rd</vt:lpstr>
      <vt:lpstr>Situation</vt:lpstr>
      <vt:lpstr>Situation - Support</vt:lpstr>
      <vt:lpstr>Situation - Support</vt:lpstr>
      <vt:lpstr>Situation - Défenses</vt:lpstr>
      <vt:lpstr>Menaces</vt:lpstr>
      <vt:lpstr>Météo</vt:lpstr>
      <vt:lpstr>Attribution des objectifs par escadrilles</vt:lpstr>
      <vt:lpstr>Escadrilles</vt:lpstr>
      <vt:lpstr>Plan de fréquences – 3rd 1.5</vt:lpstr>
      <vt:lpstr>Règles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3rd-wing Lan XXI</dc:title>
  <dc:creator>Pierre</dc:creator>
  <cp:lastModifiedBy>ALBERT Pierre</cp:lastModifiedBy>
  <cp:revision>373</cp:revision>
  <dcterms:created xsi:type="dcterms:W3CDTF">2015-04-16T19:56:28Z</dcterms:created>
  <dcterms:modified xsi:type="dcterms:W3CDTF">2021-01-07T12:28:45Z</dcterms:modified>
</cp:coreProperties>
</file>