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1" r:id="rId3"/>
    <p:sldId id="258" r:id="rId4"/>
    <p:sldId id="259" r:id="rId5"/>
    <p:sldId id="262" r:id="rId6"/>
    <p:sldId id="263" r:id="rId7"/>
    <p:sldId id="264" r:id="rId8"/>
    <p:sldId id="260" r:id="rId9"/>
    <p:sldId id="265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77347-CA21-4B91-BB9A-5D9E3AECCEE7}" type="datetimeFigureOut">
              <a:rPr lang="fr-FR" smtClean="0"/>
              <a:t>06/02/2013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32322-CC6C-465E-95CA-A49AFED890C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A4581-E57E-4875-8ABC-E9C863186AE8}" type="slidenum">
              <a:rPr lang="fr-FR"/>
              <a:pPr/>
              <a:t>1</a:t>
            </a:fld>
            <a:endParaRPr lang="fr-FR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175" y="5076825"/>
            <a:ext cx="5551488" cy="2389188"/>
          </a:xfrm>
        </p:spPr>
        <p:txBody>
          <a:bodyPr/>
          <a:lstStyle/>
          <a:p>
            <a:r>
              <a:rPr lang="fr-FR" sz="1800"/>
              <a:t>L’altitude peut être donnée :</a:t>
            </a:r>
          </a:p>
          <a:p>
            <a:r>
              <a:rPr lang="fr-FR" sz="1800"/>
              <a:t> - en milliers de pieds (ex : 30 thousand) , </a:t>
            </a:r>
          </a:p>
          <a:p>
            <a:r>
              <a:rPr lang="fr-FR" sz="1800"/>
              <a:t>- ou utilisation des mots code (high , medium , low) </a:t>
            </a:r>
          </a:p>
          <a:p>
            <a:pPr>
              <a:buFontTx/>
              <a:buChar char="-"/>
            </a:pPr>
            <a:r>
              <a:rPr lang="fr-FR" sz="1800"/>
              <a:t> ou utilisation des blocks </a:t>
            </a:r>
          </a:p>
          <a:p>
            <a:pPr>
              <a:buFontTx/>
              <a:buChar char="-"/>
            </a:pPr>
            <a:r>
              <a:rPr lang="fr-FR" sz="1800"/>
              <a:t> ou utilisation du mot code altitude suivi de 3 digits (ex : altitude 320)  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17BBC-7D13-463B-8C84-6C1E7B096F02}" type="slidenum">
              <a:rPr lang="fr-FR"/>
              <a:pPr/>
              <a:t>7</a:t>
            </a:fld>
            <a:endParaRPr lang="fr-FR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E4F67-7CF4-4207-B2C4-D3EBFFD9868C}" type="slidenum">
              <a:rPr lang="fr-FR"/>
              <a:pPr/>
              <a:t>8</a:t>
            </a:fld>
            <a:endParaRPr lang="fr-FR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0CEDF63-CDBA-43A9-B2C9-64FDFEB6480A}" type="datetimeFigureOut">
              <a:rPr lang="fr-FR" smtClean="0"/>
              <a:t>06/02/2013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2410A7F-142A-4D1C-BACE-B003461DB4A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DF63-CDBA-43A9-B2C9-64FDFEB6480A}" type="datetimeFigureOut">
              <a:rPr lang="fr-FR" smtClean="0"/>
              <a:t>06/02/2013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0A7F-142A-4D1C-BACE-B003461DB4A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DF63-CDBA-43A9-B2C9-64FDFEB6480A}" type="datetimeFigureOut">
              <a:rPr lang="fr-FR" smtClean="0"/>
              <a:t>06/02/2013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0A7F-142A-4D1C-BACE-B003461DB4A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0CEDF63-CDBA-43A9-B2C9-64FDFEB6480A}" type="datetimeFigureOut">
              <a:rPr lang="fr-FR" smtClean="0"/>
              <a:t>06/02/2013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0A7F-142A-4D1C-BACE-B003461DB4A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0CEDF63-CDBA-43A9-B2C9-64FDFEB6480A}" type="datetimeFigureOut">
              <a:rPr lang="fr-FR" smtClean="0"/>
              <a:t>06/02/2013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2410A7F-142A-4D1C-BACE-B003461DB4A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0CEDF63-CDBA-43A9-B2C9-64FDFEB6480A}" type="datetimeFigureOut">
              <a:rPr lang="fr-FR" smtClean="0"/>
              <a:t>06/02/2013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2410A7F-142A-4D1C-BACE-B003461DB4A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0CEDF63-CDBA-43A9-B2C9-64FDFEB6480A}" type="datetimeFigureOut">
              <a:rPr lang="fr-FR" smtClean="0"/>
              <a:t>06/02/2013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2410A7F-142A-4D1C-BACE-B003461DB4A0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DF63-CDBA-43A9-B2C9-64FDFEB6480A}" type="datetimeFigureOut">
              <a:rPr lang="fr-FR" smtClean="0"/>
              <a:t>06/02/2013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0A7F-142A-4D1C-BACE-B003461DB4A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0CEDF63-CDBA-43A9-B2C9-64FDFEB6480A}" type="datetimeFigureOut">
              <a:rPr lang="fr-FR" smtClean="0"/>
              <a:t>06/02/2013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2410A7F-142A-4D1C-BACE-B003461DB4A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0CEDF63-CDBA-43A9-B2C9-64FDFEB6480A}" type="datetimeFigureOut">
              <a:rPr lang="fr-FR" smtClean="0"/>
              <a:t>06/02/2013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2410A7F-142A-4D1C-BACE-B003461DB4A0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0CEDF63-CDBA-43A9-B2C9-64FDFEB6480A}" type="datetimeFigureOut">
              <a:rPr lang="fr-FR" smtClean="0"/>
              <a:t>06/02/2013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2410A7F-142A-4D1C-BACE-B003461DB4A0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0CEDF63-CDBA-43A9-B2C9-64FDFEB6480A}" type="datetimeFigureOut">
              <a:rPr lang="fr-FR" smtClean="0"/>
              <a:t>06/02/2013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2410A7F-142A-4D1C-BACE-B003461DB4A0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188913"/>
            <a:ext cx="8497888" cy="63373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b="1" u="sng"/>
              <a:t>CODE HORAIRE</a:t>
            </a:r>
            <a:r>
              <a:rPr lang="fr-FR"/>
              <a:t> 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800"/>
              <a:t>« target xx o’clock , xx miles , xx xxx’ , track xxx»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b="1" u="sng">
              <a:latin typeface="Monotype Corsiva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r-FR" b="1" u="sng"/>
              <a:t>BRAA</a:t>
            </a:r>
            <a:r>
              <a:rPr lang="fr-FR"/>
              <a:t> 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800"/>
              <a:t>« target BRAA xxx , xx , xx xxx’ ,track xxx»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800"/>
          </a:p>
          <a:p>
            <a:pPr>
              <a:lnSpc>
                <a:spcPct val="90000"/>
              </a:lnSpc>
              <a:buFontTx/>
              <a:buNone/>
            </a:pPr>
            <a:r>
              <a:rPr lang="fr-FR" b="1" u="sng"/>
              <a:t>BULLSEYE</a:t>
            </a:r>
            <a:r>
              <a:rPr lang="fr-FR"/>
              <a:t> 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800"/>
              <a:t>« target bullseye xxx , xx , xx xxx’ ,track xxx»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/>
          </a:p>
          <a:p>
            <a:pPr>
              <a:lnSpc>
                <a:spcPct val="90000"/>
              </a:lnSpc>
              <a:buFontTx/>
              <a:buNone/>
            </a:pPr>
            <a:r>
              <a:rPr lang="fr-FR" b="1" u="sng"/>
              <a:t>« SIMPLIFIEE »</a:t>
            </a:r>
            <a:r>
              <a:rPr lang="fr-FR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800"/>
              <a:t>« target bearing xxx , xx miles»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800"/>
              <a:t>« target xx o’clock , xx miles 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/>
              <a:t>BRAA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997200"/>
            <a:ext cx="8229600" cy="4525963"/>
          </a:xfrm>
        </p:spPr>
        <p:txBody>
          <a:bodyPr/>
          <a:lstStyle/>
          <a:p>
            <a:r>
              <a:rPr lang="fr-FR"/>
              <a:t>Bearing </a:t>
            </a:r>
          </a:p>
          <a:p>
            <a:r>
              <a:rPr lang="fr-FR"/>
              <a:t>Range</a:t>
            </a:r>
          </a:p>
          <a:p>
            <a:pPr>
              <a:buClr>
                <a:schemeClr val="tx1"/>
              </a:buClr>
            </a:pPr>
            <a:r>
              <a:rPr lang="fr-FR">
                <a:solidFill>
                  <a:srgbClr val="FF3300"/>
                </a:solidFill>
                <a:hlinkClick r:id="" action="ppaction://noaction"/>
              </a:rPr>
              <a:t>A</a:t>
            </a:r>
            <a:r>
              <a:rPr lang="fr-FR">
                <a:hlinkClick r:id="" action="ppaction://noaction"/>
              </a:rPr>
              <a:t>ltitude</a:t>
            </a:r>
            <a:endParaRPr lang="fr-FR"/>
          </a:p>
          <a:p>
            <a:r>
              <a:rPr lang="fr-FR">
                <a:hlinkClick r:id="" action="ppaction://noaction"/>
              </a:rPr>
              <a:t>Aspect</a:t>
            </a:r>
            <a:r>
              <a:rPr lang="fr-FR"/>
              <a:t> </a:t>
            </a:r>
          </a:p>
          <a:p>
            <a:pPr>
              <a:buFontTx/>
              <a:buNone/>
            </a:pPr>
            <a:endParaRPr lang="fr-FR"/>
          </a:p>
          <a:p>
            <a:pPr>
              <a:buFontTx/>
              <a:buNone/>
            </a:pPr>
            <a:r>
              <a:rPr lang="fr-FR" sz="2800">
                <a:solidFill>
                  <a:srgbClr val="FF3300"/>
                </a:solidFill>
              </a:rPr>
              <a:t>				  </a:t>
            </a:r>
            <a:r>
              <a:rPr lang="fr-FR" sz="2000">
                <a:solidFill>
                  <a:srgbClr val="FF3300"/>
                </a:solidFill>
              </a:rPr>
              <a:t>NB: BRAA + Ident</a:t>
            </a:r>
            <a:endParaRPr lang="fr-FR" sz="2000"/>
          </a:p>
          <a:p>
            <a:pPr>
              <a:buFontTx/>
              <a:buNone/>
            </a:pPr>
            <a:endParaRPr lang="fr-FR" sz="2800">
              <a:solidFill>
                <a:srgbClr val="FF3300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8451850" y="64912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3300"/>
                </a:solidFill>
                <a:hlinkClick r:id="rId2" action="ppaction://hlinksldjump"/>
              </a:rPr>
              <a:t>Back</a:t>
            </a:r>
            <a:endParaRPr lang="fr-FR">
              <a:solidFill>
                <a:srgbClr val="FF3300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95288" y="1917700"/>
            <a:ext cx="792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b="1"/>
              <a:t>BRAA</a:t>
            </a:r>
            <a:r>
              <a:rPr lang="fr-FR" sz="2000"/>
              <a:t> : format de diffusion d’une menace prenant comme référence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/>
              <a:t>le chasseur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img227"/>
          <p:cNvPicPr>
            <a:picLocks noChangeAspect="1" noChangeArrowheads="1"/>
          </p:cNvPicPr>
          <p:nvPr/>
        </p:nvPicPr>
        <p:blipFill>
          <a:blip r:embed="rId2" cstate="print">
            <a:lum bright="42000" contrast="-32000"/>
            <a:grayscl/>
          </a:blip>
          <a:srcRect/>
          <a:stretch>
            <a:fillRect/>
          </a:stretch>
        </p:blipFill>
        <p:spPr bwMode="auto">
          <a:xfrm>
            <a:off x="831850" y="1054100"/>
            <a:ext cx="74120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 rot="-5817941">
            <a:off x="6423819" y="1793081"/>
            <a:ext cx="777875" cy="1312863"/>
            <a:chOff x="1298" y="834"/>
            <a:chExt cx="531" cy="827"/>
          </a:xfrm>
        </p:grpSpPr>
        <p:sp>
          <p:nvSpPr>
            <p:cNvPr id="68612" name="Freeform 4"/>
            <p:cNvSpPr>
              <a:spLocks/>
            </p:cNvSpPr>
            <p:nvPr/>
          </p:nvSpPr>
          <p:spPr bwMode="auto">
            <a:xfrm>
              <a:off x="1505" y="1168"/>
              <a:ext cx="118" cy="433"/>
            </a:xfrm>
            <a:custGeom>
              <a:avLst/>
              <a:gdLst/>
              <a:ahLst/>
              <a:cxnLst>
                <a:cxn ang="0">
                  <a:pos x="100" y="432"/>
                </a:cxn>
                <a:cxn ang="0">
                  <a:pos x="114" y="348"/>
                </a:cxn>
                <a:cxn ang="0">
                  <a:pos x="117" y="164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35" y="0"/>
                </a:cxn>
                <a:cxn ang="0">
                  <a:pos x="0" y="164"/>
                </a:cxn>
                <a:cxn ang="0">
                  <a:pos x="3" y="348"/>
                </a:cxn>
                <a:cxn ang="0">
                  <a:pos x="17" y="432"/>
                </a:cxn>
                <a:cxn ang="0">
                  <a:pos x="100" y="432"/>
                </a:cxn>
              </a:cxnLst>
              <a:rect l="0" t="0" r="r" b="b"/>
              <a:pathLst>
                <a:path w="118" h="433">
                  <a:moveTo>
                    <a:pt x="100" y="432"/>
                  </a:moveTo>
                  <a:lnTo>
                    <a:pt x="114" y="348"/>
                  </a:lnTo>
                  <a:lnTo>
                    <a:pt x="117" y="164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35" y="0"/>
                  </a:lnTo>
                  <a:lnTo>
                    <a:pt x="0" y="164"/>
                  </a:lnTo>
                  <a:lnTo>
                    <a:pt x="3" y="348"/>
                  </a:lnTo>
                  <a:lnTo>
                    <a:pt x="17" y="432"/>
                  </a:lnTo>
                  <a:lnTo>
                    <a:pt x="100" y="432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13" name="Freeform 5"/>
            <p:cNvSpPr>
              <a:spLocks/>
            </p:cNvSpPr>
            <p:nvPr/>
          </p:nvSpPr>
          <p:spPr bwMode="auto">
            <a:xfrm>
              <a:off x="1541" y="834"/>
              <a:ext cx="45" cy="346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45"/>
                </a:cxn>
                <a:cxn ang="0">
                  <a:pos x="0" y="114"/>
                </a:cxn>
                <a:cxn ang="0">
                  <a:pos x="4" y="72"/>
                </a:cxn>
                <a:cxn ang="0">
                  <a:pos x="11" y="40"/>
                </a:cxn>
                <a:cxn ang="0">
                  <a:pos x="23" y="0"/>
                </a:cxn>
                <a:cxn ang="0">
                  <a:pos x="34" y="40"/>
                </a:cxn>
                <a:cxn ang="0">
                  <a:pos x="40" y="72"/>
                </a:cxn>
                <a:cxn ang="0">
                  <a:pos x="44" y="114"/>
                </a:cxn>
                <a:cxn ang="0">
                  <a:pos x="44" y="345"/>
                </a:cxn>
                <a:cxn ang="0">
                  <a:pos x="44" y="344"/>
                </a:cxn>
                <a:cxn ang="0">
                  <a:pos x="0" y="344"/>
                </a:cxn>
              </a:cxnLst>
              <a:rect l="0" t="0" r="r" b="b"/>
              <a:pathLst>
                <a:path w="45" h="346">
                  <a:moveTo>
                    <a:pt x="0" y="344"/>
                  </a:moveTo>
                  <a:lnTo>
                    <a:pt x="0" y="345"/>
                  </a:lnTo>
                  <a:lnTo>
                    <a:pt x="0" y="114"/>
                  </a:lnTo>
                  <a:lnTo>
                    <a:pt x="4" y="72"/>
                  </a:lnTo>
                  <a:lnTo>
                    <a:pt x="11" y="40"/>
                  </a:lnTo>
                  <a:lnTo>
                    <a:pt x="23" y="0"/>
                  </a:lnTo>
                  <a:lnTo>
                    <a:pt x="34" y="40"/>
                  </a:lnTo>
                  <a:lnTo>
                    <a:pt x="40" y="72"/>
                  </a:lnTo>
                  <a:lnTo>
                    <a:pt x="44" y="114"/>
                  </a:lnTo>
                  <a:lnTo>
                    <a:pt x="44" y="345"/>
                  </a:lnTo>
                  <a:lnTo>
                    <a:pt x="44" y="344"/>
                  </a:lnTo>
                  <a:lnTo>
                    <a:pt x="0" y="344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14" name="Freeform 6"/>
            <p:cNvSpPr>
              <a:spLocks/>
            </p:cNvSpPr>
            <p:nvPr/>
          </p:nvSpPr>
          <p:spPr bwMode="auto">
            <a:xfrm>
              <a:off x="1497" y="1108"/>
              <a:ext cx="42" cy="7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8"/>
                </a:cxn>
                <a:cxn ang="0">
                  <a:pos x="9" y="42"/>
                </a:cxn>
                <a:cxn ang="0">
                  <a:pos x="9" y="31"/>
                </a:cxn>
                <a:cxn ang="0">
                  <a:pos x="4" y="31"/>
                </a:cxn>
                <a:cxn ang="0">
                  <a:pos x="1" y="34"/>
                </a:cxn>
                <a:cxn ang="0">
                  <a:pos x="0" y="40"/>
                </a:cxn>
                <a:cxn ang="0">
                  <a:pos x="0" y="76"/>
                </a:cxn>
                <a:cxn ang="0">
                  <a:pos x="41" y="75"/>
                </a:cxn>
                <a:cxn ang="0">
                  <a:pos x="41" y="8"/>
                </a:cxn>
                <a:cxn ang="0">
                  <a:pos x="33" y="8"/>
                </a:cxn>
                <a:cxn ang="0">
                  <a:pos x="23" y="6"/>
                </a:cxn>
                <a:cxn ang="0">
                  <a:pos x="15" y="4"/>
                </a:cxn>
                <a:cxn ang="0">
                  <a:pos x="11" y="2"/>
                </a:cxn>
                <a:cxn ang="0">
                  <a:pos x="12" y="0"/>
                </a:cxn>
              </a:cxnLst>
              <a:rect l="0" t="0" r="r" b="b"/>
              <a:pathLst>
                <a:path w="42" h="77">
                  <a:moveTo>
                    <a:pt x="12" y="0"/>
                  </a:moveTo>
                  <a:lnTo>
                    <a:pt x="9" y="8"/>
                  </a:lnTo>
                  <a:lnTo>
                    <a:pt x="9" y="42"/>
                  </a:lnTo>
                  <a:lnTo>
                    <a:pt x="9" y="31"/>
                  </a:lnTo>
                  <a:lnTo>
                    <a:pt x="4" y="31"/>
                  </a:lnTo>
                  <a:lnTo>
                    <a:pt x="1" y="34"/>
                  </a:lnTo>
                  <a:lnTo>
                    <a:pt x="0" y="40"/>
                  </a:lnTo>
                  <a:lnTo>
                    <a:pt x="0" y="76"/>
                  </a:lnTo>
                  <a:lnTo>
                    <a:pt x="41" y="75"/>
                  </a:lnTo>
                  <a:lnTo>
                    <a:pt x="41" y="8"/>
                  </a:lnTo>
                  <a:lnTo>
                    <a:pt x="33" y="8"/>
                  </a:lnTo>
                  <a:lnTo>
                    <a:pt x="23" y="6"/>
                  </a:lnTo>
                  <a:lnTo>
                    <a:pt x="15" y="4"/>
                  </a:lnTo>
                  <a:lnTo>
                    <a:pt x="11" y="2"/>
                  </a:lnTo>
                  <a:lnTo>
                    <a:pt x="12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15" name="Freeform 7"/>
            <p:cNvSpPr>
              <a:spLocks/>
            </p:cNvSpPr>
            <p:nvPr/>
          </p:nvSpPr>
          <p:spPr bwMode="auto">
            <a:xfrm>
              <a:off x="1298" y="1136"/>
              <a:ext cx="219" cy="414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0" y="360"/>
                </a:cxn>
                <a:cxn ang="0">
                  <a:pos x="0" y="404"/>
                </a:cxn>
                <a:cxn ang="0">
                  <a:pos x="218" y="413"/>
                </a:cxn>
                <a:cxn ang="0">
                  <a:pos x="218" y="0"/>
                </a:cxn>
              </a:cxnLst>
              <a:rect l="0" t="0" r="r" b="b"/>
              <a:pathLst>
                <a:path w="219" h="414">
                  <a:moveTo>
                    <a:pt x="218" y="0"/>
                  </a:moveTo>
                  <a:lnTo>
                    <a:pt x="0" y="360"/>
                  </a:lnTo>
                  <a:lnTo>
                    <a:pt x="0" y="404"/>
                  </a:lnTo>
                  <a:lnTo>
                    <a:pt x="218" y="413"/>
                  </a:lnTo>
                  <a:lnTo>
                    <a:pt x="218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16" name="Line 8"/>
            <p:cNvSpPr>
              <a:spLocks noChangeShapeType="1"/>
            </p:cNvSpPr>
            <p:nvPr/>
          </p:nvSpPr>
          <p:spPr bwMode="auto">
            <a:xfrm flipV="1">
              <a:off x="1313" y="1190"/>
              <a:ext cx="182" cy="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17" name="Line 9"/>
            <p:cNvSpPr>
              <a:spLocks noChangeShapeType="1"/>
            </p:cNvSpPr>
            <p:nvPr/>
          </p:nvSpPr>
          <p:spPr bwMode="auto">
            <a:xfrm flipV="1">
              <a:off x="1317" y="1203"/>
              <a:ext cx="181" cy="3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18" name="Line 10"/>
            <p:cNvSpPr>
              <a:spLocks noChangeShapeType="1"/>
            </p:cNvSpPr>
            <p:nvPr/>
          </p:nvSpPr>
          <p:spPr bwMode="auto">
            <a:xfrm>
              <a:off x="1317" y="1498"/>
              <a:ext cx="18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19" name="Line 11"/>
            <p:cNvSpPr>
              <a:spLocks noChangeShapeType="1"/>
            </p:cNvSpPr>
            <p:nvPr/>
          </p:nvSpPr>
          <p:spPr bwMode="auto">
            <a:xfrm>
              <a:off x="1422" y="1502"/>
              <a:ext cx="0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20" name="Freeform 12"/>
            <p:cNvSpPr>
              <a:spLocks/>
            </p:cNvSpPr>
            <p:nvPr/>
          </p:nvSpPr>
          <p:spPr bwMode="auto">
            <a:xfrm>
              <a:off x="1336" y="1476"/>
              <a:ext cx="4" cy="2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8"/>
                </a:cxn>
                <a:cxn ang="0">
                  <a:pos x="0" y="28"/>
                </a:cxn>
              </a:cxnLst>
              <a:rect l="0" t="0" r="r" b="b"/>
              <a:pathLst>
                <a:path w="4" h="29">
                  <a:moveTo>
                    <a:pt x="0" y="28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8"/>
                  </a:lnTo>
                  <a:lnTo>
                    <a:pt x="0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21" name="Freeform 13"/>
            <p:cNvSpPr>
              <a:spLocks/>
            </p:cNvSpPr>
            <p:nvPr/>
          </p:nvSpPr>
          <p:spPr bwMode="auto">
            <a:xfrm>
              <a:off x="1409" y="1476"/>
              <a:ext cx="5" cy="2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8"/>
                </a:cxn>
                <a:cxn ang="0">
                  <a:pos x="0" y="28"/>
                </a:cxn>
              </a:cxnLst>
              <a:rect l="0" t="0" r="r" b="b"/>
              <a:pathLst>
                <a:path w="5" h="29">
                  <a:moveTo>
                    <a:pt x="0" y="2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8"/>
                  </a:lnTo>
                  <a:lnTo>
                    <a:pt x="0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22" name="Freeform 14"/>
            <p:cNvSpPr>
              <a:spLocks/>
            </p:cNvSpPr>
            <p:nvPr/>
          </p:nvSpPr>
          <p:spPr bwMode="auto">
            <a:xfrm>
              <a:off x="1496" y="1476"/>
              <a:ext cx="4" cy="2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8"/>
                </a:cxn>
                <a:cxn ang="0">
                  <a:pos x="0" y="28"/>
                </a:cxn>
              </a:cxnLst>
              <a:rect l="0" t="0" r="r" b="b"/>
              <a:pathLst>
                <a:path w="4" h="29">
                  <a:moveTo>
                    <a:pt x="0" y="28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8"/>
                  </a:lnTo>
                  <a:lnTo>
                    <a:pt x="0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23" name="Freeform 15"/>
            <p:cNvSpPr>
              <a:spLocks/>
            </p:cNvSpPr>
            <p:nvPr/>
          </p:nvSpPr>
          <p:spPr bwMode="auto">
            <a:xfrm>
              <a:off x="1429" y="1476"/>
              <a:ext cx="4" cy="2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8"/>
                </a:cxn>
                <a:cxn ang="0">
                  <a:pos x="0" y="28"/>
                </a:cxn>
              </a:cxnLst>
              <a:rect l="0" t="0" r="r" b="b"/>
              <a:pathLst>
                <a:path w="4" h="29">
                  <a:moveTo>
                    <a:pt x="0" y="28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8"/>
                  </a:lnTo>
                  <a:lnTo>
                    <a:pt x="0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24" name="Freeform 16"/>
            <p:cNvSpPr>
              <a:spLocks/>
            </p:cNvSpPr>
            <p:nvPr/>
          </p:nvSpPr>
          <p:spPr bwMode="auto">
            <a:xfrm>
              <a:off x="1457" y="1474"/>
              <a:ext cx="33" cy="1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16"/>
                </a:cxn>
                <a:cxn ang="0">
                  <a:pos x="0" y="16"/>
                </a:cxn>
              </a:cxnLst>
              <a:rect l="0" t="0" r="r" b="b"/>
              <a:pathLst>
                <a:path w="33" h="17">
                  <a:moveTo>
                    <a:pt x="0" y="16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0" y="16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25" name="Freeform 17"/>
            <p:cNvSpPr>
              <a:spLocks/>
            </p:cNvSpPr>
            <p:nvPr/>
          </p:nvSpPr>
          <p:spPr bwMode="auto">
            <a:xfrm>
              <a:off x="1363" y="1422"/>
              <a:ext cx="6" cy="66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65"/>
                </a:cxn>
                <a:cxn ang="0">
                  <a:pos x="0" y="65"/>
                </a:cxn>
              </a:cxnLst>
              <a:rect l="0" t="0" r="r" b="b"/>
              <a:pathLst>
                <a:path w="6" h="66">
                  <a:moveTo>
                    <a:pt x="0" y="6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65"/>
                  </a:lnTo>
                  <a:lnTo>
                    <a:pt x="0" y="65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26" name="Freeform 18"/>
            <p:cNvSpPr>
              <a:spLocks/>
            </p:cNvSpPr>
            <p:nvPr/>
          </p:nvSpPr>
          <p:spPr bwMode="auto">
            <a:xfrm>
              <a:off x="1359" y="1436"/>
              <a:ext cx="15" cy="2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7"/>
                </a:cxn>
                <a:cxn ang="0">
                  <a:pos x="6" y="20"/>
                </a:cxn>
                <a:cxn ang="0">
                  <a:pos x="14" y="7"/>
                </a:cxn>
                <a:cxn ang="0">
                  <a:pos x="6" y="0"/>
                </a:cxn>
              </a:cxnLst>
              <a:rect l="0" t="0" r="r" b="b"/>
              <a:pathLst>
                <a:path w="15" h="21">
                  <a:moveTo>
                    <a:pt x="6" y="0"/>
                  </a:moveTo>
                  <a:lnTo>
                    <a:pt x="0" y="7"/>
                  </a:lnTo>
                  <a:lnTo>
                    <a:pt x="6" y="20"/>
                  </a:lnTo>
                  <a:lnTo>
                    <a:pt x="14" y="7"/>
                  </a:lnTo>
                  <a:lnTo>
                    <a:pt x="6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27" name="Freeform 19"/>
            <p:cNvSpPr>
              <a:spLocks/>
            </p:cNvSpPr>
            <p:nvPr/>
          </p:nvSpPr>
          <p:spPr bwMode="auto">
            <a:xfrm>
              <a:off x="1360" y="1468"/>
              <a:ext cx="11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"/>
                </a:cxn>
                <a:cxn ang="0">
                  <a:pos x="5" y="9"/>
                </a:cxn>
                <a:cxn ang="0">
                  <a:pos x="10" y="5"/>
                </a:cxn>
                <a:cxn ang="0">
                  <a:pos x="5" y="0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10" y="5"/>
                  </a:lnTo>
                  <a:lnTo>
                    <a:pt x="5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28" name="Freeform 20"/>
            <p:cNvSpPr>
              <a:spLocks/>
            </p:cNvSpPr>
            <p:nvPr/>
          </p:nvSpPr>
          <p:spPr bwMode="auto">
            <a:xfrm>
              <a:off x="1305" y="1458"/>
              <a:ext cx="7" cy="79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78"/>
                </a:cxn>
                <a:cxn ang="0">
                  <a:pos x="0" y="78"/>
                </a:cxn>
              </a:cxnLst>
              <a:rect l="0" t="0" r="r" b="b"/>
              <a:pathLst>
                <a:path w="7" h="79">
                  <a:moveTo>
                    <a:pt x="0" y="78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78"/>
                  </a:lnTo>
                  <a:lnTo>
                    <a:pt x="0" y="7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29" name="Freeform 21"/>
            <p:cNvSpPr>
              <a:spLocks/>
            </p:cNvSpPr>
            <p:nvPr/>
          </p:nvSpPr>
          <p:spPr bwMode="auto">
            <a:xfrm>
              <a:off x="1301" y="1476"/>
              <a:ext cx="15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8" y="23"/>
                </a:cxn>
                <a:cxn ang="0">
                  <a:pos x="14" y="8"/>
                </a:cxn>
                <a:cxn ang="0">
                  <a:pos x="8" y="0"/>
                </a:cxn>
              </a:cxnLst>
              <a:rect l="0" t="0" r="r" b="b"/>
              <a:pathLst>
                <a:path w="15" h="24">
                  <a:moveTo>
                    <a:pt x="8" y="0"/>
                  </a:moveTo>
                  <a:lnTo>
                    <a:pt x="0" y="8"/>
                  </a:lnTo>
                  <a:lnTo>
                    <a:pt x="8" y="23"/>
                  </a:lnTo>
                  <a:lnTo>
                    <a:pt x="14" y="8"/>
                  </a:lnTo>
                  <a:lnTo>
                    <a:pt x="8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30" name="Freeform 22"/>
            <p:cNvSpPr>
              <a:spLocks/>
            </p:cNvSpPr>
            <p:nvPr/>
          </p:nvSpPr>
          <p:spPr bwMode="auto">
            <a:xfrm>
              <a:off x="1302" y="1513"/>
              <a:ext cx="12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5"/>
                </a:cxn>
                <a:cxn ang="0">
                  <a:pos x="7" y="11"/>
                </a:cxn>
                <a:cxn ang="0">
                  <a:pos x="11" y="6"/>
                </a:cxn>
                <a:cxn ang="0">
                  <a:pos x="7" y="0"/>
                </a:cxn>
              </a:cxnLst>
              <a:rect l="0" t="0" r="r" b="b"/>
              <a:pathLst>
                <a:path w="12" h="12">
                  <a:moveTo>
                    <a:pt x="7" y="0"/>
                  </a:moveTo>
                  <a:lnTo>
                    <a:pt x="0" y="5"/>
                  </a:lnTo>
                  <a:lnTo>
                    <a:pt x="7" y="11"/>
                  </a:lnTo>
                  <a:lnTo>
                    <a:pt x="11" y="6"/>
                  </a:lnTo>
                  <a:lnTo>
                    <a:pt x="7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31" name="Freeform 23"/>
            <p:cNvSpPr>
              <a:spLocks/>
            </p:cNvSpPr>
            <p:nvPr/>
          </p:nvSpPr>
          <p:spPr bwMode="auto">
            <a:xfrm>
              <a:off x="1453" y="1299"/>
              <a:ext cx="37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11" y="9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4" y="9"/>
                </a:cxn>
                <a:cxn ang="0">
                  <a:pos x="27" y="9"/>
                </a:cxn>
                <a:cxn ang="0">
                  <a:pos x="27" y="1"/>
                </a:cxn>
                <a:cxn ang="0">
                  <a:pos x="32" y="1"/>
                </a:cxn>
                <a:cxn ang="0">
                  <a:pos x="32" y="9"/>
                </a:cxn>
                <a:cxn ang="0">
                  <a:pos x="36" y="9"/>
                </a:cxn>
              </a:cxnLst>
              <a:rect l="0" t="0" r="r" b="b"/>
              <a:pathLst>
                <a:path w="37" h="15">
                  <a:moveTo>
                    <a:pt x="0" y="14"/>
                  </a:moveTo>
                  <a:lnTo>
                    <a:pt x="0" y="9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9"/>
                  </a:lnTo>
                  <a:lnTo>
                    <a:pt x="27" y="9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32" y="9"/>
                  </a:lnTo>
                  <a:lnTo>
                    <a:pt x="36" y="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32" name="Freeform 24"/>
            <p:cNvSpPr>
              <a:spLocks/>
            </p:cNvSpPr>
            <p:nvPr/>
          </p:nvSpPr>
          <p:spPr bwMode="auto">
            <a:xfrm>
              <a:off x="1409" y="1300"/>
              <a:ext cx="143" cy="67"/>
            </a:xfrm>
            <a:custGeom>
              <a:avLst/>
              <a:gdLst/>
              <a:ahLst/>
              <a:cxnLst>
                <a:cxn ang="0">
                  <a:pos x="13" y="43"/>
                </a:cxn>
                <a:cxn ang="0">
                  <a:pos x="0" y="64"/>
                </a:cxn>
                <a:cxn ang="0">
                  <a:pos x="4" y="63"/>
                </a:cxn>
                <a:cxn ang="0">
                  <a:pos x="12" y="57"/>
                </a:cxn>
                <a:cxn ang="0">
                  <a:pos x="24" y="62"/>
                </a:cxn>
                <a:cxn ang="0">
                  <a:pos x="41" y="66"/>
                </a:cxn>
                <a:cxn ang="0">
                  <a:pos x="91" y="65"/>
                </a:cxn>
                <a:cxn ang="0">
                  <a:pos x="90" y="58"/>
                </a:cxn>
                <a:cxn ang="0">
                  <a:pos x="103" y="49"/>
                </a:cxn>
                <a:cxn ang="0">
                  <a:pos x="138" y="41"/>
                </a:cxn>
                <a:cxn ang="0">
                  <a:pos x="140" y="39"/>
                </a:cxn>
                <a:cxn ang="0">
                  <a:pos x="141" y="24"/>
                </a:cxn>
                <a:cxn ang="0">
                  <a:pos x="137" y="8"/>
                </a:cxn>
                <a:cxn ang="0">
                  <a:pos x="141" y="4"/>
                </a:cxn>
                <a:cxn ang="0">
                  <a:pos x="142" y="0"/>
                </a:cxn>
                <a:cxn ang="0">
                  <a:pos x="106" y="0"/>
                </a:cxn>
                <a:cxn ang="0">
                  <a:pos x="92" y="13"/>
                </a:cxn>
                <a:cxn ang="0">
                  <a:pos x="90" y="27"/>
                </a:cxn>
                <a:cxn ang="0">
                  <a:pos x="13" y="43"/>
                </a:cxn>
              </a:cxnLst>
              <a:rect l="0" t="0" r="r" b="b"/>
              <a:pathLst>
                <a:path w="143" h="67">
                  <a:moveTo>
                    <a:pt x="13" y="43"/>
                  </a:moveTo>
                  <a:lnTo>
                    <a:pt x="0" y="64"/>
                  </a:lnTo>
                  <a:lnTo>
                    <a:pt x="4" y="63"/>
                  </a:lnTo>
                  <a:lnTo>
                    <a:pt x="12" y="57"/>
                  </a:lnTo>
                  <a:lnTo>
                    <a:pt x="24" y="62"/>
                  </a:lnTo>
                  <a:lnTo>
                    <a:pt x="41" y="66"/>
                  </a:lnTo>
                  <a:lnTo>
                    <a:pt x="91" y="65"/>
                  </a:lnTo>
                  <a:lnTo>
                    <a:pt x="90" y="58"/>
                  </a:lnTo>
                  <a:lnTo>
                    <a:pt x="103" y="49"/>
                  </a:lnTo>
                  <a:lnTo>
                    <a:pt x="138" y="41"/>
                  </a:lnTo>
                  <a:lnTo>
                    <a:pt x="140" y="39"/>
                  </a:lnTo>
                  <a:lnTo>
                    <a:pt x="141" y="24"/>
                  </a:lnTo>
                  <a:lnTo>
                    <a:pt x="137" y="8"/>
                  </a:lnTo>
                  <a:lnTo>
                    <a:pt x="141" y="4"/>
                  </a:lnTo>
                  <a:lnTo>
                    <a:pt x="142" y="0"/>
                  </a:lnTo>
                  <a:lnTo>
                    <a:pt x="106" y="0"/>
                  </a:lnTo>
                  <a:lnTo>
                    <a:pt x="92" y="13"/>
                  </a:lnTo>
                  <a:lnTo>
                    <a:pt x="90" y="27"/>
                  </a:lnTo>
                  <a:lnTo>
                    <a:pt x="13" y="43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33" name="Freeform 25"/>
            <p:cNvSpPr>
              <a:spLocks/>
            </p:cNvSpPr>
            <p:nvPr/>
          </p:nvSpPr>
          <p:spPr bwMode="auto">
            <a:xfrm>
              <a:off x="1448" y="1332"/>
              <a:ext cx="51" cy="2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" y="9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1" y="28"/>
                </a:cxn>
                <a:cxn ang="0">
                  <a:pos x="50" y="28"/>
                </a:cxn>
                <a:cxn ang="0">
                  <a:pos x="49" y="0"/>
                </a:cxn>
              </a:cxnLst>
              <a:rect l="0" t="0" r="r" b="b"/>
              <a:pathLst>
                <a:path w="51" h="29">
                  <a:moveTo>
                    <a:pt x="49" y="0"/>
                  </a:moveTo>
                  <a:lnTo>
                    <a:pt x="5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28"/>
                  </a:lnTo>
                  <a:lnTo>
                    <a:pt x="50" y="28"/>
                  </a:lnTo>
                  <a:lnTo>
                    <a:pt x="49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34" name="Freeform 26"/>
            <p:cNvSpPr>
              <a:spLocks/>
            </p:cNvSpPr>
            <p:nvPr/>
          </p:nvSpPr>
          <p:spPr bwMode="auto">
            <a:xfrm>
              <a:off x="1456" y="1316"/>
              <a:ext cx="35" cy="1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4" y="6"/>
                </a:cxn>
                <a:cxn ang="0">
                  <a:pos x="34" y="0"/>
                </a:cxn>
              </a:cxnLst>
              <a:rect l="0" t="0" r="r" b="b"/>
              <a:pathLst>
                <a:path w="35" h="13">
                  <a:moveTo>
                    <a:pt x="0" y="12"/>
                  </a:moveTo>
                  <a:lnTo>
                    <a:pt x="34" y="6"/>
                  </a:lnTo>
                  <a:lnTo>
                    <a:pt x="34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35" name="Freeform 27"/>
            <p:cNvSpPr>
              <a:spLocks/>
            </p:cNvSpPr>
            <p:nvPr/>
          </p:nvSpPr>
          <p:spPr bwMode="auto">
            <a:xfrm>
              <a:off x="1512" y="1161"/>
              <a:ext cx="34" cy="143"/>
            </a:xfrm>
            <a:custGeom>
              <a:avLst/>
              <a:gdLst/>
              <a:ahLst/>
              <a:cxnLst>
                <a:cxn ang="0">
                  <a:pos x="33" y="142"/>
                </a:cxn>
                <a:cxn ang="0">
                  <a:pos x="33" y="54"/>
                </a:cxn>
                <a:cxn ang="0">
                  <a:pos x="15" y="54"/>
                </a:cxn>
                <a:cxn ang="0">
                  <a:pos x="31" y="54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140"/>
                </a:cxn>
                <a:cxn ang="0">
                  <a:pos x="2" y="142"/>
                </a:cxn>
                <a:cxn ang="0">
                  <a:pos x="33" y="142"/>
                </a:cxn>
              </a:cxnLst>
              <a:rect l="0" t="0" r="r" b="b"/>
              <a:pathLst>
                <a:path w="34" h="143">
                  <a:moveTo>
                    <a:pt x="33" y="142"/>
                  </a:moveTo>
                  <a:lnTo>
                    <a:pt x="33" y="54"/>
                  </a:lnTo>
                  <a:lnTo>
                    <a:pt x="15" y="54"/>
                  </a:lnTo>
                  <a:lnTo>
                    <a:pt x="31" y="54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2" y="142"/>
                  </a:lnTo>
                  <a:lnTo>
                    <a:pt x="33" y="142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36" name="Line 28"/>
            <p:cNvSpPr>
              <a:spLocks noChangeShapeType="1"/>
            </p:cNvSpPr>
            <p:nvPr/>
          </p:nvSpPr>
          <p:spPr bwMode="auto">
            <a:xfrm flipH="1" flipV="1">
              <a:off x="1400" y="1320"/>
              <a:ext cx="18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37" name="Freeform 29"/>
            <p:cNvSpPr>
              <a:spLocks/>
            </p:cNvSpPr>
            <p:nvPr/>
          </p:nvSpPr>
          <p:spPr bwMode="auto">
            <a:xfrm>
              <a:off x="1520" y="1158"/>
              <a:ext cx="6" cy="10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7"/>
                </a:cxn>
                <a:cxn ang="0">
                  <a:pos x="0" y="102"/>
                </a:cxn>
                <a:cxn ang="0">
                  <a:pos x="5" y="102"/>
                </a:cxn>
                <a:cxn ang="0">
                  <a:pos x="5" y="8"/>
                </a:cxn>
                <a:cxn ang="0">
                  <a:pos x="3" y="0"/>
                </a:cxn>
              </a:cxnLst>
              <a:rect l="0" t="0" r="r" b="b"/>
              <a:pathLst>
                <a:path w="6" h="103">
                  <a:moveTo>
                    <a:pt x="3" y="0"/>
                  </a:moveTo>
                  <a:lnTo>
                    <a:pt x="0" y="7"/>
                  </a:lnTo>
                  <a:lnTo>
                    <a:pt x="0" y="102"/>
                  </a:lnTo>
                  <a:lnTo>
                    <a:pt x="5" y="102"/>
                  </a:lnTo>
                  <a:lnTo>
                    <a:pt x="5" y="8"/>
                  </a:lnTo>
                  <a:lnTo>
                    <a:pt x="3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38" name="Freeform 30"/>
            <p:cNvSpPr>
              <a:spLocks/>
            </p:cNvSpPr>
            <p:nvPr/>
          </p:nvSpPr>
          <p:spPr bwMode="auto">
            <a:xfrm>
              <a:off x="1509" y="1105"/>
              <a:ext cx="29" cy="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12" y="5"/>
                </a:cxn>
                <a:cxn ang="0">
                  <a:pos x="22" y="7"/>
                </a:cxn>
                <a:cxn ang="0">
                  <a:pos x="28" y="6"/>
                </a:cxn>
                <a:cxn ang="0">
                  <a:pos x="14" y="0"/>
                </a:cxn>
              </a:cxnLst>
              <a:rect l="0" t="0" r="r" b="b"/>
              <a:pathLst>
                <a:path w="29" h="8">
                  <a:moveTo>
                    <a:pt x="14" y="0"/>
                  </a:moveTo>
                  <a:lnTo>
                    <a:pt x="6" y="1"/>
                  </a:lnTo>
                  <a:lnTo>
                    <a:pt x="3" y="2"/>
                  </a:lnTo>
                  <a:lnTo>
                    <a:pt x="0" y="5"/>
                  </a:lnTo>
                  <a:lnTo>
                    <a:pt x="12" y="5"/>
                  </a:lnTo>
                  <a:lnTo>
                    <a:pt x="22" y="7"/>
                  </a:lnTo>
                  <a:lnTo>
                    <a:pt x="28" y="6"/>
                  </a:lnTo>
                  <a:lnTo>
                    <a:pt x="14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39" name="Freeform 31"/>
            <p:cNvSpPr>
              <a:spLocks/>
            </p:cNvSpPr>
            <p:nvPr/>
          </p:nvSpPr>
          <p:spPr bwMode="auto">
            <a:xfrm>
              <a:off x="1521" y="1074"/>
              <a:ext cx="16" cy="3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35"/>
                </a:cxn>
                <a:cxn ang="0">
                  <a:pos x="15" y="36"/>
                </a:cxn>
                <a:cxn ang="0">
                  <a:pos x="15" y="0"/>
                </a:cxn>
              </a:cxnLst>
              <a:rect l="0" t="0" r="r" b="b"/>
              <a:pathLst>
                <a:path w="16" h="37">
                  <a:moveTo>
                    <a:pt x="15" y="0"/>
                  </a:moveTo>
                  <a:lnTo>
                    <a:pt x="0" y="35"/>
                  </a:lnTo>
                  <a:lnTo>
                    <a:pt x="15" y="36"/>
                  </a:lnTo>
                  <a:lnTo>
                    <a:pt x="15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40" name="Line 32"/>
            <p:cNvSpPr>
              <a:spLocks noChangeShapeType="1"/>
            </p:cNvSpPr>
            <p:nvPr/>
          </p:nvSpPr>
          <p:spPr bwMode="auto">
            <a:xfrm>
              <a:off x="1522" y="1145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41" name="Line 33"/>
            <p:cNvSpPr>
              <a:spLocks noChangeShapeType="1"/>
            </p:cNvSpPr>
            <p:nvPr/>
          </p:nvSpPr>
          <p:spPr bwMode="auto">
            <a:xfrm>
              <a:off x="1522" y="1150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42" name="Line 34"/>
            <p:cNvSpPr>
              <a:spLocks noChangeShapeType="1"/>
            </p:cNvSpPr>
            <p:nvPr/>
          </p:nvSpPr>
          <p:spPr bwMode="auto">
            <a:xfrm>
              <a:off x="1534" y="1143"/>
              <a:ext cx="0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43" name="Freeform 35"/>
            <p:cNvSpPr>
              <a:spLocks/>
            </p:cNvSpPr>
            <p:nvPr/>
          </p:nvSpPr>
          <p:spPr bwMode="auto">
            <a:xfrm>
              <a:off x="1521" y="1457"/>
              <a:ext cx="16" cy="1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5" y="17"/>
                </a:cxn>
                <a:cxn ang="0">
                  <a:pos x="0" y="17"/>
                </a:cxn>
              </a:cxnLst>
              <a:rect l="0" t="0" r="r" b="b"/>
              <a:pathLst>
                <a:path w="16" h="18">
                  <a:moveTo>
                    <a:pt x="0" y="17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7"/>
                  </a:lnTo>
                  <a:lnTo>
                    <a:pt x="0" y="1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44" name="Freeform 36"/>
            <p:cNvSpPr>
              <a:spLocks/>
            </p:cNvSpPr>
            <p:nvPr/>
          </p:nvSpPr>
          <p:spPr bwMode="auto">
            <a:xfrm>
              <a:off x="1519" y="1500"/>
              <a:ext cx="18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8"/>
                </a:cxn>
                <a:cxn ang="0">
                  <a:pos x="0" y="18"/>
                </a:cxn>
              </a:cxnLst>
              <a:rect l="0" t="0" r="r" b="b"/>
              <a:pathLst>
                <a:path w="18" h="19">
                  <a:moveTo>
                    <a:pt x="0" y="18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45" name="Freeform 37"/>
            <p:cNvSpPr>
              <a:spLocks/>
            </p:cNvSpPr>
            <p:nvPr/>
          </p:nvSpPr>
          <p:spPr bwMode="auto">
            <a:xfrm>
              <a:off x="1522" y="1522"/>
              <a:ext cx="14" cy="4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39"/>
                </a:cxn>
                <a:cxn ang="0">
                  <a:pos x="0" y="39"/>
                </a:cxn>
              </a:cxnLst>
              <a:rect l="0" t="0" r="r" b="b"/>
              <a:pathLst>
                <a:path w="14" h="40">
                  <a:moveTo>
                    <a:pt x="0" y="39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39"/>
                  </a:lnTo>
                  <a:lnTo>
                    <a:pt x="0" y="3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46" name="Freeform 38"/>
            <p:cNvSpPr>
              <a:spLocks/>
            </p:cNvSpPr>
            <p:nvPr/>
          </p:nvSpPr>
          <p:spPr bwMode="auto">
            <a:xfrm>
              <a:off x="1510" y="1549"/>
              <a:ext cx="13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12" y="25"/>
                </a:cxn>
                <a:cxn ang="0">
                  <a:pos x="2" y="24"/>
                </a:cxn>
                <a:cxn ang="0">
                  <a:pos x="1" y="45"/>
                </a:cxn>
                <a:cxn ang="0">
                  <a:pos x="9" y="44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3" h="46">
                  <a:moveTo>
                    <a:pt x="0" y="0"/>
                  </a:moveTo>
                  <a:lnTo>
                    <a:pt x="0" y="25"/>
                  </a:lnTo>
                  <a:lnTo>
                    <a:pt x="12" y="25"/>
                  </a:lnTo>
                  <a:lnTo>
                    <a:pt x="2" y="24"/>
                  </a:lnTo>
                  <a:lnTo>
                    <a:pt x="1" y="45"/>
                  </a:lnTo>
                  <a:lnTo>
                    <a:pt x="9" y="4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47" name="Freeform 39"/>
            <p:cNvSpPr>
              <a:spLocks/>
            </p:cNvSpPr>
            <p:nvPr/>
          </p:nvSpPr>
          <p:spPr bwMode="auto">
            <a:xfrm>
              <a:off x="1521" y="1570"/>
              <a:ext cx="19" cy="60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0" y="26"/>
                </a:cxn>
                <a:cxn ang="0">
                  <a:pos x="2" y="40"/>
                </a:cxn>
                <a:cxn ang="0">
                  <a:pos x="5" y="55"/>
                </a:cxn>
                <a:cxn ang="0">
                  <a:pos x="8" y="59"/>
                </a:cxn>
                <a:cxn ang="0">
                  <a:pos x="13" y="56"/>
                </a:cxn>
                <a:cxn ang="0">
                  <a:pos x="14" y="48"/>
                </a:cxn>
                <a:cxn ang="0">
                  <a:pos x="15" y="35"/>
                </a:cxn>
                <a:cxn ang="0">
                  <a:pos x="17" y="27"/>
                </a:cxn>
                <a:cxn ang="0">
                  <a:pos x="18" y="0"/>
                </a:cxn>
                <a:cxn ang="0">
                  <a:pos x="1" y="8"/>
                </a:cxn>
              </a:cxnLst>
              <a:rect l="0" t="0" r="r" b="b"/>
              <a:pathLst>
                <a:path w="19" h="60">
                  <a:moveTo>
                    <a:pt x="1" y="8"/>
                  </a:moveTo>
                  <a:lnTo>
                    <a:pt x="0" y="26"/>
                  </a:lnTo>
                  <a:lnTo>
                    <a:pt x="2" y="4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3" y="56"/>
                  </a:lnTo>
                  <a:lnTo>
                    <a:pt x="14" y="48"/>
                  </a:lnTo>
                  <a:lnTo>
                    <a:pt x="15" y="35"/>
                  </a:lnTo>
                  <a:lnTo>
                    <a:pt x="17" y="27"/>
                  </a:lnTo>
                  <a:lnTo>
                    <a:pt x="18" y="0"/>
                  </a:lnTo>
                  <a:lnTo>
                    <a:pt x="1" y="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48" name="Freeform 40"/>
            <p:cNvSpPr>
              <a:spLocks/>
            </p:cNvSpPr>
            <p:nvPr/>
          </p:nvSpPr>
          <p:spPr bwMode="auto">
            <a:xfrm>
              <a:off x="1525" y="1480"/>
              <a:ext cx="6" cy="10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3" y="9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3" y="9"/>
                </a:cxn>
              </a:cxnLst>
              <a:rect l="0" t="0" r="r" b="b"/>
              <a:pathLst>
                <a:path w="6" h="10">
                  <a:moveTo>
                    <a:pt x="3" y="9"/>
                  </a:moveTo>
                  <a:lnTo>
                    <a:pt x="3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49" name="Freeform 41"/>
            <p:cNvSpPr>
              <a:spLocks/>
            </p:cNvSpPr>
            <p:nvPr/>
          </p:nvSpPr>
          <p:spPr bwMode="auto">
            <a:xfrm>
              <a:off x="1588" y="1108"/>
              <a:ext cx="41" cy="7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1" y="8"/>
                </a:cxn>
                <a:cxn ang="0">
                  <a:pos x="31" y="42"/>
                </a:cxn>
                <a:cxn ang="0">
                  <a:pos x="31" y="31"/>
                </a:cxn>
                <a:cxn ang="0">
                  <a:pos x="37" y="31"/>
                </a:cxn>
                <a:cxn ang="0">
                  <a:pos x="39" y="34"/>
                </a:cxn>
                <a:cxn ang="0">
                  <a:pos x="40" y="40"/>
                </a:cxn>
                <a:cxn ang="0">
                  <a:pos x="40" y="76"/>
                </a:cxn>
                <a:cxn ang="0">
                  <a:pos x="0" y="75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18" y="6"/>
                </a:cxn>
                <a:cxn ang="0">
                  <a:pos x="25" y="4"/>
                </a:cxn>
                <a:cxn ang="0">
                  <a:pos x="30" y="2"/>
                </a:cxn>
                <a:cxn ang="0">
                  <a:pos x="29" y="0"/>
                </a:cxn>
              </a:cxnLst>
              <a:rect l="0" t="0" r="r" b="b"/>
              <a:pathLst>
                <a:path w="41" h="77">
                  <a:moveTo>
                    <a:pt x="29" y="0"/>
                  </a:moveTo>
                  <a:lnTo>
                    <a:pt x="31" y="8"/>
                  </a:lnTo>
                  <a:lnTo>
                    <a:pt x="31" y="42"/>
                  </a:lnTo>
                  <a:lnTo>
                    <a:pt x="31" y="31"/>
                  </a:lnTo>
                  <a:lnTo>
                    <a:pt x="37" y="31"/>
                  </a:lnTo>
                  <a:lnTo>
                    <a:pt x="39" y="34"/>
                  </a:lnTo>
                  <a:lnTo>
                    <a:pt x="40" y="40"/>
                  </a:lnTo>
                  <a:lnTo>
                    <a:pt x="40" y="76"/>
                  </a:lnTo>
                  <a:lnTo>
                    <a:pt x="0" y="75"/>
                  </a:lnTo>
                  <a:lnTo>
                    <a:pt x="0" y="8"/>
                  </a:lnTo>
                  <a:lnTo>
                    <a:pt x="8" y="8"/>
                  </a:lnTo>
                  <a:lnTo>
                    <a:pt x="18" y="6"/>
                  </a:lnTo>
                  <a:lnTo>
                    <a:pt x="25" y="4"/>
                  </a:lnTo>
                  <a:lnTo>
                    <a:pt x="30" y="2"/>
                  </a:lnTo>
                  <a:lnTo>
                    <a:pt x="29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50" name="Freeform 42"/>
            <p:cNvSpPr>
              <a:spLocks/>
            </p:cNvSpPr>
            <p:nvPr/>
          </p:nvSpPr>
          <p:spPr bwMode="auto">
            <a:xfrm>
              <a:off x="1610" y="1136"/>
              <a:ext cx="219" cy="4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" y="360"/>
                </a:cxn>
                <a:cxn ang="0">
                  <a:pos x="218" y="404"/>
                </a:cxn>
                <a:cxn ang="0">
                  <a:pos x="0" y="413"/>
                </a:cxn>
                <a:cxn ang="0">
                  <a:pos x="0" y="0"/>
                </a:cxn>
              </a:cxnLst>
              <a:rect l="0" t="0" r="r" b="b"/>
              <a:pathLst>
                <a:path w="219" h="414">
                  <a:moveTo>
                    <a:pt x="0" y="0"/>
                  </a:moveTo>
                  <a:lnTo>
                    <a:pt x="218" y="360"/>
                  </a:lnTo>
                  <a:lnTo>
                    <a:pt x="218" y="404"/>
                  </a:lnTo>
                  <a:lnTo>
                    <a:pt x="0" y="413"/>
                  </a:lnTo>
                  <a:lnTo>
                    <a:pt x="0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51" name="Line 43"/>
            <p:cNvSpPr>
              <a:spLocks noChangeShapeType="1"/>
            </p:cNvSpPr>
            <p:nvPr/>
          </p:nvSpPr>
          <p:spPr bwMode="auto">
            <a:xfrm flipH="1" flipV="1">
              <a:off x="1623" y="1190"/>
              <a:ext cx="198" cy="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52" name="Line 44"/>
            <p:cNvSpPr>
              <a:spLocks noChangeShapeType="1"/>
            </p:cNvSpPr>
            <p:nvPr/>
          </p:nvSpPr>
          <p:spPr bwMode="auto">
            <a:xfrm flipH="1" flipV="1">
              <a:off x="1621" y="1203"/>
              <a:ext cx="195" cy="3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53" name="Line 45"/>
            <p:cNvSpPr>
              <a:spLocks noChangeShapeType="1"/>
            </p:cNvSpPr>
            <p:nvPr/>
          </p:nvSpPr>
          <p:spPr bwMode="auto">
            <a:xfrm flipH="1">
              <a:off x="1612" y="1498"/>
              <a:ext cx="20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54" name="Line 46"/>
            <p:cNvSpPr>
              <a:spLocks noChangeShapeType="1"/>
            </p:cNvSpPr>
            <p:nvPr/>
          </p:nvSpPr>
          <p:spPr bwMode="auto">
            <a:xfrm>
              <a:off x="1704" y="1502"/>
              <a:ext cx="0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55" name="Freeform 47"/>
            <p:cNvSpPr>
              <a:spLocks/>
            </p:cNvSpPr>
            <p:nvPr/>
          </p:nvSpPr>
          <p:spPr bwMode="auto">
            <a:xfrm>
              <a:off x="1788" y="1476"/>
              <a:ext cx="3" cy="29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2" y="28"/>
                </a:cxn>
              </a:cxnLst>
              <a:rect l="0" t="0" r="r" b="b"/>
              <a:pathLst>
                <a:path w="3" h="29">
                  <a:moveTo>
                    <a:pt x="2" y="28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56" name="Freeform 48"/>
            <p:cNvSpPr>
              <a:spLocks/>
            </p:cNvSpPr>
            <p:nvPr/>
          </p:nvSpPr>
          <p:spPr bwMode="auto">
            <a:xfrm>
              <a:off x="1714" y="1476"/>
              <a:ext cx="3" cy="29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2" y="28"/>
                </a:cxn>
              </a:cxnLst>
              <a:rect l="0" t="0" r="r" b="b"/>
              <a:pathLst>
                <a:path w="3" h="29">
                  <a:moveTo>
                    <a:pt x="2" y="28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57" name="Freeform 49"/>
            <p:cNvSpPr>
              <a:spLocks/>
            </p:cNvSpPr>
            <p:nvPr/>
          </p:nvSpPr>
          <p:spPr bwMode="auto">
            <a:xfrm>
              <a:off x="1627" y="1476"/>
              <a:ext cx="3" cy="29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2" y="28"/>
                </a:cxn>
              </a:cxnLst>
              <a:rect l="0" t="0" r="r" b="b"/>
              <a:pathLst>
                <a:path w="3" h="29">
                  <a:moveTo>
                    <a:pt x="2" y="28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58" name="Freeform 50"/>
            <p:cNvSpPr>
              <a:spLocks/>
            </p:cNvSpPr>
            <p:nvPr/>
          </p:nvSpPr>
          <p:spPr bwMode="auto">
            <a:xfrm>
              <a:off x="1694" y="1476"/>
              <a:ext cx="5" cy="29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4" y="28"/>
                </a:cxn>
              </a:cxnLst>
              <a:rect l="0" t="0" r="r" b="b"/>
              <a:pathLst>
                <a:path w="5" h="29">
                  <a:moveTo>
                    <a:pt x="4" y="28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4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59" name="Freeform 51"/>
            <p:cNvSpPr>
              <a:spLocks/>
            </p:cNvSpPr>
            <p:nvPr/>
          </p:nvSpPr>
          <p:spPr bwMode="auto">
            <a:xfrm>
              <a:off x="1637" y="1474"/>
              <a:ext cx="32" cy="17"/>
            </a:xfrm>
            <a:custGeom>
              <a:avLst/>
              <a:gdLst/>
              <a:ahLst/>
              <a:cxnLst>
                <a:cxn ang="0">
                  <a:pos x="31" y="16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31" y="16"/>
                </a:cxn>
              </a:cxnLst>
              <a:rect l="0" t="0" r="r" b="b"/>
              <a:pathLst>
                <a:path w="32" h="17">
                  <a:moveTo>
                    <a:pt x="31" y="16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31" y="16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60" name="Freeform 52"/>
            <p:cNvSpPr>
              <a:spLocks/>
            </p:cNvSpPr>
            <p:nvPr/>
          </p:nvSpPr>
          <p:spPr bwMode="auto">
            <a:xfrm>
              <a:off x="1757" y="1422"/>
              <a:ext cx="8" cy="66"/>
            </a:xfrm>
            <a:custGeom>
              <a:avLst/>
              <a:gdLst/>
              <a:ahLst/>
              <a:cxnLst>
                <a:cxn ang="0">
                  <a:pos x="7" y="65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65"/>
                </a:cxn>
                <a:cxn ang="0">
                  <a:pos x="7" y="65"/>
                </a:cxn>
              </a:cxnLst>
              <a:rect l="0" t="0" r="r" b="b"/>
              <a:pathLst>
                <a:path w="8" h="66">
                  <a:moveTo>
                    <a:pt x="7" y="65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65"/>
                  </a:lnTo>
                  <a:lnTo>
                    <a:pt x="7" y="65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61" name="Freeform 53"/>
            <p:cNvSpPr>
              <a:spLocks/>
            </p:cNvSpPr>
            <p:nvPr/>
          </p:nvSpPr>
          <p:spPr bwMode="auto">
            <a:xfrm>
              <a:off x="1753" y="1436"/>
              <a:ext cx="16" cy="2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7"/>
                </a:cxn>
                <a:cxn ang="0">
                  <a:pos x="8" y="20"/>
                </a:cxn>
                <a:cxn ang="0">
                  <a:pos x="0" y="7"/>
                </a:cxn>
                <a:cxn ang="0">
                  <a:pos x="8" y="0"/>
                </a:cxn>
              </a:cxnLst>
              <a:rect l="0" t="0" r="r" b="b"/>
              <a:pathLst>
                <a:path w="16" h="21">
                  <a:moveTo>
                    <a:pt x="8" y="0"/>
                  </a:moveTo>
                  <a:lnTo>
                    <a:pt x="15" y="7"/>
                  </a:lnTo>
                  <a:lnTo>
                    <a:pt x="8" y="20"/>
                  </a:lnTo>
                  <a:lnTo>
                    <a:pt x="0" y="7"/>
                  </a:lnTo>
                  <a:lnTo>
                    <a:pt x="8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62" name="Freeform 54"/>
            <p:cNvSpPr>
              <a:spLocks/>
            </p:cNvSpPr>
            <p:nvPr/>
          </p:nvSpPr>
          <p:spPr bwMode="auto">
            <a:xfrm>
              <a:off x="1755" y="1468"/>
              <a:ext cx="12" cy="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4"/>
                </a:cxn>
                <a:cxn ang="0">
                  <a:pos x="6" y="9"/>
                </a:cxn>
                <a:cxn ang="0">
                  <a:pos x="0" y="4"/>
                </a:cxn>
                <a:cxn ang="0">
                  <a:pos x="6" y="0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lnTo>
                    <a:pt x="11" y="4"/>
                  </a:lnTo>
                  <a:lnTo>
                    <a:pt x="6" y="9"/>
                  </a:lnTo>
                  <a:lnTo>
                    <a:pt x="0" y="4"/>
                  </a:lnTo>
                  <a:lnTo>
                    <a:pt x="6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63" name="Freeform 55"/>
            <p:cNvSpPr>
              <a:spLocks/>
            </p:cNvSpPr>
            <p:nvPr/>
          </p:nvSpPr>
          <p:spPr bwMode="auto">
            <a:xfrm>
              <a:off x="1815" y="1458"/>
              <a:ext cx="7" cy="79"/>
            </a:xfrm>
            <a:custGeom>
              <a:avLst/>
              <a:gdLst/>
              <a:ahLst/>
              <a:cxnLst>
                <a:cxn ang="0">
                  <a:pos x="6" y="78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6" y="78"/>
                </a:cxn>
              </a:cxnLst>
              <a:rect l="0" t="0" r="r" b="b"/>
              <a:pathLst>
                <a:path w="7" h="79">
                  <a:moveTo>
                    <a:pt x="6" y="78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" y="7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64" name="Freeform 56"/>
            <p:cNvSpPr>
              <a:spLocks/>
            </p:cNvSpPr>
            <p:nvPr/>
          </p:nvSpPr>
          <p:spPr bwMode="auto">
            <a:xfrm>
              <a:off x="1810" y="1476"/>
              <a:ext cx="15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" y="8"/>
                </a:cxn>
                <a:cxn ang="0">
                  <a:pos x="8" y="23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15" h="24">
                  <a:moveTo>
                    <a:pt x="8" y="0"/>
                  </a:moveTo>
                  <a:lnTo>
                    <a:pt x="14" y="8"/>
                  </a:lnTo>
                  <a:lnTo>
                    <a:pt x="8" y="23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65" name="Freeform 57"/>
            <p:cNvSpPr>
              <a:spLocks/>
            </p:cNvSpPr>
            <p:nvPr/>
          </p:nvSpPr>
          <p:spPr bwMode="auto">
            <a:xfrm>
              <a:off x="1812" y="1513"/>
              <a:ext cx="12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5"/>
                </a:cxn>
                <a:cxn ang="0">
                  <a:pos x="6" y="11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11" y="5"/>
                  </a:lnTo>
                  <a:lnTo>
                    <a:pt x="6" y="11"/>
                  </a:ln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66" name="Freeform 58"/>
            <p:cNvSpPr>
              <a:spLocks/>
            </p:cNvSpPr>
            <p:nvPr/>
          </p:nvSpPr>
          <p:spPr bwMode="auto">
            <a:xfrm>
              <a:off x="1638" y="1299"/>
              <a:ext cx="36" cy="15"/>
            </a:xfrm>
            <a:custGeom>
              <a:avLst/>
              <a:gdLst/>
              <a:ahLst/>
              <a:cxnLst>
                <a:cxn ang="0">
                  <a:pos x="35" y="14"/>
                </a:cxn>
                <a:cxn ang="0">
                  <a:pos x="35" y="9"/>
                </a:cxn>
                <a:cxn ang="0">
                  <a:pos x="24" y="9"/>
                </a:cxn>
                <a:cxn ang="0">
                  <a:pos x="24" y="0"/>
                </a:cxn>
                <a:cxn ang="0">
                  <a:pos x="21" y="1"/>
                </a:cxn>
                <a:cxn ang="0">
                  <a:pos x="21" y="9"/>
                </a:cxn>
                <a:cxn ang="0">
                  <a:pos x="9" y="9"/>
                </a:cxn>
                <a:cxn ang="0">
                  <a:pos x="9" y="1"/>
                </a:cxn>
                <a:cxn ang="0">
                  <a:pos x="4" y="1"/>
                </a:cxn>
                <a:cxn ang="0">
                  <a:pos x="4" y="9"/>
                </a:cxn>
                <a:cxn ang="0">
                  <a:pos x="0" y="9"/>
                </a:cxn>
              </a:cxnLst>
              <a:rect l="0" t="0" r="r" b="b"/>
              <a:pathLst>
                <a:path w="36" h="15">
                  <a:moveTo>
                    <a:pt x="35" y="14"/>
                  </a:moveTo>
                  <a:lnTo>
                    <a:pt x="35" y="9"/>
                  </a:lnTo>
                  <a:lnTo>
                    <a:pt x="24" y="9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21" y="9"/>
                  </a:lnTo>
                  <a:lnTo>
                    <a:pt x="9" y="9"/>
                  </a:lnTo>
                  <a:lnTo>
                    <a:pt x="9" y="1"/>
                  </a:lnTo>
                  <a:lnTo>
                    <a:pt x="4" y="1"/>
                  </a:lnTo>
                  <a:lnTo>
                    <a:pt x="4" y="9"/>
                  </a:lnTo>
                  <a:lnTo>
                    <a:pt x="0" y="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67" name="Freeform 59"/>
            <p:cNvSpPr>
              <a:spLocks/>
            </p:cNvSpPr>
            <p:nvPr/>
          </p:nvSpPr>
          <p:spPr bwMode="auto">
            <a:xfrm>
              <a:off x="1575" y="1300"/>
              <a:ext cx="142" cy="67"/>
            </a:xfrm>
            <a:custGeom>
              <a:avLst/>
              <a:gdLst/>
              <a:ahLst/>
              <a:cxnLst>
                <a:cxn ang="0">
                  <a:pos x="128" y="43"/>
                </a:cxn>
                <a:cxn ang="0">
                  <a:pos x="141" y="64"/>
                </a:cxn>
                <a:cxn ang="0">
                  <a:pos x="138" y="63"/>
                </a:cxn>
                <a:cxn ang="0">
                  <a:pos x="130" y="57"/>
                </a:cxn>
                <a:cxn ang="0">
                  <a:pos x="117" y="62"/>
                </a:cxn>
                <a:cxn ang="0">
                  <a:pos x="100" y="66"/>
                </a:cxn>
                <a:cxn ang="0">
                  <a:pos x="51" y="65"/>
                </a:cxn>
                <a:cxn ang="0">
                  <a:pos x="52" y="58"/>
                </a:cxn>
                <a:cxn ang="0">
                  <a:pos x="39" y="49"/>
                </a:cxn>
                <a:cxn ang="0">
                  <a:pos x="4" y="41"/>
                </a:cxn>
                <a:cxn ang="0">
                  <a:pos x="2" y="39"/>
                </a:cxn>
                <a:cxn ang="0">
                  <a:pos x="0" y="24"/>
                </a:cxn>
                <a:cxn ang="0">
                  <a:pos x="5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50" y="13"/>
                </a:cxn>
                <a:cxn ang="0">
                  <a:pos x="52" y="27"/>
                </a:cxn>
                <a:cxn ang="0">
                  <a:pos x="128" y="43"/>
                </a:cxn>
              </a:cxnLst>
              <a:rect l="0" t="0" r="r" b="b"/>
              <a:pathLst>
                <a:path w="142" h="67">
                  <a:moveTo>
                    <a:pt x="128" y="43"/>
                  </a:moveTo>
                  <a:lnTo>
                    <a:pt x="141" y="64"/>
                  </a:lnTo>
                  <a:lnTo>
                    <a:pt x="138" y="63"/>
                  </a:lnTo>
                  <a:lnTo>
                    <a:pt x="130" y="57"/>
                  </a:lnTo>
                  <a:lnTo>
                    <a:pt x="117" y="62"/>
                  </a:lnTo>
                  <a:lnTo>
                    <a:pt x="100" y="66"/>
                  </a:lnTo>
                  <a:lnTo>
                    <a:pt x="51" y="65"/>
                  </a:lnTo>
                  <a:lnTo>
                    <a:pt x="52" y="58"/>
                  </a:lnTo>
                  <a:lnTo>
                    <a:pt x="39" y="49"/>
                  </a:lnTo>
                  <a:lnTo>
                    <a:pt x="4" y="41"/>
                  </a:lnTo>
                  <a:lnTo>
                    <a:pt x="2" y="39"/>
                  </a:lnTo>
                  <a:lnTo>
                    <a:pt x="0" y="24"/>
                  </a:lnTo>
                  <a:lnTo>
                    <a:pt x="5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5" y="0"/>
                  </a:lnTo>
                  <a:lnTo>
                    <a:pt x="50" y="13"/>
                  </a:lnTo>
                  <a:lnTo>
                    <a:pt x="52" y="27"/>
                  </a:lnTo>
                  <a:lnTo>
                    <a:pt x="128" y="43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68" name="Freeform 60"/>
            <p:cNvSpPr>
              <a:spLocks/>
            </p:cNvSpPr>
            <p:nvPr/>
          </p:nvSpPr>
          <p:spPr bwMode="auto">
            <a:xfrm>
              <a:off x="1628" y="1332"/>
              <a:ext cx="50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9"/>
                </a:cxn>
                <a:cxn ang="0">
                  <a:pos x="49" y="12"/>
                </a:cxn>
                <a:cxn ang="0">
                  <a:pos x="49" y="15"/>
                </a:cxn>
                <a:cxn ang="0">
                  <a:pos x="49" y="28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50" h="29">
                  <a:moveTo>
                    <a:pt x="0" y="0"/>
                  </a:moveTo>
                  <a:lnTo>
                    <a:pt x="45" y="9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9" y="28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69" name="Freeform 61"/>
            <p:cNvSpPr>
              <a:spLocks/>
            </p:cNvSpPr>
            <p:nvPr/>
          </p:nvSpPr>
          <p:spPr bwMode="auto">
            <a:xfrm>
              <a:off x="1637" y="1316"/>
              <a:ext cx="35" cy="13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5" h="13">
                  <a:moveTo>
                    <a:pt x="34" y="12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70" name="Freeform 62"/>
            <p:cNvSpPr>
              <a:spLocks/>
            </p:cNvSpPr>
            <p:nvPr/>
          </p:nvSpPr>
          <p:spPr bwMode="auto">
            <a:xfrm>
              <a:off x="1582" y="1160"/>
              <a:ext cx="32" cy="144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0" y="55"/>
                </a:cxn>
                <a:cxn ang="0">
                  <a:pos x="17" y="55"/>
                </a:cxn>
                <a:cxn ang="0">
                  <a:pos x="1" y="55"/>
                </a:cxn>
                <a:cxn ang="0">
                  <a:pos x="1" y="0"/>
                </a:cxn>
                <a:cxn ang="0">
                  <a:pos x="31" y="0"/>
                </a:cxn>
                <a:cxn ang="0">
                  <a:pos x="31" y="141"/>
                </a:cxn>
                <a:cxn ang="0">
                  <a:pos x="29" y="143"/>
                </a:cxn>
                <a:cxn ang="0">
                  <a:pos x="0" y="143"/>
                </a:cxn>
              </a:cxnLst>
              <a:rect l="0" t="0" r="r" b="b"/>
              <a:pathLst>
                <a:path w="32" h="144">
                  <a:moveTo>
                    <a:pt x="0" y="143"/>
                  </a:moveTo>
                  <a:lnTo>
                    <a:pt x="0" y="55"/>
                  </a:lnTo>
                  <a:lnTo>
                    <a:pt x="17" y="55"/>
                  </a:lnTo>
                  <a:lnTo>
                    <a:pt x="1" y="55"/>
                  </a:lnTo>
                  <a:lnTo>
                    <a:pt x="1" y="0"/>
                  </a:lnTo>
                  <a:lnTo>
                    <a:pt x="31" y="0"/>
                  </a:lnTo>
                  <a:lnTo>
                    <a:pt x="31" y="141"/>
                  </a:lnTo>
                  <a:lnTo>
                    <a:pt x="29" y="143"/>
                  </a:lnTo>
                  <a:lnTo>
                    <a:pt x="0" y="143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71" name="Line 63"/>
            <p:cNvSpPr>
              <a:spLocks noChangeShapeType="1"/>
            </p:cNvSpPr>
            <p:nvPr/>
          </p:nvSpPr>
          <p:spPr bwMode="auto">
            <a:xfrm flipV="1">
              <a:off x="1716" y="1320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72" name="Freeform 64"/>
            <p:cNvSpPr>
              <a:spLocks/>
            </p:cNvSpPr>
            <p:nvPr/>
          </p:nvSpPr>
          <p:spPr bwMode="auto">
            <a:xfrm>
              <a:off x="1600" y="1158"/>
              <a:ext cx="8" cy="10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7"/>
                </a:cxn>
                <a:cxn ang="0">
                  <a:pos x="7" y="102"/>
                </a:cxn>
                <a:cxn ang="0">
                  <a:pos x="0" y="102"/>
                </a:cxn>
                <a:cxn ang="0">
                  <a:pos x="0" y="8"/>
                </a:cxn>
                <a:cxn ang="0">
                  <a:pos x="4" y="0"/>
                </a:cxn>
              </a:cxnLst>
              <a:rect l="0" t="0" r="r" b="b"/>
              <a:pathLst>
                <a:path w="8" h="103">
                  <a:moveTo>
                    <a:pt x="4" y="0"/>
                  </a:moveTo>
                  <a:lnTo>
                    <a:pt x="7" y="7"/>
                  </a:lnTo>
                  <a:lnTo>
                    <a:pt x="7" y="102"/>
                  </a:lnTo>
                  <a:lnTo>
                    <a:pt x="0" y="102"/>
                  </a:lnTo>
                  <a:lnTo>
                    <a:pt x="0" y="8"/>
                  </a:lnTo>
                  <a:lnTo>
                    <a:pt x="4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73" name="Freeform 65"/>
            <p:cNvSpPr>
              <a:spLocks/>
            </p:cNvSpPr>
            <p:nvPr/>
          </p:nvSpPr>
          <p:spPr bwMode="auto">
            <a:xfrm>
              <a:off x="1588" y="1105"/>
              <a:ext cx="30" cy="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2"/>
                </a:cxn>
                <a:cxn ang="0">
                  <a:pos x="29" y="5"/>
                </a:cxn>
                <a:cxn ang="0">
                  <a:pos x="17" y="5"/>
                </a:cxn>
                <a:cxn ang="0">
                  <a:pos x="8" y="7"/>
                </a:cxn>
                <a:cxn ang="0">
                  <a:pos x="0" y="6"/>
                </a:cxn>
                <a:cxn ang="0">
                  <a:pos x="15" y="0"/>
                </a:cxn>
              </a:cxnLst>
              <a:rect l="0" t="0" r="r" b="b"/>
              <a:pathLst>
                <a:path w="30" h="8">
                  <a:moveTo>
                    <a:pt x="15" y="0"/>
                  </a:moveTo>
                  <a:lnTo>
                    <a:pt x="21" y="1"/>
                  </a:lnTo>
                  <a:lnTo>
                    <a:pt x="26" y="2"/>
                  </a:lnTo>
                  <a:lnTo>
                    <a:pt x="29" y="5"/>
                  </a:lnTo>
                  <a:lnTo>
                    <a:pt x="17" y="5"/>
                  </a:lnTo>
                  <a:lnTo>
                    <a:pt x="8" y="7"/>
                  </a:lnTo>
                  <a:lnTo>
                    <a:pt x="0" y="6"/>
                  </a:lnTo>
                  <a:lnTo>
                    <a:pt x="15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74" name="Freeform 66"/>
            <p:cNvSpPr>
              <a:spLocks/>
            </p:cNvSpPr>
            <p:nvPr/>
          </p:nvSpPr>
          <p:spPr bwMode="auto">
            <a:xfrm>
              <a:off x="1589" y="1074"/>
              <a:ext cx="16" cy="3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5" y="35"/>
                </a:cxn>
                <a:cxn ang="0">
                  <a:pos x="0" y="36"/>
                </a:cxn>
                <a:cxn ang="0">
                  <a:pos x="1" y="0"/>
                </a:cxn>
              </a:cxnLst>
              <a:rect l="0" t="0" r="r" b="b"/>
              <a:pathLst>
                <a:path w="16" h="37">
                  <a:moveTo>
                    <a:pt x="1" y="0"/>
                  </a:moveTo>
                  <a:lnTo>
                    <a:pt x="15" y="35"/>
                  </a:lnTo>
                  <a:lnTo>
                    <a:pt x="0" y="36"/>
                  </a:lnTo>
                  <a:lnTo>
                    <a:pt x="1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75" name="Line 67"/>
            <p:cNvSpPr>
              <a:spLocks noChangeShapeType="1"/>
            </p:cNvSpPr>
            <p:nvPr/>
          </p:nvSpPr>
          <p:spPr bwMode="auto">
            <a:xfrm flipH="1">
              <a:off x="1586" y="1145"/>
              <a:ext cx="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76" name="Line 68"/>
            <p:cNvSpPr>
              <a:spLocks noChangeShapeType="1"/>
            </p:cNvSpPr>
            <p:nvPr/>
          </p:nvSpPr>
          <p:spPr bwMode="auto">
            <a:xfrm flipH="1">
              <a:off x="1584" y="1150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77" name="Line 69"/>
            <p:cNvSpPr>
              <a:spLocks noChangeShapeType="1"/>
            </p:cNvSpPr>
            <p:nvPr/>
          </p:nvSpPr>
          <p:spPr bwMode="auto">
            <a:xfrm>
              <a:off x="1593" y="1143"/>
              <a:ext cx="0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78" name="Freeform 70"/>
            <p:cNvSpPr>
              <a:spLocks/>
            </p:cNvSpPr>
            <p:nvPr/>
          </p:nvSpPr>
          <p:spPr bwMode="auto">
            <a:xfrm>
              <a:off x="1590" y="1457"/>
              <a:ext cx="15" cy="18"/>
            </a:xfrm>
            <a:custGeom>
              <a:avLst/>
              <a:gdLst/>
              <a:ahLst/>
              <a:cxnLst>
                <a:cxn ang="0">
                  <a:pos x="14" y="17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14" y="17"/>
                </a:cxn>
              </a:cxnLst>
              <a:rect l="0" t="0" r="r" b="b"/>
              <a:pathLst>
                <a:path w="15" h="18">
                  <a:moveTo>
                    <a:pt x="14" y="17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4" y="1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79" name="Freeform 71"/>
            <p:cNvSpPr>
              <a:spLocks/>
            </p:cNvSpPr>
            <p:nvPr/>
          </p:nvSpPr>
          <p:spPr bwMode="auto">
            <a:xfrm>
              <a:off x="1590" y="1500"/>
              <a:ext cx="18" cy="19"/>
            </a:xfrm>
            <a:custGeom>
              <a:avLst/>
              <a:gdLst/>
              <a:ahLst/>
              <a:cxnLst>
                <a:cxn ang="0">
                  <a:pos x="17" y="1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7" y="18"/>
                </a:cxn>
              </a:cxnLst>
              <a:rect l="0" t="0" r="r" b="b"/>
              <a:pathLst>
                <a:path w="18" h="19">
                  <a:moveTo>
                    <a:pt x="17" y="18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7" y="1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80" name="Freeform 72"/>
            <p:cNvSpPr>
              <a:spLocks/>
            </p:cNvSpPr>
            <p:nvPr/>
          </p:nvSpPr>
          <p:spPr bwMode="auto">
            <a:xfrm>
              <a:off x="1590" y="1522"/>
              <a:ext cx="14" cy="4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39"/>
                </a:cxn>
                <a:cxn ang="0">
                  <a:pos x="13" y="39"/>
                </a:cxn>
              </a:cxnLst>
              <a:rect l="0" t="0" r="r" b="b"/>
              <a:pathLst>
                <a:path w="14" h="40">
                  <a:moveTo>
                    <a:pt x="13" y="39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13" y="3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81" name="Freeform 73"/>
            <p:cNvSpPr>
              <a:spLocks/>
            </p:cNvSpPr>
            <p:nvPr/>
          </p:nvSpPr>
          <p:spPr bwMode="auto">
            <a:xfrm>
              <a:off x="1603" y="1549"/>
              <a:ext cx="13" cy="4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25"/>
                </a:cxn>
                <a:cxn ang="0">
                  <a:pos x="0" y="25"/>
                </a:cxn>
                <a:cxn ang="0">
                  <a:pos x="11" y="24"/>
                </a:cxn>
                <a:cxn ang="0">
                  <a:pos x="12" y="45"/>
                </a:cxn>
                <a:cxn ang="0">
                  <a:pos x="4" y="44"/>
                </a:cxn>
                <a:cxn ang="0">
                  <a:pos x="3" y="0"/>
                </a:cxn>
                <a:cxn ang="0">
                  <a:pos x="12" y="0"/>
                </a:cxn>
              </a:cxnLst>
              <a:rect l="0" t="0" r="r" b="b"/>
              <a:pathLst>
                <a:path w="13" h="46">
                  <a:moveTo>
                    <a:pt x="12" y="0"/>
                  </a:moveTo>
                  <a:lnTo>
                    <a:pt x="12" y="25"/>
                  </a:lnTo>
                  <a:lnTo>
                    <a:pt x="0" y="25"/>
                  </a:lnTo>
                  <a:lnTo>
                    <a:pt x="11" y="24"/>
                  </a:lnTo>
                  <a:lnTo>
                    <a:pt x="12" y="45"/>
                  </a:lnTo>
                  <a:lnTo>
                    <a:pt x="4" y="44"/>
                  </a:lnTo>
                  <a:lnTo>
                    <a:pt x="3" y="0"/>
                  </a:lnTo>
                  <a:lnTo>
                    <a:pt x="12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82" name="Freeform 74"/>
            <p:cNvSpPr>
              <a:spLocks/>
            </p:cNvSpPr>
            <p:nvPr/>
          </p:nvSpPr>
          <p:spPr bwMode="auto">
            <a:xfrm>
              <a:off x="1587" y="1570"/>
              <a:ext cx="18" cy="60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7" y="26"/>
                </a:cxn>
                <a:cxn ang="0">
                  <a:pos x="16" y="39"/>
                </a:cxn>
                <a:cxn ang="0">
                  <a:pos x="12" y="55"/>
                </a:cxn>
                <a:cxn ang="0">
                  <a:pos x="10" y="59"/>
                </a:cxn>
                <a:cxn ang="0">
                  <a:pos x="5" y="56"/>
                </a:cxn>
                <a:cxn ang="0">
                  <a:pos x="3" y="48"/>
                </a:cxn>
                <a:cxn ang="0">
                  <a:pos x="2" y="35"/>
                </a:cxn>
                <a:cxn ang="0">
                  <a:pos x="1" y="27"/>
                </a:cxn>
                <a:cxn ang="0">
                  <a:pos x="0" y="0"/>
                </a:cxn>
                <a:cxn ang="0">
                  <a:pos x="16" y="8"/>
                </a:cxn>
              </a:cxnLst>
              <a:rect l="0" t="0" r="r" b="b"/>
              <a:pathLst>
                <a:path w="18" h="60">
                  <a:moveTo>
                    <a:pt x="16" y="8"/>
                  </a:moveTo>
                  <a:lnTo>
                    <a:pt x="17" y="26"/>
                  </a:lnTo>
                  <a:lnTo>
                    <a:pt x="16" y="39"/>
                  </a:lnTo>
                  <a:lnTo>
                    <a:pt x="12" y="55"/>
                  </a:lnTo>
                  <a:lnTo>
                    <a:pt x="10" y="59"/>
                  </a:lnTo>
                  <a:lnTo>
                    <a:pt x="5" y="56"/>
                  </a:lnTo>
                  <a:lnTo>
                    <a:pt x="3" y="48"/>
                  </a:lnTo>
                  <a:lnTo>
                    <a:pt x="2" y="35"/>
                  </a:lnTo>
                  <a:lnTo>
                    <a:pt x="1" y="27"/>
                  </a:lnTo>
                  <a:lnTo>
                    <a:pt x="0" y="0"/>
                  </a:lnTo>
                  <a:lnTo>
                    <a:pt x="16" y="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83" name="Freeform 75"/>
            <p:cNvSpPr>
              <a:spLocks/>
            </p:cNvSpPr>
            <p:nvPr/>
          </p:nvSpPr>
          <p:spPr bwMode="auto">
            <a:xfrm>
              <a:off x="1596" y="1480"/>
              <a:ext cx="5" cy="10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3" y="9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2" y="9"/>
                </a:cxn>
              </a:cxnLst>
              <a:rect l="0" t="0" r="r" b="b"/>
              <a:pathLst>
                <a:path w="5" h="10">
                  <a:moveTo>
                    <a:pt x="2" y="9"/>
                  </a:moveTo>
                  <a:lnTo>
                    <a:pt x="3" y="9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84" name="Freeform 76"/>
            <p:cNvSpPr>
              <a:spLocks/>
            </p:cNvSpPr>
            <p:nvPr/>
          </p:nvSpPr>
          <p:spPr bwMode="auto">
            <a:xfrm>
              <a:off x="1552" y="1061"/>
              <a:ext cx="23" cy="77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22" y="76"/>
                </a:cxn>
                <a:cxn ang="0">
                  <a:pos x="0" y="76"/>
                </a:cxn>
              </a:cxnLst>
              <a:rect l="0" t="0" r="r" b="b"/>
              <a:pathLst>
                <a:path w="23" h="77">
                  <a:moveTo>
                    <a:pt x="0" y="76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76"/>
                  </a:lnTo>
                  <a:lnTo>
                    <a:pt x="0" y="76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85" name="Freeform 77"/>
            <p:cNvSpPr>
              <a:spLocks/>
            </p:cNvSpPr>
            <p:nvPr/>
          </p:nvSpPr>
          <p:spPr bwMode="auto">
            <a:xfrm>
              <a:off x="1556" y="1189"/>
              <a:ext cx="16" cy="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5" y="21"/>
                </a:cxn>
                <a:cxn ang="0">
                  <a:pos x="0" y="21"/>
                </a:cxn>
              </a:cxnLst>
              <a:rect l="0" t="0" r="r" b="b"/>
              <a:pathLst>
                <a:path w="16" h="22">
                  <a:moveTo>
                    <a:pt x="0" y="21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21"/>
                  </a:lnTo>
                  <a:lnTo>
                    <a:pt x="0" y="21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86" name="Freeform 78"/>
            <p:cNvSpPr>
              <a:spLocks/>
            </p:cNvSpPr>
            <p:nvPr/>
          </p:nvSpPr>
          <p:spPr bwMode="auto">
            <a:xfrm>
              <a:off x="1547" y="1520"/>
              <a:ext cx="32" cy="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1" y="24"/>
                </a:cxn>
                <a:cxn ang="0">
                  <a:pos x="0" y="24"/>
                </a:cxn>
              </a:cxnLst>
              <a:rect l="0" t="0" r="r" b="b"/>
              <a:pathLst>
                <a:path w="32" h="25">
                  <a:moveTo>
                    <a:pt x="0" y="24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24"/>
                  </a:lnTo>
                  <a:lnTo>
                    <a:pt x="0" y="24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87" name="Freeform 79"/>
            <p:cNvSpPr>
              <a:spLocks/>
            </p:cNvSpPr>
            <p:nvPr/>
          </p:nvSpPr>
          <p:spPr bwMode="auto">
            <a:xfrm>
              <a:off x="1556" y="1469"/>
              <a:ext cx="16" cy="80"/>
            </a:xfrm>
            <a:custGeom>
              <a:avLst/>
              <a:gdLst/>
              <a:ahLst/>
              <a:cxnLst>
                <a:cxn ang="0">
                  <a:pos x="2" y="79"/>
                </a:cxn>
                <a:cxn ang="0">
                  <a:pos x="1" y="71"/>
                </a:cxn>
                <a:cxn ang="0">
                  <a:pos x="0" y="60"/>
                </a:cxn>
                <a:cxn ang="0">
                  <a:pos x="0" y="51"/>
                </a:cxn>
                <a:cxn ang="0">
                  <a:pos x="0" y="41"/>
                </a:cxn>
                <a:cxn ang="0">
                  <a:pos x="0" y="29"/>
                </a:cxn>
                <a:cxn ang="0">
                  <a:pos x="2" y="15"/>
                </a:cxn>
                <a:cxn ang="0">
                  <a:pos x="4" y="5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5"/>
                </a:cxn>
                <a:cxn ang="0">
                  <a:pos x="13" y="15"/>
                </a:cxn>
                <a:cxn ang="0">
                  <a:pos x="15" y="29"/>
                </a:cxn>
                <a:cxn ang="0">
                  <a:pos x="15" y="41"/>
                </a:cxn>
                <a:cxn ang="0">
                  <a:pos x="15" y="51"/>
                </a:cxn>
                <a:cxn ang="0">
                  <a:pos x="15" y="60"/>
                </a:cxn>
                <a:cxn ang="0">
                  <a:pos x="14" y="71"/>
                </a:cxn>
                <a:cxn ang="0">
                  <a:pos x="13" y="79"/>
                </a:cxn>
                <a:cxn ang="0">
                  <a:pos x="2" y="79"/>
                </a:cxn>
              </a:cxnLst>
              <a:rect l="0" t="0" r="r" b="b"/>
              <a:pathLst>
                <a:path w="16" h="80">
                  <a:moveTo>
                    <a:pt x="2" y="79"/>
                  </a:moveTo>
                  <a:lnTo>
                    <a:pt x="1" y="71"/>
                  </a:lnTo>
                  <a:lnTo>
                    <a:pt x="0" y="60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0" y="29"/>
                  </a:lnTo>
                  <a:lnTo>
                    <a:pt x="2" y="15"/>
                  </a:lnTo>
                  <a:lnTo>
                    <a:pt x="4" y="5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3" y="15"/>
                  </a:lnTo>
                  <a:lnTo>
                    <a:pt x="15" y="29"/>
                  </a:lnTo>
                  <a:lnTo>
                    <a:pt x="15" y="41"/>
                  </a:lnTo>
                  <a:lnTo>
                    <a:pt x="15" y="51"/>
                  </a:lnTo>
                  <a:lnTo>
                    <a:pt x="15" y="60"/>
                  </a:lnTo>
                  <a:lnTo>
                    <a:pt x="14" y="71"/>
                  </a:lnTo>
                  <a:lnTo>
                    <a:pt x="13" y="79"/>
                  </a:lnTo>
                  <a:lnTo>
                    <a:pt x="2" y="7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88" name="Line 80"/>
            <p:cNvSpPr>
              <a:spLocks noChangeShapeType="1"/>
            </p:cNvSpPr>
            <p:nvPr/>
          </p:nvSpPr>
          <p:spPr bwMode="auto">
            <a:xfrm>
              <a:off x="1549" y="1261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89" name="Freeform 81"/>
            <p:cNvSpPr>
              <a:spLocks/>
            </p:cNvSpPr>
            <p:nvPr/>
          </p:nvSpPr>
          <p:spPr bwMode="auto">
            <a:xfrm>
              <a:off x="1551" y="1338"/>
              <a:ext cx="25" cy="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0" y="8"/>
                </a:cxn>
              </a:cxnLst>
              <a:rect l="0" t="0" r="r" b="b"/>
              <a:pathLst>
                <a:path w="25" h="9">
                  <a:moveTo>
                    <a:pt x="0" y="8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0" y="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90" name="Freeform 82"/>
            <p:cNvSpPr>
              <a:spLocks/>
            </p:cNvSpPr>
            <p:nvPr/>
          </p:nvSpPr>
          <p:spPr bwMode="auto">
            <a:xfrm>
              <a:off x="1560" y="1250"/>
              <a:ext cx="8" cy="21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8"/>
                </a:cxn>
                <a:cxn ang="0">
                  <a:pos x="0" y="214"/>
                </a:cxn>
                <a:cxn ang="0">
                  <a:pos x="7" y="214"/>
                </a:cxn>
                <a:cxn ang="0">
                  <a:pos x="7" y="8"/>
                </a:cxn>
                <a:cxn ang="0">
                  <a:pos x="4" y="0"/>
                </a:cxn>
              </a:cxnLst>
              <a:rect l="0" t="0" r="r" b="b"/>
              <a:pathLst>
                <a:path w="8" h="215">
                  <a:moveTo>
                    <a:pt x="4" y="0"/>
                  </a:moveTo>
                  <a:lnTo>
                    <a:pt x="0" y="8"/>
                  </a:lnTo>
                  <a:lnTo>
                    <a:pt x="0" y="214"/>
                  </a:lnTo>
                  <a:lnTo>
                    <a:pt x="7" y="214"/>
                  </a:lnTo>
                  <a:lnTo>
                    <a:pt x="7" y="8"/>
                  </a:lnTo>
                  <a:lnTo>
                    <a:pt x="4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91" name="Freeform 83"/>
            <p:cNvSpPr>
              <a:spLocks/>
            </p:cNvSpPr>
            <p:nvPr/>
          </p:nvSpPr>
          <p:spPr bwMode="auto">
            <a:xfrm>
              <a:off x="1530" y="1345"/>
              <a:ext cx="12" cy="15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4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0" y="3"/>
                </a:cxn>
                <a:cxn ang="0">
                  <a:pos x="11" y="4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11" y="9"/>
                </a:cxn>
                <a:cxn ang="0">
                  <a:pos x="11" y="10"/>
                </a:cxn>
                <a:cxn ang="0">
                  <a:pos x="10" y="11"/>
                </a:cxn>
                <a:cxn ang="0">
                  <a:pos x="10" y="12"/>
                </a:cxn>
                <a:cxn ang="0">
                  <a:pos x="9" y="13"/>
                </a:cxn>
                <a:cxn ang="0">
                  <a:pos x="8" y="13"/>
                </a:cxn>
                <a:cxn ang="0">
                  <a:pos x="8" y="14"/>
                </a:cxn>
                <a:cxn ang="0">
                  <a:pos x="7" y="14"/>
                </a:cxn>
              </a:cxnLst>
              <a:rect l="0" t="0" r="r" b="b"/>
              <a:pathLst>
                <a:path w="12" h="15">
                  <a:moveTo>
                    <a:pt x="7" y="14"/>
                  </a:moveTo>
                  <a:lnTo>
                    <a:pt x="4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4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92" name="Freeform 84"/>
            <p:cNvSpPr>
              <a:spLocks/>
            </p:cNvSpPr>
            <p:nvPr/>
          </p:nvSpPr>
          <p:spPr bwMode="auto">
            <a:xfrm>
              <a:off x="1577" y="1345"/>
              <a:ext cx="12" cy="15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4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0" y="3"/>
                </a:cxn>
                <a:cxn ang="0">
                  <a:pos x="11" y="3"/>
                </a:cxn>
                <a:cxn ang="0">
                  <a:pos x="11" y="4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11" y="9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2"/>
                </a:cxn>
                <a:cxn ang="0">
                  <a:pos x="9" y="13"/>
                </a:cxn>
                <a:cxn ang="0">
                  <a:pos x="8" y="13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4"/>
                </a:cxn>
              </a:cxnLst>
              <a:rect l="0" t="0" r="r" b="b"/>
              <a:pathLst>
                <a:path w="12" h="15">
                  <a:moveTo>
                    <a:pt x="6" y="14"/>
                  </a:moveTo>
                  <a:lnTo>
                    <a:pt x="4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6" y="14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93" name="Freeform 85"/>
            <p:cNvSpPr>
              <a:spLocks/>
            </p:cNvSpPr>
            <p:nvPr/>
          </p:nvSpPr>
          <p:spPr bwMode="auto">
            <a:xfrm>
              <a:off x="1520" y="1601"/>
              <a:ext cx="87" cy="21"/>
            </a:xfrm>
            <a:custGeom>
              <a:avLst/>
              <a:gdLst/>
              <a:ahLst/>
              <a:cxnLst>
                <a:cxn ang="0">
                  <a:pos x="79" y="20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8" y="20"/>
                </a:cxn>
                <a:cxn ang="0">
                  <a:pos x="79" y="20"/>
                </a:cxn>
              </a:cxnLst>
              <a:rect l="0" t="0" r="r" b="b"/>
              <a:pathLst>
                <a:path w="87" h="21">
                  <a:moveTo>
                    <a:pt x="79" y="20"/>
                  </a:moveTo>
                  <a:lnTo>
                    <a:pt x="86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8" y="20"/>
                  </a:lnTo>
                  <a:lnTo>
                    <a:pt x="79" y="2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94" name="Freeform 86"/>
            <p:cNvSpPr>
              <a:spLocks/>
            </p:cNvSpPr>
            <p:nvPr/>
          </p:nvSpPr>
          <p:spPr bwMode="auto">
            <a:xfrm>
              <a:off x="1528" y="1622"/>
              <a:ext cx="72" cy="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71" y="0"/>
                </a:cxn>
                <a:cxn ang="0">
                  <a:pos x="71" y="8"/>
                </a:cxn>
                <a:cxn ang="0">
                  <a:pos x="0" y="8"/>
                </a:cxn>
              </a:cxnLst>
              <a:rect l="0" t="0" r="r" b="b"/>
              <a:pathLst>
                <a:path w="72" h="9">
                  <a:moveTo>
                    <a:pt x="0" y="8"/>
                  </a:moveTo>
                  <a:lnTo>
                    <a:pt x="0" y="0"/>
                  </a:lnTo>
                  <a:lnTo>
                    <a:pt x="71" y="0"/>
                  </a:lnTo>
                  <a:lnTo>
                    <a:pt x="71" y="8"/>
                  </a:lnTo>
                  <a:lnTo>
                    <a:pt x="0" y="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95" name="Freeform 87"/>
            <p:cNvSpPr>
              <a:spLocks/>
            </p:cNvSpPr>
            <p:nvPr/>
          </p:nvSpPr>
          <p:spPr bwMode="auto">
            <a:xfrm>
              <a:off x="1529" y="1631"/>
              <a:ext cx="70" cy="30"/>
            </a:xfrm>
            <a:custGeom>
              <a:avLst/>
              <a:gdLst/>
              <a:ahLst/>
              <a:cxnLst>
                <a:cxn ang="0">
                  <a:pos x="66" y="29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3" y="29"/>
                </a:cxn>
                <a:cxn ang="0">
                  <a:pos x="66" y="29"/>
                </a:cxn>
              </a:cxnLst>
              <a:rect l="0" t="0" r="r" b="b"/>
              <a:pathLst>
                <a:path w="70" h="30">
                  <a:moveTo>
                    <a:pt x="66" y="29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3" y="29"/>
                  </a:lnTo>
                  <a:lnTo>
                    <a:pt x="66" y="2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96" name="Line 88"/>
            <p:cNvSpPr>
              <a:spLocks noChangeShapeType="1"/>
            </p:cNvSpPr>
            <p:nvPr/>
          </p:nvSpPr>
          <p:spPr bwMode="auto">
            <a:xfrm>
              <a:off x="1533" y="1635"/>
              <a:ext cx="2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97" name="Line 89"/>
            <p:cNvSpPr>
              <a:spLocks noChangeShapeType="1"/>
            </p:cNvSpPr>
            <p:nvPr/>
          </p:nvSpPr>
          <p:spPr bwMode="auto">
            <a:xfrm>
              <a:off x="1539" y="1635"/>
              <a:ext cx="2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98" name="Freeform 90"/>
            <p:cNvSpPr>
              <a:spLocks/>
            </p:cNvSpPr>
            <p:nvPr/>
          </p:nvSpPr>
          <p:spPr bwMode="auto">
            <a:xfrm>
              <a:off x="1547" y="1631"/>
              <a:ext cx="1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"/>
                </a:cxn>
                <a:cxn ang="0">
                  <a:pos x="0" y="28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29"/>
                  </a:lnTo>
                  <a:lnTo>
                    <a:pt x="0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699" name="Line 91"/>
            <p:cNvSpPr>
              <a:spLocks noChangeShapeType="1"/>
            </p:cNvSpPr>
            <p:nvPr/>
          </p:nvSpPr>
          <p:spPr bwMode="auto">
            <a:xfrm>
              <a:off x="1555" y="1635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00" name="Line 92"/>
            <p:cNvSpPr>
              <a:spLocks noChangeShapeType="1"/>
            </p:cNvSpPr>
            <p:nvPr/>
          </p:nvSpPr>
          <p:spPr bwMode="auto">
            <a:xfrm flipH="1">
              <a:off x="1586" y="1635"/>
              <a:ext cx="1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01" name="Line 93"/>
            <p:cNvSpPr>
              <a:spLocks noChangeShapeType="1"/>
            </p:cNvSpPr>
            <p:nvPr/>
          </p:nvSpPr>
          <p:spPr bwMode="auto">
            <a:xfrm flipH="1">
              <a:off x="1582" y="1635"/>
              <a:ext cx="9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02" name="Freeform 94"/>
            <p:cNvSpPr>
              <a:spLocks/>
            </p:cNvSpPr>
            <p:nvPr/>
          </p:nvSpPr>
          <p:spPr bwMode="auto">
            <a:xfrm>
              <a:off x="1578" y="1631"/>
              <a:ext cx="3" cy="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9"/>
                </a:cxn>
                <a:cxn ang="0">
                  <a:pos x="0" y="28"/>
                </a:cxn>
              </a:cxnLst>
              <a:rect l="0" t="0" r="r" b="b"/>
              <a:pathLst>
                <a:path w="3" h="30">
                  <a:moveTo>
                    <a:pt x="2" y="0"/>
                  </a:moveTo>
                  <a:lnTo>
                    <a:pt x="0" y="29"/>
                  </a:lnTo>
                  <a:lnTo>
                    <a:pt x="0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03" name="Line 95"/>
            <p:cNvSpPr>
              <a:spLocks noChangeShapeType="1"/>
            </p:cNvSpPr>
            <p:nvPr/>
          </p:nvSpPr>
          <p:spPr bwMode="auto">
            <a:xfrm flipH="1">
              <a:off x="1567" y="1635"/>
              <a:ext cx="9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04" name="Line 96"/>
            <p:cNvSpPr>
              <a:spLocks noChangeShapeType="1"/>
            </p:cNvSpPr>
            <p:nvPr/>
          </p:nvSpPr>
          <p:spPr bwMode="auto">
            <a:xfrm>
              <a:off x="1563" y="1635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05" name="Line 97"/>
            <p:cNvSpPr>
              <a:spLocks noChangeShapeType="1"/>
            </p:cNvSpPr>
            <p:nvPr/>
          </p:nvSpPr>
          <p:spPr bwMode="auto">
            <a:xfrm>
              <a:off x="1547" y="1385"/>
              <a:ext cx="0" cy="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06" name="Line 98"/>
            <p:cNvSpPr>
              <a:spLocks noChangeShapeType="1"/>
            </p:cNvSpPr>
            <p:nvPr/>
          </p:nvSpPr>
          <p:spPr bwMode="auto">
            <a:xfrm>
              <a:off x="1578" y="1385"/>
              <a:ext cx="0" cy="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07" name="Freeform 99"/>
            <p:cNvSpPr>
              <a:spLocks/>
            </p:cNvSpPr>
            <p:nvPr/>
          </p:nvSpPr>
          <p:spPr bwMode="auto">
            <a:xfrm>
              <a:off x="1497" y="1123"/>
              <a:ext cx="24" cy="51"/>
            </a:xfrm>
            <a:custGeom>
              <a:avLst/>
              <a:gdLst/>
              <a:ahLst/>
              <a:cxnLst>
                <a:cxn ang="0">
                  <a:pos x="10" y="49"/>
                </a:cxn>
                <a:cxn ang="0">
                  <a:pos x="8" y="49"/>
                </a:cxn>
                <a:cxn ang="0">
                  <a:pos x="5" y="47"/>
                </a:cxn>
                <a:cxn ang="0">
                  <a:pos x="4" y="44"/>
                </a:cxn>
                <a:cxn ang="0">
                  <a:pos x="3" y="42"/>
                </a:cxn>
                <a:cxn ang="0">
                  <a:pos x="1" y="39"/>
                </a:cxn>
                <a:cxn ang="0">
                  <a:pos x="0" y="36"/>
                </a:cxn>
                <a:cxn ang="0">
                  <a:pos x="0" y="32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20" y="7"/>
                </a:cxn>
                <a:cxn ang="0">
                  <a:pos x="22" y="11"/>
                </a:cxn>
                <a:cxn ang="0">
                  <a:pos x="22" y="15"/>
                </a:cxn>
                <a:cxn ang="0">
                  <a:pos x="23" y="18"/>
                </a:cxn>
                <a:cxn ang="0">
                  <a:pos x="23" y="21"/>
                </a:cxn>
                <a:cxn ang="0">
                  <a:pos x="23" y="25"/>
                </a:cxn>
                <a:cxn ang="0">
                  <a:pos x="22" y="35"/>
                </a:cxn>
                <a:cxn ang="0">
                  <a:pos x="20" y="42"/>
                </a:cxn>
                <a:cxn ang="0">
                  <a:pos x="18" y="45"/>
                </a:cxn>
                <a:cxn ang="0">
                  <a:pos x="16" y="48"/>
                </a:cxn>
                <a:cxn ang="0">
                  <a:pos x="14" y="49"/>
                </a:cxn>
                <a:cxn ang="0">
                  <a:pos x="12" y="49"/>
                </a:cxn>
              </a:cxnLst>
              <a:rect l="0" t="0" r="r" b="b"/>
              <a:pathLst>
                <a:path w="24" h="51">
                  <a:moveTo>
                    <a:pt x="11" y="50"/>
                  </a:moveTo>
                  <a:lnTo>
                    <a:pt x="10" y="49"/>
                  </a:lnTo>
                  <a:lnTo>
                    <a:pt x="9" y="49"/>
                  </a:lnTo>
                  <a:lnTo>
                    <a:pt x="8" y="49"/>
                  </a:lnTo>
                  <a:lnTo>
                    <a:pt x="7" y="48"/>
                  </a:lnTo>
                  <a:lnTo>
                    <a:pt x="5" y="47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3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2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3" y="25"/>
                  </a:lnTo>
                  <a:lnTo>
                    <a:pt x="23" y="30"/>
                  </a:lnTo>
                  <a:lnTo>
                    <a:pt x="22" y="35"/>
                  </a:lnTo>
                  <a:lnTo>
                    <a:pt x="22" y="39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8" y="45"/>
                  </a:lnTo>
                  <a:lnTo>
                    <a:pt x="18" y="47"/>
                  </a:lnTo>
                  <a:lnTo>
                    <a:pt x="16" y="48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2" y="49"/>
                  </a:lnTo>
                  <a:lnTo>
                    <a:pt x="11" y="5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08" name="Freeform 100"/>
            <p:cNvSpPr>
              <a:spLocks/>
            </p:cNvSpPr>
            <p:nvPr/>
          </p:nvSpPr>
          <p:spPr bwMode="auto">
            <a:xfrm>
              <a:off x="1497" y="1151"/>
              <a:ext cx="25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99"/>
                </a:cxn>
                <a:cxn ang="0">
                  <a:pos x="0" y="99"/>
                </a:cxn>
              </a:cxnLst>
              <a:rect l="0" t="0" r="r" b="b"/>
              <a:pathLst>
                <a:path w="25" h="100">
                  <a:moveTo>
                    <a:pt x="0" y="99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99"/>
                  </a:lnTo>
                  <a:lnTo>
                    <a:pt x="0" y="9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09" name="Freeform 101"/>
            <p:cNvSpPr>
              <a:spLocks/>
            </p:cNvSpPr>
            <p:nvPr/>
          </p:nvSpPr>
          <p:spPr bwMode="auto">
            <a:xfrm>
              <a:off x="1491" y="1249"/>
              <a:ext cx="35" cy="3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6"/>
                </a:cxn>
                <a:cxn ang="0">
                  <a:pos x="9" y="11"/>
                </a:cxn>
                <a:cxn ang="0">
                  <a:pos x="11" y="17"/>
                </a:cxn>
                <a:cxn ang="0">
                  <a:pos x="13" y="21"/>
                </a:cxn>
                <a:cxn ang="0">
                  <a:pos x="1" y="23"/>
                </a:cxn>
                <a:cxn ang="0">
                  <a:pos x="1" y="35"/>
                </a:cxn>
                <a:cxn ang="0">
                  <a:pos x="1" y="38"/>
                </a:cxn>
                <a:cxn ang="0">
                  <a:pos x="0" y="37"/>
                </a:cxn>
                <a:cxn ang="0">
                  <a:pos x="17" y="36"/>
                </a:cxn>
                <a:cxn ang="0">
                  <a:pos x="18" y="36"/>
                </a:cxn>
                <a:cxn ang="0">
                  <a:pos x="34" y="38"/>
                </a:cxn>
                <a:cxn ang="0">
                  <a:pos x="34" y="35"/>
                </a:cxn>
                <a:cxn ang="0">
                  <a:pos x="34" y="23"/>
                </a:cxn>
                <a:cxn ang="0">
                  <a:pos x="22" y="21"/>
                </a:cxn>
                <a:cxn ang="0">
                  <a:pos x="26" y="17"/>
                </a:cxn>
                <a:cxn ang="0">
                  <a:pos x="27" y="11"/>
                </a:cxn>
                <a:cxn ang="0">
                  <a:pos x="29" y="6"/>
                </a:cxn>
                <a:cxn ang="0">
                  <a:pos x="30" y="0"/>
                </a:cxn>
                <a:cxn ang="0">
                  <a:pos x="6" y="0"/>
                </a:cxn>
              </a:cxnLst>
              <a:rect l="0" t="0" r="r" b="b"/>
              <a:pathLst>
                <a:path w="35" h="39">
                  <a:moveTo>
                    <a:pt x="6" y="0"/>
                  </a:moveTo>
                  <a:lnTo>
                    <a:pt x="7" y="6"/>
                  </a:lnTo>
                  <a:lnTo>
                    <a:pt x="9" y="11"/>
                  </a:lnTo>
                  <a:lnTo>
                    <a:pt x="11" y="17"/>
                  </a:lnTo>
                  <a:lnTo>
                    <a:pt x="13" y="21"/>
                  </a:lnTo>
                  <a:lnTo>
                    <a:pt x="1" y="2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17" y="36"/>
                  </a:lnTo>
                  <a:lnTo>
                    <a:pt x="18" y="36"/>
                  </a:lnTo>
                  <a:lnTo>
                    <a:pt x="34" y="38"/>
                  </a:lnTo>
                  <a:lnTo>
                    <a:pt x="34" y="35"/>
                  </a:lnTo>
                  <a:lnTo>
                    <a:pt x="34" y="23"/>
                  </a:lnTo>
                  <a:lnTo>
                    <a:pt x="22" y="21"/>
                  </a:lnTo>
                  <a:lnTo>
                    <a:pt x="26" y="17"/>
                  </a:lnTo>
                  <a:lnTo>
                    <a:pt x="27" y="11"/>
                  </a:lnTo>
                  <a:lnTo>
                    <a:pt x="29" y="6"/>
                  </a:lnTo>
                  <a:lnTo>
                    <a:pt x="30" y="0"/>
                  </a:lnTo>
                  <a:lnTo>
                    <a:pt x="6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10" name="Freeform 102"/>
            <p:cNvSpPr>
              <a:spLocks/>
            </p:cNvSpPr>
            <p:nvPr/>
          </p:nvSpPr>
          <p:spPr bwMode="auto">
            <a:xfrm>
              <a:off x="1507" y="1263"/>
              <a:ext cx="3" cy="2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7"/>
                </a:cxn>
                <a:cxn ang="0">
                  <a:pos x="0" y="27"/>
                </a:cxn>
              </a:cxnLst>
              <a:rect l="0" t="0" r="r" b="b"/>
              <a:pathLst>
                <a:path w="3" h="28">
                  <a:moveTo>
                    <a:pt x="0" y="2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7"/>
                  </a:lnTo>
                  <a:lnTo>
                    <a:pt x="0" y="2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11" name="Freeform 103"/>
            <p:cNvSpPr>
              <a:spLocks/>
            </p:cNvSpPr>
            <p:nvPr/>
          </p:nvSpPr>
          <p:spPr bwMode="auto">
            <a:xfrm>
              <a:off x="1526" y="1123"/>
              <a:ext cx="25" cy="51"/>
            </a:xfrm>
            <a:custGeom>
              <a:avLst/>
              <a:gdLst/>
              <a:ahLst/>
              <a:cxnLst>
                <a:cxn ang="0">
                  <a:pos x="11" y="49"/>
                </a:cxn>
                <a:cxn ang="0">
                  <a:pos x="9" y="49"/>
                </a:cxn>
                <a:cxn ang="0">
                  <a:pos x="7" y="47"/>
                </a:cxn>
                <a:cxn ang="0">
                  <a:pos x="4" y="44"/>
                </a:cxn>
                <a:cxn ang="0">
                  <a:pos x="3" y="42"/>
                </a:cxn>
                <a:cxn ang="0">
                  <a:pos x="2" y="39"/>
                </a:cxn>
                <a:cxn ang="0">
                  <a:pos x="1" y="36"/>
                </a:cxn>
                <a:cxn ang="0">
                  <a:pos x="1" y="32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1" y="15"/>
                </a:cxn>
                <a:cxn ang="0">
                  <a:pos x="2" y="11"/>
                </a:cxn>
                <a:cxn ang="0">
                  <a:pos x="4" y="6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9" y="3"/>
                </a:cxn>
                <a:cxn ang="0">
                  <a:pos x="20" y="6"/>
                </a:cxn>
                <a:cxn ang="0">
                  <a:pos x="22" y="9"/>
                </a:cxn>
                <a:cxn ang="0">
                  <a:pos x="23" y="13"/>
                </a:cxn>
                <a:cxn ang="0">
                  <a:pos x="23" y="16"/>
                </a:cxn>
                <a:cxn ang="0">
                  <a:pos x="24" y="20"/>
                </a:cxn>
                <a:cxn ang="0">
                  <a:pos x="24" y="22"/>
                </a:cxn>
                <a:cxn ang="0">
                  <a:pos x="24" y="30"/>
                </a:cxn>
                <a:cxn ang="0">
                  <a:pos x="22" y="39"/>
                </a:cxn>
                <a:cxn ang="0">
                  <a:pos x="20" y="44"/>
                </a:cxn>
                <a:cxn ang="0">
                  <a:pos x="19" y="47"/>
                </a:cxn>
                <a:cxn ang="0">
                  <a:pos x="16" y="49"/>
                </a:cxn>
                <a:cxn ang="0">
                  <a:pos x="14" y="49"/>
                </a:cxn>
                <a:cxn ang="0">
                  <a:pos x="12" y="50"/>
                </a:cxn>
              </a:cxnLst>
              <a:rect l="0" t="0" r="r" b="b"/>
              <a:pathLst>
                <a:path w="25" h="51">
                  <a:moveTo>
                    <a:pt x="12" y="50"/>
                  </a:moveTo>
                  <a:lnTo>
                    <a:pt x="11" y="49"/>
                  </a:lnTo>
                  <a:lnTo>
                    <a:pt x="10" y="49"/>
                  </a:lnTo>
                  <a:lnTo>
                    <a:pt x="9" y="49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5" y="45"/>
                  </a:lnTo>
                  <a:lnTo>
                    <a:pt x="4" y="44"/>
                  </a:lnTo>
                  <a:lnTo>
                    <a:pt x="4" y="43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4" y="25"/>
                  </a:lnTo>
                  <a:lnTo>
                    <a:pt x="24" y="30"/>
                  </a:lnTo>
                  <a:lnTo>
                    <a:pt x="23" y="35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20" y="44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2" y="5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12" name="Freeform 104"/>
            <p:cNvSpPr>
              <a:spLocks/>
            </p:cNvSpPr>
            <p:nvPr/>
          </p:nvSpPr>
          <p:spPr bwMode="auto">
            <a:xfrm>
              <a:off x="1526" y="1151"/>
              <a:ext cx="25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99"/>
                </a:cxn>
                <a:cxn ang="0">
                  <a:pos x="0" y="99"/>
                </a:cxn>
              </a:cxnLst>
              <a:rect l="0" t="0" r="r" b="b"/>
              <a:pathLst>
                <a:path w="25" h="100">
                  <a:moveTo>
                    <a:pt x="0" y="99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99"/>
                  </a:lnTo>
                  <a:lnTo>
                    <a:pt x="0" y="9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13" name="Freeform 105"/>
            <p:cNvSpPr>
              <a:spLocks/>
            </p:cNvSpPr>
            <p:nvPr/>
          </p:nvSpPr>
          <p:spPr bwMode="auto">
            <a:xfrm>
              <a:off x="1521" y="1249"/>
              <a:ext cx="36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6"/>
                </a:cxn>
                <a:cxn ang="0">
                  <a:pos x="9" y="11"/>
                </a:cxn>
                <a:cxn ang="0">
                  <a:pos x="11" y="17"/>
                </a:cxn>
                <a:cxn ang="0">
                  <a:pos x="13" y="21"/>
                </a:cxn>
                <a:cxn ang="0">
                  <a:pos x="1" y="23"/>
                </a:cxn>
                <a:cxn ang="0">
                  <a:pos x="1" y="35"/>
                </a:cxn>
                <a:cxn ang="0">
                  <a:pos x="1" y="38"/>
                </a:cxn>
                <a:cxn ang="0">
                  <a:pos x="0" y="37"/>
                </a:cxn>
                <a:cxn ang="0">
                  <a:pos x="18" y="36"/>
                </a:cxn>
                <a:cxn ang="0">
                  <a:pos x="19" y="36"/>
                </a:cxn>
                <a:cxn ang="0">
                  <a:pos x="35" y="38"/>
                </a:cxn>
                <a:cxn ang="0">
                  <a:pos x="35" y="35"/>
                </a:cxn>
                <a:cxn ang="0">
                  <a:pos x="35" y="23"/>
                </a:cxn>
                <a:cxn ang="0">
                  <a:pos x="23" y="21"/>
                </a:cxn>
                <a:cxn ang="0">
                  <a:pos x="26" y="17"/>
                </a:cxn>
                <a:cxn ang="0">
                  <a:pos x="27" y="11"/>
                </a:cxn>
                <a:cxn ang="0">
                  <a:pos x="30" y="6"/>
                </a:cxn>
                <a:cxn ang="0">
                  <a:pos x="31" y="0"/>
                </a:cxn>
                <a:cxn ang="0">
                  <a:pos x="5" y="0"/>
                </a:cxn>
              </a:cxnLst>
              <a:rect l="0" t="0" r="r" b="b"/>
              <a:pathLst>
                <a:path w="36" h="39">
                  <a:moveTo>
                    <a:pt x="5" y="0"/>
                  </a:moveTo>
                  <a:lnTo>
                    <a:pt x="7" y="6"/>
                  </a:lnTo>
                  <a:lnTo>
                    <a:pt x="9" y="11"/>
                  </a:lnTo>
                  <a:lnTo>
                    <a:pt x="11" y="17"/>
                  </a:lnTo>
                  <a:lnTo>
                    <a:pt x="13" y="21"/>
                  </a:lnTo>
                  <a:lnTo>
                    <a:pt x="1" y="2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18" y="36"/>
                  </a:lnTo>
                  <a:lnTo>
                    <a:pt x="19" y="36"/>
                  </a:lnTo>
                  <a:lnTo>
                    <a:pt x="35" y="38"/>
                  </a:lnTo>
                  <a:lnTo>
                    <a:pt x="35" y="35"/>
                  </a:lnTo>
                  <a:lnTo>
                    <a:pt x="35" y="23"/>
                  </a:lnTo>
                  <a:lnTo>
                    <a:pt x="23" y="21"/>
                  </a:lnTo>
                  <a:lnTo>
                    <a:pt x="26" y="17"/>
                  </a:lnTo>
                  <a:lnTo>
                    <a:pt x="27" y="11"/>
                  </a:lnTo>
                  <a:lnTo>
                    <a:pt x="30" y="6"/>
                  </a:lnTo>
                  <a:lnTo>
                    <a:pt x="31" y="0"/>
                  </a:lnTo>
                  <a:lnTo>
                    <a:pt x="5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14" name="Freeform 106"/>
            <p:cNvSpPr>
              <a:spLocks/>
            </p:cNvSpPr>
            <p:nvPr/>
          </p:nvSpPr>
          <p:spPr bwMode="auto">
            <a:xfrm>
              <a:off x="1537" y="1263"/>
              <a:ext cx="3" cy="2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7"/>
                </a:cxn>
                <a:cxn ang="0">
                  <a:pos x="0" y="27"/>
                </a:cxn>
              </a:cxnLst>
              <a:rect l="0" t="0" r="r" b="b"/>
              <a:pathLst>
                <a:path w="3" h="28">
                  <a:moveTo>
                    <a:pt x="0" y="2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7"/>
                  </a:lnTo>
                  <a:lnTo>
                    <a:pt x="0" y="2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15" name="Freeform 107"/>
            <p:cNvSpPr>
              <a:spLocks/>
            </p:cNvSpPr>
            <p:nvPr/>
          </p:nvSpPr>
          <p:spPr bwMode="auto">
            <a:xfrm>
              <a:off x="1584" y="1123"/>
              <a:ext cx="24" cy="51"/>
            </a:xfrm>
            <a:custGeom>
              <a:avLst/>
              <a:gdLst/>
              <a:ahLst/>
              <a:cxnLst>
                <a:cxn ang="0">
                  <a:pos x="10" y="49"/>
                </a:cxn>
                <a:cxn ang="0">
                  <a:pos x="8" y="49"/>
                </a:cxn>
                <a:cxn ang="0">
                  <a:pos x="5" y="47"/>
                </a:cxn>
                <a:cxn ang="0">
                  <a:pos x="4" y="44"/>
                </a:cxn>
                <a:cxn ang="0">
                  <a:pos x="3" y="42"/>
                </a:cxn>
                <a:cxn ang="0">
                  <a:pos x="1" y="39"/>
                </a:cxn>
                <a:cxn ang="0">
                  <a:pos x="0" y="36"/>
                </a:cxn>
                <a:cxn ang="0">
                  <a:pos x="0" y="32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5" y="2"/>
                </a:cxn>
                <a:cxn ang="0">
                  <a:pos x="18" y="4"/>
                </a:cxn>
                <a:cxn ang="0">
                  <a:pos x="20" y="7"/>
                </a:cxn>
                <a:cxn ang="0">
                  <a:pos x="22" y="11"/>
                </a:cxn>
                <a:cxn ang="0">
                  <a:pos x="22" y="15"/>
                </a:cxn>
                <a:cxn ang="0">
                  <a:pos x="23" y="18"/>
                </a:cxn>
                <a:cxn ang="0">
                  <a:pos x="23" y="21"/>
                </a:cxn>
                <a:cxn ang="0">
                  <a:pos x="23" y="25"/>
                </a:cxn>
                <a:cxn ang="0">
                  <a:pos x="22" y="35"/>
                </a:cxn>
                <a:cxn ang="0">
                  <a:pos x="20" y="42"/>
                </a:cxn>
                <a:cxn ang="0">
                  <a:pos x="18" y="45"/>
                </a:cxn>
                <a:cxn ang="0">
                  <a:pos x="15" y="48"/>
                </a:cxn>
                <a:cxn ang="0">
                  <a:pos x="14" y="49"/>
                </a:cxn>
                <a:cxn ang="0">
                  <a:pos x="12" y="49"/>
                </a:cxn>
              </a:cxnLst>
              <a:rect l="0" t="0" r="r" b="b"/>
              <a:pathLst>
                <a:path w="24" h="51">
                  <a:moveTo>
                    <a:pt x="11" y="50"/>
                  </a:moveTo>
                  <a:lnTo>
                    <a:pt x="10" y="49"/>
                  </a:lnTo>
                  <a:lnTo>
                    <a:pt x="9" y="49"/>
                  </a:lnTo>
                  <a:lnTo>
                    <a:pt x="8" y="49"/>
                  </a:lnTo>
                  <a:lnTo>
                    <a:pt x="7" y="48"/>
                  </a:lnTo>
                  <a:lnTo>
                    <a:pt x="5" y="47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3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3" y="25"/>
                  </a:lnTo>
                  <a:lnTo>
                    <a:pt x="23" y="30"/>
                  </a:lnTo>
                  <a:lnTo>
                    <a:pt x="22" y="35"/>
                  </a:lnTo>
                  <a:lnTo>
                    <a:pt x="22" y="39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8" y="45"/>
                  </a:lnTo>
                  <a:lnTo>
                    <a:pt x="18" y="47"/>
                  </a:lnTo>
                  <a:lnTo>
                    <a:pt x="15" y="48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2" y="49"/>
                  </a:lnTo>
                  <a:lnTo>
                    <a:pt x="11" y="5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16" name="Freeform 108"/>
            <p:cNvSpPr>
              <a:spLocks/>
            </p:cNvSpPr>
            <p:nvPr/>
          </p:nvSpPr>
          <p:spPr bwMode="auto">
            <a:xfrm>
              <a:off x="1584" y="1151"/>
              <a:ext cx="25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99"/>
                </a:cxn>
                <a:cxn ang="0">
                  <a:pos x="0" y="99"/>
                </a:cxn>
              </a:cxnLst>
              <a:rect l="0" t="0" r="r" b="b"/>
              <a:pathLst>
                <a:path w="25" h="100">
                  <a:moveTo>
                    <a:pt x="0" y="99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99"/>
                  </a:lnTo>
                  <a:lnTo>
                    <a:pt x="0" y="9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17" name="Freeform 109"/>
            <p:cNvSpPr>
              <a:spLocks/>
            </p:cNvSpPr>
            <p:nvPr/>
          </p:nvSpPr>
          <p:spPr bwMode="auto">
            <a:xfrm>
              <a:off x="1577" y="1249"/>
              <a:ext cx="36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6"/>
                </a:cxn>
                <a:cxn ang="0">
                  <a:pos x="9" y="11"/>
                </a:cxn>
                <a:cxn ang="0">
                  <a:pos x="11" y="17"/>
                </a:cxn>
                <a:cxn ang="0">
                  <a:pos x="13" y="21"/>
                </a:cxn>
                <a:cxn ang="0">
                  <a:pos x="1" y="23"/>
                </a:cxn>
                <a:cxn ang="0">
                  <a:pos x="1" y="35"/>
                </a:cxn>
                <a:cxn ang="0">
                  <a:pos x="1" y="38"/>
                </a:cxn>
                <a:cxn ang="0">
                  <a:pos x="0" y="37"/>
                </a:cxn>
                <a:cxn ang="0">
                  <a:pos x="18" y="36"/>
                </a:cxn>
                <a:cxn ang="0">
                  <a:pos x="19" y="36"/>
                </a:cxn>
                <a:cxn ang="0">
                  <a:pos x="35" y="38"/>
                </a:cxn>
                <a:cxn ang="0">
                  <a:pos x="35" y="35"/>
                </a:cxn>
                <a:cxn ang="0">
                  <a:pos x="35" y="23"/>
                </a:cxn>
                <a:cxn ang="0">
                  <a:pos x="23" y="21"/>
                </a:cxn>
                <a:cxn ang="0">
                  <a:pos x="26" y="17"/>
                </a:cxn>
                <a:cxn ang="0">
                  <a:pos x="27" y="11"/>
                </a:cxn>
                <a:cxn ang="0">
                  <a:pos x="30" y="6"/>
                </a:cxn>
                <a:cxn ang="0">
                  <a:pos x="31" y="0"/>
                </a:cxn>
                <a:cxn ang="0">
                  <a:pos x="7" y="0"/>
                </a:cxn>
              </a:cxnLst>
              <a:rect l="0" t="0" r="r" b="b"/>
              <a:pathLst>
                <a:path w="36" h="39">
                  <a:moveTo>
                    <a:pt x="7" y="0"/>
                  </a:moveTo>
                  <a:lnTo>
                    <a:pt x="8" y="6"/>
                  </a:lnTo>
                  <a:lnTo>
                    <a:pt x="9" y="11"/>
                  </a:lnTo>
                  <a:lnTo>
                    <a:pt x="11" y="17"/>
                  </a:lnTo>
                  <a:lnTo>
                    <a:pt x="13" y="21"/>
                  </a:lnTo>
                  <a:lnTo>
                    <a:pt x="1" y="2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18" y="36"/>
                  </a:lnTo>
                  <a:lnTo>
                    <a:pt x="19" y="36"/>
                  </a:lnTo>
                  <a:lnTo>
                    <a:pt x="35" y="38"/>
                  </a:lnTo>
                  <a:lnTo>
                    <a:pt x="35" y="35"/>
                  </a:lnTo>
                  <a:lnTo>
                    <a:pt x="35" y="23"/>
                  </a:lnTo>
                  <a:lnTo>
                    <a:pt x="23" y="21"/>
                  </a:lnTo>
                  <a:lnTo>
                    <a:pt x="26" y="17"/>
                  </a:lnTo>
                  <a:lnTo>
                    <a:pt x="27" y="11"/>
                  </a:lnTo>
                  <a:lnTo>
                    <a:pt x="30" y="6"/>
                  </a:lnTo>
                  <a:lnTo>
                    <a:pt x="31" y="0"/>
                  </a:lnTo>
                  <a:lnTo>
                    <a:pt x="7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18" name="Freeform 110"/>
            <p:cNvSpPr>
              <a:spLocks/>
            </p:cNvSpPr>
            <p:nvPr/>
          </p:nvSpPr>
          <p:spPr bwMode="auto">
            <a:xfrm>
              <a:off x="1594" y="1263"/>
              <a:ext cx="3" cy="2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7"/>
                </a:cxn>
                <a:cxn ang="0">
                  <a:pos x="0" y="27"/>
                </a:cxn>
              </a:cxnLst>
              <a:rect l="0" t="0" r="r" b="b"/>
              <a:pathLst>
                <a:path w="3" h="28">
                  <a:moveTo>
                    <a:pt x="0" y="2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7"/>
                  </a:lnTo>
                  <a:lnTo>
                    <a:pt x="0" y="2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19" name="Freeform 111"/>
            <p:cNvSpPr>
              <a:spLocks/>
            </p:cNvSpPr>
            <p:nvPr/>
          </p:nvSpPr>
          <p:spPr bwMode="auto">
            <a:xfrm>
              <a:off x="1613" y="1123"/>
              <a:ext cx="25" cy="51"/>
            </a:xfrm>
            <a:custGeom>
              <a:avLst/>
              <a:gdLst/>
              <a:ahLst/>
              <a:cxnLst>
                <a:cxn ang="0">
                  <a:pos x="11" y="49"/>
                </a:cxn>
                <a:cxn ang="0">
                  <a:pos x="9" y="49"/>
                </a:cxn>
                <a:cxn ang="0">
                  <a:pos x="7" y="47"/>
                </a:cxn>
                <a:cxn ang="0">
                  <a:pos x="4" y="44"/>
                </a:cxn>
                <a:cxn ang="0">
                  <a:pos x="3" y="42"/>
                </a:cxn>
                <a:cxn ang="0">
                  <a:pos x="2" y="39"/>
                </a:cxn>
                <a:cxn ang="0">
                  <a:pos x="1" y="36"/>
                </a:cxn>
                <a:cxn ang="0">
                  <a:pos x="1" y="32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1" y="15"/>
                </a:cxn>
                <a:cxn ang="0">
                  <a:pos x="2" y="11"/>
                </a:cxn>
                <a:cxn ang="0">
                  <a:pos x="4" y="6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9" y="3"/>
                </a:cxn>
                <a:cxn ang="0">
                  <a:pos x="20" y="6"/>
                </a:cxn>
                <a:cxn ang="0">
                  <a:pos x="22" y="9"/>
                </a:cxn>
                <a:cxn ang="0">
                  <a:pos x="23" y="13"/>
                </a:cxn>
                <a:cxn ang="0">
                  <a:pos x="23" y="16"/>
                </a:cxn>
                <a:cxn ang="0">
                  <a:pos x="24" y="20"/>
                </a:cxn>
                <a:cxn ang="0">
                  <a:pos x="24" y="22"/>
                </a:cxn>
                <a:cxn ang="0">
                  <a:pos x="24" y="30"/>
                </a:cxn>
                <a:cxn ang="0">
                  <a:pos x="22" y="39"/>
                </a:cxn>
                <a:cxn ang="0">
                  <a:pos x="20" y="44"/>
                </a:cxn>
                <a:cxn ang="0">
                  <a:pos x="19" y="47"/>
                </a:cxn>
                <a:cxn ang="0">
                  <a:pos x="16" y="49"/>
                </a:cxn>
                <a:cxn ang="0">
                  <a:pos x="14" y="49"/>
                </a:cxn>
                <a:cxn ang="0">
                  <a:pos x="12" y="50"/>
                </a:cxn>
              </a:cxnLst>
              <a:rect l="0" t="0" r="r" b="b"/>
              <a:pathLst>
                <a:path w="25" h="51">
                  <a:moveTo>
                    <a:pt x="12" y="50"/>
                  </a:moveTo>
                  <a:lnTo>
                    <a:pt x="11" y="49"/>
                  </a:lnTo>
                  <a:lnTo>
                    <a:pt x="10" y="49"/>
                  </a:lnTo>
                  <a:lnTo>
                    <a:pt x="9" y="49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5" y="45"/>
                  </a:lnTo>
                  <a:lnTo>
                    <a:pt x="4" y="44"/>
                  </a:lnTo>
                  <a:lnTo>
                    <a:pt x="4" y="43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4" y="25"/>
                  </a:lnTo>
                  <a:lnTo>
                    <a:pt x="24" y="30"/>
                  </a:lnTo>
                  <a:lnTo>
                    <a:pt x="23" y="35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20" y="44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2" y="5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20" name="Freeform 112"/>
            <p:cNvSpPr>
              <a:spLocks/>
            </p:cNvSpPr>
            <p:nvPr/>
          </p:nvSpPr>
          <p:spPr bwMode="auto">
            <a:xfrm>
              <a:off x="1613" y="1151"/>
              <a:ext cx="25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99"/>
                </a:cxn>
                <a:cxn ang="0">
                  <a:pos x="0" y="99"/>
                </a:cxn>
              </a:cxnLst>
              <a:rect l="0" t="0" r="r" b="b"/>
              <a:pathLst>
                <a:path w="25" h="100">
                  <a:moveTo>
                    <a:pt x="0" y="99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99"/>
                  </a:lnTo>
                  <a:lnTo>
                    <a:pt x="0" y="9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21" name="Freeform 113"/>
            <p:cNvSpPr>
              <a:spLocks/>
            </p:cNvSpPr>
            <p:nvPr/>
          </p:nvSpPr>
          <p:spPr bwMode="auto">
            <a:xfrm>
              <a:off x="1608" y="1249"/>
              <a:ext cx="35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6"/>
                </a:cxn>
                <a:cxn ang="0">
                  <a:pos x="9" y="11"/>
                </a:cxn>
                <a:cxn ang="0">
                  <a:pos x="11" y="17"/>
                </a:cxn>
                <a:cxn ang="0">
                  <a:pos x="13" y="21"/>
                </a:cxn>
                <a:cxn ang="0">
                  <a:pos x="1" y="23"/>
                </a:cxn>
                <a:cxn ang="0">
                  <a:pos x="1" y="35"/>
                </a:cxn>
                <a:cxn ang="0">
                  <a:pos x="1" y="38"/>
                </a:cxn>
                <a:cxn ang="0">
                  <a:pos x="0" y="37"/>
                </a:cxn>
                <a:cxn ang="0">
                  <a:pos x="17" y="36"/>
                </a:cxn>
                <a:cxn ang="0">
                  <a:pos x="18" y="36"/>
                </a:cxn>
                <a:cxn ang="0">
                  <a:pos x="34" y="38"/>
                </a:cxn>
                <a:cxn ang="0">
                  <a:pos x="34" y="35"/>
                </a:cxn>
                <a:cxn ang="0">
                  <a:pos x="34" y="23"/>
                </a:cxn>
                <a:cxn ang="0">
                  <a:pos x="22" y="21"/>
                </a:cxn>
                <a:cxn ang="0">
                  <a:pos x="26" y="17"/>
                </a:cxn>
                <a:cxn ang="0">
                  <a:pos x="27" y="11"/>
                </a:cxn>
                <a:cxn ang="0">
                  <a:pos x="29" y="6"/>
                </a:cxn>
                <a:cxn ang="0">
                  <a:pos x="30" y="0"/>
                </a:cxn>
                <a:cxn ang="0">
                  <a:pos x="5" y="0"/>
                </a:cxn>
              </a:cxnLst>
              <a:rect l="0" t="0" r="r" b="b"/>
              <a:pathLst>
                <a:path w="35" h="39">
                  <a:moveTo>
                    <a:pt x="5" y="0"/>
                  </a:moveTo>
                  <a:lnTo>
                    <a:pt x="6" y="6"/>
                  </a:lnTo>
                  <a:lnTo>
                    <a:pt x="9" y="11"/>
                  </a:lnTo>
                  <a:lnTo>
                    <a:pt x="11" y="17"/>
                  </a:lnTo>
                  <a:lnTo>
                    <a:pt x="13" y="21"/>
                  </a:lnTo>
                  <a:lnTo>
                    <a:pt x="1" y="2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17" y="36"/>
                  </a:lnTo>
                  <a:lnTo>
                    <a:pt x="18" y="36"/>
                  </a:lnTo>
                  <a:lnTo>
                    <a:pt x="34" y="38"/>
                  </a:lnTo>
                  <a:lnTo>
                    <a:pt x="34" y="35"/>
                  </a:lnTo>
                  <a:lnTo>
                    <a:pt x="34" y="23"/>
                  </a:lnTo>
                  <a:lnTo>
                    <a:pt x="22" y="21"/>
                  </a:lnTo>
                  <a:lnTo>
                    <a:pt x="26" y="17"/>
                  </a:lnTo>
                  <a:lnTo>
                    <a:pt x="27" y="11"/>
                  </a:lnTo>
                  <a:lnTo>
                    <a:pt x="29" y="6"/>
                  </a:lnTo>
                  <a:lnTo>
                    <a:pt x="30" y="0"/>
                  </a:lnTo>
                  <a:lnTo>
                    <a:pt x="5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22" name="Freeform 114"/>
            <p:cNvSpPr>
              <a:spLocks/>
            </p:cNvSpPr>
            <p:nvPr/>
          </p:nvSpPr>
          <p:spPr bwMode="auto">
            <a:xfrm>
              <a:off x="1624" y="1263"/>
              <a:ext cx="3" cy="2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7"/>
                </a:cxn>
                <a:cxn ang="0">
                  <a:pos x="0" y="27"/>
                </a:cxn>
              </a:cxnLst>
              <a:rect l="0" t="0" r="r" b="b"/>
              <a:pathLst>
                <a:path w="3" h="28">
                  <a:moveTo>
                    <a:pt x="0" y="2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7"/>
                  </a:lnTo>
                  <a:lnTo>
                    <a:pt x="0" y="2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23" name="Freeform 115"/>
            <p:cNvSpPr>
              <a:spLocks/>
            </p:cNvSpPr>
            <p:nvPr/>
          </p:nvSpPr>
          <p:spPr bwMode="auto">
            <a:xfrm>
              <a:off x="1354" y="1351"/>
              <a:ext cx="24" cy="51"/>
            </a:xfrm>
            <a:custGeom>
              <a:avLst/>
              <a:gdLst/>
              <a:ahLst/>
              <a:cxnLst>
                <a:cxn ang="0">
                  <a:pos x="10" y="50"/>
                </a:cxn>
                <a:cxn ang="0">
                  <a:pos x="8" y="49"/>
                </a:cxn>
                <a:cxn ang="0">
                  <a:pos x="5" y="47"/>
                </a:cxn>
                <a:cxn ang="0">
                  <a:pos x="4" y="44"/>
                </a:cxn>
                <a:cxn ang="0">
                  <a:pos x="2" y="43"/>
                </a:cxn>
                <a:cxn ang="0">
                  <a:pos x="1" y="39"/>
                </a:cxn>
                <a:cxn ang="0">
                  <a:pos x="0" y="36"/>
                </a:cxn>
                <a:cxn ang="0">
                  <a:pos x="0" y="32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3" y="1"/>
                </a:cxn>
                <a:cxn ang="0">
                  <a:pos x="15" y="2"/>
                </a:cxn>
                <a:cxn ang="0">
                  <a:pos x="18" y="5"/>
                </a:cxn>
                <a:cxn ang="0">
                  <a:pos x="20" y="7"/>
                </a:cxn>
                <a:cxn ang="0">
                  <a:pos x="22" y="11"/>
                </a:cxn>
                <a:cxn ang="0">
                  <a:pos x="22" y="15"/>
                </a:cxn>
                <a:cxn ang="0">
                  <a:pos x="23" y="18"/>
                </a:cxn>
                <a:cxn ang="0">
                  <a:pos x="23" y="21"/>
                </a:cxn>
                <a:cxn ang="0">
                  <a:pos x="23" y="25"/>
                </a:cxn>
                <a:cxn ang="0">
                  <a:pos x="22" y="3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15" y="48"/>
                </a:cxn>
                <a:cxn ang="0">
                  <a:pos x="14" y="49"/>
                </a:cxn>
                <a:cxn ang="0">
                  <a:pos x="13" y="50"/>
                </a:cxn>
                <a:cxn ang="0">
                  <a:pos x="11" y="50"/>
                </a:cxn>
              </a:cxnLst>
              <a:rect l="0" t="0" r="r" b="b"/>
              <a:pathLst>
                <a:path w="24" h="51">
                  <a:moveTo>
                    <a:pt x="11" y="50"/>
                  </a:moveTo>
                  <a:lnTo>
                    <a:pt x="10" y="50"/>
                  </a:lnTo>
                  <a:lnTo>
                    <a:pt x="9" y="49"/>
                  </a:lnTo>
                  <a:lnTo>
                    <a:pt x="8" y="49"/>
                  </a:lnTo>
                  <a:lnTo>
                    <a:pt x="7" y="48"/>
                  </a:lnTo>
                  <a:lnTo>
                    <a:pt x="5" y="47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2" y="41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2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3" y="30"/>
                  </a:lnTo>
                  <a:lnTo>
                    <a:pt x="22" y="35"/>
                  </a:lnTo>
                  <a:lnTo>
                    <a:pt x="22" y="39"/>
                  </a:lnTo>
                  <a:lnTo>
                    <a:pt x="20" y="43"/>
                  </a:lnTo>
                  <a:lnTo>
                    <a:pt x="19" y="44"/>
                  </a:lnTo>
                  <a:lnTo>
                    <a:pt x="18" y="45"/>
                  </a:lnTo>
                  <a:lnTo>
                    <a:pt x="18" y="47"/>
                  </a:lnTo>
                  <a:lnTo>
                    <a:pt x="15" y="48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3" y="50"/>
                  </a:lnTo>
                  <a:lnTo>
                    <a:pt x="12" y="50"/>
                  </a:lnTo>
                  <a:lnTo>
                    <a:pt x="11" y="5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24" name="Freeform 116"/>
            <p:cNvSpPr>
              <a:spLocks/>
            </p:cNvSpPr>
            <p:nvPr/>
          </p:nvSpPr>
          <p:spPr bwMode="auto">
            <a:xfrm>
              <a:off x="1354" y="1379"/>
              <a:ext cx="25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99"/>
                </a:cxn>
                <a:cxn ang="0">
                  <a:pos x="0" y="99"/>
                </a:cxn>
              </a:cxnLst>
              <a:rect l="0" t="0" r="r" b="b"/>
              <a:pathLst>
                <a:path w="25" h="100">
                  <a:moveTo>
                    <a:pt x="0" y="99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99"/>
                  </a:lnTo>
                  <a:lnTo>
                    <a:pt x="0" y="9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25" name="Freeform 117"/>
            <p:cNvSpPr>
              <a:spLocks/>
            </p:cNvSpPr>
            <p:nvPr/>
          </p:nvSpPr>
          <p:spPr bwMode="auto">
            <a:xfrm>
              <a:off x="1348" y="1477"/>
              <a:ext cx="35" cy="3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6"/>
                </a:cxn>
                <a:cxn ang="0">
                  <a:pos x="9" y="11"/>
                </a:cxn>
                <a:cxn ang="0">
                  <a:pos x="11" y="17"/>
                </a:cxn>
                <a:cxn ang="0">
                  <a:pos x="13" y="21"/>
                </a:cxn>
                <a:cxn ang="0">
                  <a:pos x="1" y="23"/>
                </a:cxn>
                <a:cxn ang="0">
                  <a:pos x="1" y="35"/>
                </a:cxn>
                <a:cxn ang="0">
                  <a:pos x="1" y="38"/>
                </a:cxn>
                <a:cxn ang="0">
                  <a:pos x="0" y="38"/>
                </a:cxn>
                <a:cxn ang="0">
                  <a:pos x="17" y="36"/>
                </a:cxn>
                <a:cxn ang="0">
                  <a:pos x="18" y="36"/>
                </a:cxn>
                <a:cxn ang="0">
                  <a:pos x="34" y="38"/>
                </a:cxn>
                <a:cxn ang="0">
                  <a:pos x="34" y="35"/>
                </a:cxn>
                <a:cxn ang="0">
                  <a:pos x="34" y="23"/>
                </a:cxn>
                <a:cxn ang="0">
                  <a:pos x="22" y="21"/>
                </a:cxn>
                <a:cxn ang="0">
                  <a:pos x="26" y="17"/>
                </a:cxn>
                <a:cxn ang="0">
                  <a:pos x="27" y="11"/>
                </a:cxn>
                <a:cxn ang="0">
                  <a:pos x="29" y="6"/>
                </a:cxn>
                <a:cxn ang="0">
                  <a:pos x="30" y="0"/>
                </a:cxn>
                <a:cxn ang="0">
                  <a:pos x="6" y="0"/>
                </a:cxn>
              </a:cxnLst>
              <a:rect l="0" t="0" r="r" b="b"/>
              <a:pathLst>
                <a:path w="35" h="39">
                  <a:moveTo>
                    <a:pt x="6" y="0"/>
                  </a:moveTo>
                  <a:lnTo>
                    <a:pt x="7" y="6"/>
                  </a:lnTo>
                  <a:lnTo>
                    <a:pt x="9" y="11"/>
                  </a:lnTo>
                  <a:lnTo>
                    <a:pt x="11" y="17"/>
                  </a:lnTo>
                  <a:lnTo>
                    <a:pt x="13" y="21"/>
                  </a:lnTo>
                  <a:lnTo>
                    <a:pt x="1" y="2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17" y="36"/>
                  </a:lnTo>
                  <a:lnTo>
                    <a:pt x="18" y="36"/>
                  </a:lnTo>
                  <a:lnTo>
                    <a:pt x="34" y="38"/>
                  </a:lnTo>
                  <a:lnTo>
                    <a:pt x="34" y="35"/>
                  </a:lnTo>
                  <a:lnTo>
                    <a:pt x="34" y="23"/>
                  </a:lnTo>
                  <a:lnTo>
                    <a:pt x="22" y="21"/>
                  </a:lnTo>
                  <a:lnTo>
                    <a:pt x="26" y="17"/>
                  </a:lnTo>
                  <a:lnTo>
                    <a:pt x="27" y="11"/>
                  </a:lnTo>
                  <a:lnTo>
                    <a:pt x="29" y="6"/>
                  </a:lnTo>
                  <a:lnTo>
                    <a:pt x="30" y="0"/>
                  </a:lnTo>
                  <a:lnTo>
                    <a:pt x="6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26" name="Freeform 118"/>
            <p:cNvSpPr>
              <a:spLocks/>
            </p:cNvSpPr>
            <p:nvPr/>
          </p:nvSpPr>
          <p:spPr bwMode="auto">
            <a:xfrm>
              <a:off x="1364" y="1491"/>
              <a:ext cx="3" cy="2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7"/>
                </a:cxn>
                <a:cxn ang="0">
                  <a:pos x="0" y="27"/>
                </a:cxn>
              </a:cxnLst>
              <a:rect l="0" t="0" r="r" b="b"/>
              <a:pathLst>
                <a:path w="3" h="28">
                  <a:moveTo>
                    <a:pt x="0" y="2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7"/>
                  </a:lnTo>
                  <a:lnTo>
                    <a:pt x="0" y="2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27" name="Freeform 119"/>
            <p:cNvSpPr>
              <a:spLocks/>
            </p:cNvSpPr>
            <p:nvPr/>
          </p:nvSpPr>
          <p:spPr bwMode="auto">
            <a:xfrm>
              <a:off x="1746" y="1351"/>
              <a:ext cx="25" cy="51"/>
            </a:xfrm>
            <a:custGeom>
              <a:avLst/>
              <a:gdLst/>
              <a:ahLst/>
              <a:cxnLst>
                <a:cxn ang="0">
                  <a:pos x="11" y="50"/>
                </a:cxn>
                <a:cxn ang="0">
                  <a:pos x="9" y="49"/>
                </a:cxn>
                <a:cxn ang="0">
                  <a:pos x="7" y="47"/>
                </a:cxn>
                <a:cxn ang="0">
                  <a:pos x="4" y="44"/>
                </a:cxn>
                <a:cxn ang="0">
                  <a:pos x="3" y="41"/>
                </a:cxn>
                <a:cxn ang="0">
                  <a:pos x="2" y="37"/>
                </a:cxn>
                <a:cxn ang="0">
                  <a:pos x="1" y="35"/>
                </a:cxn>
                <a:cxn ang="0">
                  <a:pos x="1" y="30"/>
                </a:cxn>
                <a:cxn ang="0">
                  <a:pos x="0" y="27"/>
                </a:cxn>
                <a:cxn ang="0">
                  <a:pos x="1" y="20"/>
                </a:cxn>
                <a:cxn ang="0">
                  <a:pos x="2" y="13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9" y="3"/>
                </a:cxn>
                <a:cxn ang="0">
                  <a:pos x="20" y="6"/>
                </a:cxn>
                <a:cxn ang="0">
                  <a:pos x="22" y="9"/>
                </a:cxn>
                <a:cxn ang="0">
                  <a:pos x="23" y="13"/>
                </a:cxn>
                <a:cxn ang="0">
                  <a:pos x="24" y="16"/>
                </a:cxn>
                <a:cxn ang="0">
                  <a:pos x="24" y="20"/>
                </a:cxn>
                <a:cxn ang="0">
                  <a:pos x="24" y="23"/>
                </a:cxn>
                <a:cxn ang="0">
                  <a:pos x="24" y="30"/>
                </a:cxn>
                <a:cxn ang="0">
                  <a:pos x="22" y="39"/>
                </a:cxn>
                <a:cxn ang="0">
                  <a:pos x="20" y="44"/>
                </a:cxn>
                <a:cxn ang="0">
                  <a:pos x="19" y="47"/>
                </a:cxn>
                <a:cxn ang="0">
                  <a:pos x="16" y="49"/>
                </a:cxn>
                <a:cxn ang="0">
                  <a:pos x="14" y="49"/>
                </a:cxn>
                <a:cxn ang="0">
                  <a:pos x="12" y="50"/>
                </a:cxn>
              </a:cxnLst>
              <a:rect l="0" t="0" r="r" b="b"/>
              <a:pathLst>
                <a:path w="25" h="51">
                  <a:moveTo>
                    <a:pt x="12" y="50"/>
                  </a:moveTo>
                  <a:lnTo>
                    <a:pt x="11" y="50"/>
                  </a:lnTo>
                  <a:lnTo>
                    <a:pt x="10" y="49"/>
                  </a:lnTo>
                  <a:lnTo>
                    <a:pt x="9" y="49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5" y="45"/>
                  </a:lnTo>
                  <a:lnTo>
                    <a:pt x="4" y="44"/>
                  </a:lnTo>
                  <a:lnTo>
                    <a:pt x="4" y="43"/>
                  </a:lnTo>
                  <a:lnTo>
                    <a:pt x="3" y="41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5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19" y="3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4" y="30"/>
                  </a:lnTo>
                  <a:lnTo>
                    <a:pt x="24" y="35"/>
                  </a:lnTo>
                  <a:lnTo>
                    <a:pt x="22" y="39"/>
                  </a:lnTo>
                  <a:lnTo>
                    <a:pt x="21" y="43"/>
                  </a:lnTo>
                  <a:lnTo>
                    <a:pt x="20" y="44"/>
                  </a:lnTo>
                  <a:lnTo>
                    <a:pt x="20" y="45"/>
                  </a:lnTo>
                  <a:lnTo>
                    <a:pt x="19" y="47"/>
                  </a:lnTo>
                  <a:lnTo>
                    <a:pt x="17" y="48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3" y="50"/>
                  </a:lnTo>
                  <a:lnTo>
                    <a:pt x="12" y="5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28" name="Freeform 120"/>
            <p:cNvSpPr>
              <a:spLocks/>
            </p:cNvSpPr>
            <p:nvPr/>
          </p:nvSpPr>
          <p:spPr bwMode="auto">
            <a:xfrm>
              <a:off x="1746" y="1379"/>
              <a:ext cx="25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99"/>
                </a:cxn>
                <a:cxn ang="0">
                  <a:pos x="0" y="99"/>
                </a:cxn>
              </a:cxnLst>
              <a:rect l="0" t="0" r="r" b="b"/>
              <a:pathLst>
                <a:path w="25" h="100">
                  <a:moveTo>
                    <a:pt x="0" y="99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99"/>
                  </a:lnTo>
                  <a:lnTo>
                    <a:pt x="0" y="9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29" name="Freeform 121"/>
            <p:cNvSpPr>
              <a:spLocks/>
            </p:cNvSpPr>
            <p:nvPr/>
          </p:nvSpPr>
          <p:spPr bwMode="auto">
            <a:xfrm>
              <a:off x="1742" y="1477"/>
              <a:ext cx="36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6"/>
                </a:cxn>
                <a:cxn ang="0">
                  <a:pos x="8" y="11"/>
                </a:cxn>
                <a:cxn ang="0">
                  <a:pos x="10" y="17"/>
                </a:cxn>
                <a:cxn ang="0">
                  <a:pos x="13" y="21"/>
                </a:cxn>
                <a:cxn ang="0">
                  <a:pos x="0" y="23"/>
                </a:cxn>
                <a:cxn ang="0">
                  <a:pos x="0" y="35"/>
                </a:cxn>
                <a:cxn ang="0">
                  <a:pos x="0" y="38"/>
                </a:cxn>
                <a:cxn ang="0">
                  <a:pos x="18" y="36"/>
                </a:cxn>
                <a:cxn ang="0">
                  <a:pos x="34" y="38"/>
                </a:cxn>
                <a:cxn ang="0">
                  <a:pos x="35" y="38"/>
                </a:cxn>
                <a:cxn ang="0">
                  <a:pos x="35" y="35"/>
                </a:cxn>
                <a:cxn ang="0">
                  <a:pos x="35" y="23"/>
                </a:cxn>
                <a:cxn ang="0">
                  <a:pos x="22" y="21"/>
                </a:cxn>
                <a:cxn ang="0">
                  <a:pos x="25" y="17"/>
                </a:cxn>
                <a:cxn ang="0">
                  <a:pos x="26" y="11"/>
                </a:cxn>
                <a:cxn ang="0">
                  <a:pos x="28" y="6"/>
                </a:cxn>
                <a:cxn ang="0">
                  <a:pos x="30" y="0"/>
                </a:cxn>
                <a:cxn ang="0">
                  <a:pos x="4" y="0"/>
                </a:cxn>
              </a:cxnLst>
              <a:rect l="0" t="0" r="r" b="b"/>
              <a:pathLst>
                <a:path w="36" h="39">
                  <a:moveTo>
                    <a:pt x="4" y="0"/>
                  </a:moveTo>
                  <a:lnTo>
                    <a:pt x="7" y="6"/>
                  </a:lnTo>
                  <a:lnTo>
                    <a:pt x="8" y="11"/>
                  </a:lnTo>
                  <a:lnTo>
                    <a:pt x="10" y="17"/>
                  </a:lnTo>
                  <a:lnTo>
                    <a:pt x="13" y="21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8" y="36"/>
                  </a:lnTo>
                  <a:lnTo>
                    <a:pt x="34" y="38"/>
                  </a:lnTo>
                  <a:lnTo>
                    <a:pt x="35" y="38"/>
                  </a:lnTo>
                  <a:lnTo>
                    <a:pt x="35" y="35"/>
                  </a:lnTo>
                  <a:lnTo>
                    <a:pt x="35" y="23"/>
                  </a:lnTo>
                  <a:lnTo>
                    <a:pt x="22" y="21"/>
                  </a:lnTo>
                  <a:lnTo>
                    <a:pt x="25" y="17"/>
                  </a:lnTo>
                  <a:lnTo>
                    <a:pt x="26" y="11"/>
                  </a:lnTo>
                  <a:lnTo>
                    <a:pt x="28" y="6"/>
                  </a:lnTo>
                  <a:lnTo>
                    <a:pt x="30" y="0"/>
                  </a:lnTo>
                  <a:lnTo>
                    <a:pt x="4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30" name="Freeform 122"/>
            <p:cNvSpPr>
              <a:spLocks/>
            </p:cNvSpPr>
            <p:nvPr/>
          </p:nvSpPr>
          <p:spPr bwMode="auto">
            <a:xfrm>
              <a:off x="1757" y="1491"/>
              <a:ext cx="3" cy="2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7"/>
                </a:cxn>
                <a:cxn ang="0">
                  <a:pos x="0" y="27"/>
                </a:cxn>
              </a:cxnLst>
              <a:rect l="0" t="0" r="r" b="b"/>
              <a:pathLst>
                <a:path w="3" h="28">
                  <a:moveTo>
                    <a:pt x="0" y="2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7"/>
                  </a:lnTo>
                  <a:lnTo>
                    <a:pt x="0" y="2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 123"/>
          <p:cNvGrpSpPr>
            <a:grpSpLocks/>
          </p:cNvGrpSpPr>
          <p:nvPr/>
        </p:nvGrpSpPr>
        <p:grpSpPr bwMode="auto">
          <a:xfrm rot="10800000">
            <a:off x="1187450" y="3429000"/>
            <a:ext cx="769938" cy="1165225"/>
            <a:chOff x="5693" y="678"/>
            <a:chExt cx="525" cy="734"/>
          </a:xfrm>
        </p:grpSpPr>
        <p:sp>
          <p:nvSpPr>
            <p:cNvPr id="68732" name="Freeform 124"/>
            <p:cNvSpPr>
              <a:spLocks/>
            </p:cNvSpPr>
            <p:nvPr/>
          </p:nvSpPr>
          <p:spPr bwMode="auto">
            <a:xfrm>
              <a:off x="5892" y="1080"/>
              <a:ext cx="133" cy="153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0"/>
                </a:cxn>
                <a:cxn ang="0">
                  <a:pos x="132" y="0"/>
                </a:cxn>
                <a:cxn ang="0">
                  <a:pos x="132" y="152"/>
                </a:cxn>
                <a:cxn ang="0">
                  <a:pos x="0" y="152"/>
                </a:cxn>
              </a:cxnLst>
              <a:rect l="0" t="0" r="r" b="b"/>
              <a:pathLst>
                <a:path w="133" h="153">
                  <a:moveTo>
                    <a:pt x="0" y="152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52"/>
                  </a:lnTo>
                  <a:lnTo>
                    <a:pt x="0" y="15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33" name="Freeform 125"/>
            <p:cNvSpPr>
              <a:spLocks/>
            </p:cNvSpPr>
            <p:nvPr/>
          </p:nvSpPr>
          <p:spPr bwMode="auto">
            <a:xfrm>
              <a:off x="5897" y="754"/>
              <a:ext cx="115" cy="335"/>
            </a:xfrm>
            <a:custGeom>
              <a:avLst/>
              <a:gdLst/>
              <a:ahLst/>
              <a:cxnLst>
                <a:cxn ang="0">
                  <a:pos x="114" y="334"/>
                </a:cxn>
                <a:cxn ang="0">
                  <a:pos x="113" y="287"/>
                </a:cxn>
                <a:cxn ang="0">
                  <a:pos x="107" y="226"/>
                </a:cxn>
                <a:cxn ang="0">
                  <a:pos x="99" y="192"/>
                </a:cxn>
                <a:cxn ang="0">
                  <a:pos x="99" y="158"/>
                </a:cxn>
                <a:cxn ang="0">
                  <a:pos x="94" y="99"/>
                </a:cxn>
                <a:cxn ang="0">
                  <a:pos x="93" y="85"/>
                </a:cxn>
                <a:cxn ang="0">
                  <a:pos x="91" y="82"/>
                </a:cxn>
                <a:cxn ang="0">
                  <a:pos x="89" y="76"/>
                </a:cxn>
                <a:cxn ang="0">
                  <a:pos x="86" y="74"/>
                </a:cxn>
                <a:cxn ang="0">
                  <a:pos x="81" y="72"/>
                </a:cxn>
                <a:cxn ang="0">
                  <a:pos x="77" y="72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37" y="0"/>
                </a:cxn>
                <a:cxn ang="0">
                  <a:pos x="37" y="1"/>
                </a:cxn>
                <a:cxn ang="0">
                  <a:pos x="37" y="72"/>
                </a:cxn>
                <a:cxn ang="0">
                  <a:pos x="33" y="72"/>
                </a:cxn>
                <a:cxn ang="0">
                  <a:pos x="29" y="74"/>
                </a:cxn>
                <a:cxn ang="0">
                  <a:pos x="25" y="76"/>
                </a:cxn>
                <a:cxn ang="0">
                  <a:pos x="23" y="82"/>
                </a:cxn>
                <a:cxn ang="0">
                  <a:pos x="21" y="85"/>
                </a:cxn>
                <a:cxn ang="0">
                  <a:pos x="20" y="99"/>
                </a:cxn>
                <a:cxn ang="0">
                  <a:pos x="15" y="158"/>
                </a:cxn>
                <a:cxn ang="0">
                  <a:pos x="15" y="192"/>
                </a:cxn>
                <a:cxn ang="0">
                  <a:pos x="7" y="226"/>
                </a:cxn>
                <a:cxn ang="0">
                  <a:pos x="1" y="287"/>
                </a:cxn>
                <a:cxn ang="0">
                  <a:pos x="0" y="334"/>
                </a:cxn>
                <a:cxn ang="0">
                  <a:pos x="114" y="334"/>
                </a:cxn>
              </a:cxnLst>
              <a:rect l="0" t="0" r="r" b="b"/>
              <a:pathLst>
                <a:path w="115" h="335">
                  <a:moveTo>
                    <a:pt x="114" y="334"/>
                  </a:moveTo>
                  <a:lnTo>
                    <a:pt x="113" y="287"/>
                  </a:lnTo>
                  <a:lnTo>
                    <a:pt x="107" y="226"/>
                  </a:lnTo>
                  <a:lnTo>
                    <a:pt x="99" y="192"/>
                  </a:lnTo>
                  <a:lnTo>
                    <a:pt x="99" y="158"/>
                  </a:lnTo>
                  <a:lnTo>
                    <a:pt x="94" y="99"/>
                  </a:lnTo>
                  <a:lnTo>
                    <a:pt x="93" y="85"/>
                  </a:lnTo>
                  <a:lnTo>
                    <a:pt x="91" y="82"/>
                  </a:lnTo>
                  <a:lnTo>
                    <a:pt x="89" y="76"/>
                  </a:lnTo>
                  <a:lnTo>
                    <a:pt x="86" y="74"/>
                  </a:lnTo>
                  <a:lnTo>
                    <a:pt x="81" y="72"/>
                  </a:lnTo>
                  <a:lnTo>
                    <a:pt x="77" y="72"/>
                  </a:lnTo>
                  <a:lnTo>
                    <a:pt x="77" y="1"/>
                  </a:lnTo>
                  <a:lnTo>
                    <a:pt x="77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72"/>
                  </a:lnTo>
                  <a:lnTo>
                    <a:pt x="33" y="72"/>
                  </a:lnTo>
                  <a:lnTo>
                    <a:pt x="29" y="74"/>
                  </a:lnTo>
                  <a:lnTo>
                    <a:pt x="25" y="76"/>
                  </a:lnTo>
                  <a:lnTo>
                    <a:pt x="23" y="82"/>
                  </a:lnTo>
                  <a:lnTo>
                    <a:pt x="21" y="85"/>
                  </a:lnTo>
                  <a:lnTo>
                    <a:pt x="20" y="99"/>
                  </a:lnTo>
                  <a:lnTo>
                    <a:pt x="15" y="158"/>
                  </a:lnTo>
                  <a:lnTo>
                    <a:pt x="15" y="192"/>
                  </a:lnTo>
                  <a:lnTo>
                    <a:pt x="7" y="226"/>
                  </a:lnTo>
                  <a:lnTo>
                    <a:pt x="1" y="287"/>
                  </a:lnTo>
                  <a:lnTo>
                    <a:pt x="0" y="334"/>
                  </a:lnTo>
                  <a:lnTo>
                    <a:pt x="114" y="33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34" name="Freeform 126"/>
            <p:cNvSpPr>
              <a:spLocks/>
            </p:cNvSpPr>
            <p:nvPr/>
          </p:nvSpPr>
          <p:spPr bwMode="auto">
            <a:xfrm>
              <a:off x="5715" y="1189"/>
              <a:ext cx="197" cy="47"/>
            </a:xfrm>
            <a:custGeom>
              <a:avLst/>
              <a:gdLst/>
              <a:ahLst/>
              <a:cxnLst>
                <a:cxn ang="0">
                  <a:pos x="1" y="33"/>
                </a:cxn>
                <a:cxn ang="0">
                  <a:pos x="0" y="10"/>
                </a:cxn>
                <a:cxn ang="0">
                  <a:pos x="194" y="0"/>
                </a:cxn>
                <a:cxn ang="0">
                  <a:pos x="196" y="46"/>
                </a:cxn>
                <a:cxn ang="0">
                  <a:pos x="1" y="33"/>
                </a:cxn>
              </a:cxnLst>
              <a:rect l="0" t="0" r="r" b="b"/>
              <a:pathLst>
                <a:path w="197" h="47">
                  <a:moveTo>
                    <a:pt x="1" y="33"/>
                  </a:moveTo>
                  <a:lnTo>
                    <a:pt x="0" y="10"/>
                  </a:lnTo>
                  <a:lnTo>
                    <a:pt x="194" y="0"/>
                  </a:lnTo>
                  <a:lnTo>
                    <a:pt x="196" y="46"/>
                  </a:lnTo>
                  <a:lnTo>
                    <a:pt x="1" y="3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35" name="Line 127"/>
            <p:cNvSpPr>
              <a:spLocks noChangeShapeType="1"/>
            </p:cNvSpPr>
            <p:nvPr/>
          </p:nvSpPr>
          <p:spPr bwMode="auto">
            <a:xfrm>
              <a:off x="5778" y="1200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36" name="Freeform 128"/>
            <p:cNvSpPr>
              <a:spLocks/>
            </p:cNvSpPr>
            <p:nvPr/>
          </p:nvSpPr>
          <p:spPr bwMode="auto">
            <a:xfrm>
              <a:off x="5712" y="1089"/>
              <a:ext cx="198" cy="112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190" y="0"/>
                </a:cxn>
                <a:cxn ang="0">
                  <a:pos x="191" y="21"/>
                </a:cxn>
                <a:cxn ang="0">
                  <a:pos x="196" y="40"/>
                </a:cxn>
                <a:cxn ang="0">
                  <a:pos x="197" y="99"/>
                </a:cxn>
                <a:cxn ang="0">
                  <a:pos x="0" y="111"/>
                </a:cxn>
                <a:cxn ang="0">
                  <a:pos x="0" y="74"/>
                </a:cxn>
              </a:cxnLst>
              <a:rect l="0" t="0" r="r" b="b"/>
              <a:pathLst>
                <a:path w="198" h="112">
                  <a:moveTo>
                    <a:pt x="0" y="74"/>
                  </a:moveTo>
                  <a:lnTo>
                    <a:pt x="190" y="0"/>
                  </a:lnTo>
                  <a:lnTo>
                    <a:pt x="191" y="21"/>
                  </a:lnTo>
                  <a:lnTo>
                    <a:pt x="196" y="40"/>
                  </a:lnTo>
                  <a:lnTo>
                    <a:pt x="197" y="99"/>
                  </a:lnTo>
                  <a:lnTo>
                    <a:pt x="0" y="111"/>
                  </a:lnTo>
                  <a:lnTo>
                    <a:pt x="0" y="7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37" name="Freeform 129"/>
            <p:cNvSpPr>
              <a:spLocks/>
            </p:cNvSpPr>
            <p:nvPr/>
          </p:nvSpPr>
          <p:spPr bwMode="auto">
            <a:xfrm>
              <a:off x="5714" y="1054"/>
              <a:ext cx="185" cy="110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0" y="93"/>
                </a:cxn>
                <a:cxn ang="0">
                  <a:pos x="0" y="109"/>
                </a:cxn>
                <a:cxn ang="0">
                  <a:pos x="184" y="37"/>
                </a:cxn>
                <a:cxn ang="0">
                  <a:pos x="184" y="0"/>
                </a:cxn>
              </a:cxnLst>
              <a:rect l="0" t="0" r="r" b="b"/>
              <a:pathLst>
                <a:path w="185" h="110">
                  <a:moveTo>
                    <a:pt x="184" y="0"/>
                  </a:moveTo>
                  <a:lnTo>
                    <a:pt x="0" y="93"/>
                  </a:lnTo>
                  <a:lnTo>
                    <a:pt x="0" y="109"/>
                  </a:lnTo>
                  <a:lnTo>
                    <a:pt x="184" y="37"/>
                  </a:lnTo>
                  <a:lnTo>
                    <a:pt x="18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38" name="Freeform 130"/>
            <p:cNvSpPr>
              <a:spLocks/>
            </p:cNvSpPr>
            <p:nvPr/>
          </p:nvSpPr>
          <p:spPr bwMode="auto">
            <a:xfrm>
              <a:off x="5738" y="1188"/>
              <a:ext cx="5" cy="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18"/>
                </a:cxn>
                <a:cxn ang="0">
                  <a:pos x="4" y="10"/>
                </a:cxn>
                <a:cxn ang="0">
                  <a:pos x="3" y="0"/>
                </a:cxn>
              </a:cxnLst>
              <a:rect l="0" t="0" r="r" b="b"/>
              <a:pathLst>
                <a:path w="5" h="19">
                  <a:moveTo>
                    <a:pt x="3" y="0"/>
                  </a:moveTo>
                  <a:lnTo>
                    <a:pt x="0" y="10"/>
                  </a:lnTo>
                  <a:lnTo>
                    <a:pt x="3" y="18"/>
                  </a:lnTo>
                  <a:lnTo>
                    <a:pt x="4" y="10"/>
                  </a:lnTo>
                  <a:lnTo>
                    <a:pt x="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39" name="Freeform 131"/>
            <p:cNvSpPr>
              <a:spLocks/>
            </p:cNvSpPr>
            <p:nvPr/>
          </p:nvSpPr>
          <p:spPr bwMode="auto">
            <a:xfrm>
              <a:off x="5832" y="1173"/>
              <a:ext cx="7" cy="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7"/>
                </a:cxn>
                <a:cxn ang="0">
                  <a:pos x="4" y="29"/>
                </a:cxn>
                <a:cxn ang="0">
                  <a:pos x="6" y="15"/>
                </a:cxn>
                <a:cxn ang="0">
                  <a:pos x="4" y="0"/>
                </a:cxn>
              </a:cxnLst>
              <a:rect l="0" t="0" r="r" b="b"/>
              <a:pathLst>
                <a:path w="7" h="30">
                  <a:moveTo>
                    <a:pt x="4" y="0"/>
                  </a:moveTo>
                  <a:lnTo>
                    <a:pt x="0" y="17"/>
                  </a:lnTo>
                  <a:lnTo>
                    <a:pt x="4" y="29"/>
                  </a:lnTo>
                  <a:lnTo>
                    <a:pt x="6" y="15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40" name="Freeform 132"/>
            <p:cNvSpPr>
              <a:spLocks/>
            </p:cNvSpPr>
            <p:nvPr/>
          </p:nvSpPr>
          <p:spPr bwMode="auto">
            <a:xfrm>
              <a:off x="5708" y="1120"/>
              <a:ext cx="9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3" y="9"/>
                </a:cxn>
                <a:cxn ang="0">
                  <a:pos x="6" y="9"/>
                </a:cxn>
                <a:cxn ang="0">
                  <a:pos x="7" y="15"/>
                </a:cxn>
                <a:cxn ang="0">
                  <a:pos x="8" y="41"/>
                </a:cxn>
                <a:cxn ang="0">
                  <a:pos x="5" y="44"/>
                </a:cxn>
                <a:cxn ang="0">
                  <a:pos x="5" y="80"/>
                </a:cxn>
                <a:cxn ang="0">
                  <a:pos x="0" y="103"/>
                </a:cxn>
                <a:cxn ang="0">
                  <a:pos x="0" y="0"/>
                </a:cxn>
              </a:cxnLst>
              <a:rect l="0" t="0" r="r" b="b"/>
              <a:pathLst>
                <a:path w="9" h="104">
                  <a:moveTo>
                    <a:pt x="0" y="0"/>
                  </a:moveTo>
                  <a:lnTo>
                    <a:pt x="2" y="3"/>
                  </a:lnTo>
                  <a:lnTo>
                    <a:pt x="3" y="9"/>
                  </a:lnTo>
                  <a:lnTo>
                    <a:pt x="6" y="9"/>
                  </a:lnTo>
                  <a:lnTo>
                    <a:pt x="7" y="15"/>
                  </a:lnTo>
                  <a:lnTo>
                    <a:pt x="8" y="41"/>
                  </a:lnTo>
                  <a:lnTo>
                    <a:pt x="5" y="44"/>
                  </a:lnTo>
                  <a:lnTo>
                    <a:pt x="5" y="80"/>
                  </a:lnTo>
                  <a:lnTo>
                    <a:pt x="0" y="103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41" name="Freeform 133"/>
            <p:cNvSpPr>
              <a:spLocks/>
            </p:cNvSpPr>
            <p:nvPr/>
          </p:nvSpPr>
          <p:spPr bwMode="auto">
            <a:xfrm>
              <a:off x="5767" y="1130"/>
              <a:ext cx="7" cy="7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58"/>
                </a:cxn>
                <a:cxn ang="0">
                  <a:pos x="0" y="70"/>
                </a:cxn>
                <a:cxn ang="0">
                  <a:pos x="2" y="75"/>
                </a:cxn>
                <a:cxn ang="0">
                  <a:pos x="4" y="77"/>
                </a:cxn>
                <a:cxn ang="0">
                  <a:pos x="5" y="74"/>
                </a:cxn>
                <a:cxn ang="0">
                  <a:pos x="6" y="66"/>
                </a:cxn>
                <a:cxn ang="0">
                  <a:pos x="6" y="5"/>
                </a:cxn>
                <a:cxn ang="0">
                  <a:pos x="4" y="2"/>
                </a:cxn>
                <a:cxn ang="0">
                  <a:pos x="2" y="0"/>
                </a:cxn>
              </a:cxnLst>
              <a:rect l="0" t="0" r="r" b="b"/>
              <a:pathLst>
                <a:path w="7" h="78">
                  <a:moveTo>
                    <a:pt x="2" y="0"/>
                  </a:moveTo>
                  <a:lnTo>
                    <a:pt x="1" y="3"/>
                  </a:lnTo>
                  <a:lnTo>
                    <a:pt x="0" y="6"/>
                  </a:lnTo>
                  <a:lnTo>
                    <a:pt x="0" y="58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4" y="77"/>
                  </a:lnTo>
                  <a:lnTo>
                    <a:pt x="5" y="74"/>
                  </a:lnTo>
                  <a:lnTo>
                    <a:pt x="6" y="66"/>
                  </a:lnTo>
                  <a:lnTo>
                    <a:pt x="6" y="5"/>
                  </a:lnTo>
                  <a:lnTo>
                    <a:pt x="4" y="2"/>
                  </a:lnTo>
                  <a:lnTo>
                    <a:pt x="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42" name="Freeform 134"/>
            <p:cNvSpPr>
              <a:spLocks/>
            </p:cNvSpPr>
            <p:nvPr/>
          </p:nvSpPr>
          <p:spPr bwMode="auto">
            <a:xfrm>
              <a:off x="5805" y="1104"/>
              <a:ext cx="8" cy="7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58"/>
                </a:cxn>
                <a:cxn ang="0">
                  <a:pos x="1" y="70"/>
                </a:cxn>
                <a:cxn ang="0">
                  <a:pos x="3" y="74"/>
                </a:cxn>
                <a:cxn ang="0">
                  <a:pos x="5" y="77"/>
                </a:cxn>
                <a:cxn ang="0">
                  <a:pos x="6" y="74"/>
                </a:cxn>
                <a:cxn ang="0">
                  <a:pos x="7" y="66"/>
                </a:cxn>
                <a:cxn ang="0">
                  <a:pos x="7" y="5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r" b="b"/>
              <a:pathLst>
                <a:path w="8" h="78">
                  <a:moveTo>
                    <a:pt x="3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0" y="58"/>
                  </a:lnTo>
                  <a:lnTo>
                    <a:pt x="1" y="70"/>
                  </a:lnTo>
                  <a:lnTo>
                    <a:pt x="3" y="74"/>
                  </a:lnTo>
                  <a:lnTo>
                    <a:pt x="5" y="77"/>
                  </a:lnTo>
                  <a:lnTo>
                    <a:pt x="6" y="74"/>
                  </a:lnTo>
                  <a:lnTo>
                    <a:pt x="7" y="66"/>
                  </a:lnTo>
                  <a:lnTo>
                    <a:pt x="7" y="5"/>
                  </a:lnTo>
                  <a:lnTo>
                    <a:pt x="5" y="2"/>
                  </a:lnTo>
                  <a:lnTo>
                    <a:pt x="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43" name="Freeform 135"/>
            <p:cNvSpPr>
              <a:spLocks/>
            </p:cNvSpPr>
            <p:nvPr/>
          </p:nvSpPr>
          <p:spPr bwMode="auto">
            <a:xfrm>
              <a:off x="5854" y="1084"/>
              <a:ext cx="8" cy="7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59"/>
                </a:cxn>
                <a:cxn ang="0">
                  <a:pos x="1" y="71"/>
                </a:cxn>
                <a:cxn ang="0">
                  <a:pos x="3" y="75"/>
                </a:cxn>
                <a:cxn ang="0">
                  <a:pos x="4" y="77"/>
                </a:cxn>
                <a:cxn ang="0">
                  <a:pos x="6" y="75"/>
                </a:cxn>
                <a:cxn ang="0">
                  <a:pos x="7" y="67"/>
                </a:cxn>
                <a:cxn ang="0">
                  <a:pos x="7" y="6"/>
                </a:cxn>
                <a:cxn ang="0">
                  <a:pos x="5" y="3"/>
                </a:cxn>
                <a:cxn ang="0">
                  <a:pos x="3" y="0"/>
                </a:cxn>
              </a:cxnLst>
              <a:rect l="0" t="0" r="r" b="b"/>
              <a:pathLst>
                <a:path w="8" h="78">
                  <a:moveTo>
                    <a:pt x="3" y="0"/>
                  </a:moveTo>
                  <a:lnTo>
                    <a:pt x="2" y="4"/>
                  </a:lnTo>
                  <a:lnTo>
                    <a:pt x="0" y="7"/>
                  </a:lnTo>
                  <a:lnTo>
                    <a:pt x="0" y="59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4" y="77"/>
                  </a:lnTo>
                  <a:lnTo>
                    <a:pt x="6" y="75"/>
                  </a:lnTo>
                  <a:lnTo>
                    <a:pt x="7" y="67"/>
                  </a:lnTo>
                  <a:lnTo>
                    <a:pt x="7" y="6"/>
                  </a:lnTo>
                  <a:lnTo>
                    <a:pt x="5" y="3"/>
                  </a:lnTo>
                  <a:lnTo>
                    <a:pt x="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44" name="Freeform 136"/>
            <p:cNvSpPr>
              <a:spLocks/>
            </p:cNvSpPr>
            <p:nvPr/>
          </p:nvSpPr>
          <p:spPr bwMode="auto">
            <a:xfrm>
              <a:off x="5701" y="1094"/>
              <a:ext cx="6" cy="13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129"/>
                </a:cxn>
                <a:cxn ang="0">
                  <a:pos x="5" y="129"/>
                </a:cxn>
                <a:cxn ang="0">
                  <a:pos x="5" y="3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3" y="0"/>
                </a:cxn>
              </a:cxnLst>
              <a:rect l="0" t="0" r="r" b="b"/>
              <a:pathLst>
                <a:path w="6" h="130">
                  <a:moveTo>
                    <a:pt x="3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129"/>
                  </a:lnTo>
                  <a:lnTo>
                    <a:pt x="5" y="129"/>
                  </a:lnTo>
                  <a:lnTo>
                    <a:pt x="5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45" name="Freeform 137"/>
            <p:cNvSpPr>
              <a:spLocks/>
            </p:cNvSpPr>
            <p:nvPr/>
          </p:nvSpPr>
          <p:spPr bwMode="auto">
            <a:xfrm>
              <a:off x="5694" y="1191"/>
              <a:ext cx="9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6"/>
                </a:cxn>
                <a:cxn ang="0">
                  <a:pos x="0" y="24"/>
                </a:cxn>
                <a:cxn ang="0">
                  <a:pos x="1" y="24"/>
                </a:cxn>
                <a:cxn ang="0">
                  <a:pos x="8" y="24"/>
                </a:cxn>
                <a:cxn ang="0">
                  <a:pos x="8" y="0"/>
                </a:cxn>
              </a:cxnLst>
              <a:rect l="0" t="0" r="r" b="b"/>
              <a:pathLst>
                <a:path w="9" h="25">
                  <a:moveTo>
                    <a:pt x="8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8" y="24"/>
                  </a:lnTo>
                  <a:lnTo>
                    <a:pt x="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46" name="Freeform 138"/>
            <p:cNvSpPr>
              <a:spLocks/>
            </p:cNvSpPr>
            <p:nvPr/>
          </p:nvSpPr>
          <p:spPr bwMode="auto">
            <a:xfrm>
              <a:off x="5705" y="1191"/>
              <a:ext cx="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6"/>
                </a:cxn>
                <a:cxn ang="0">
                  <a:pos x="7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8" h="25">
                  <a:moveTo>
                    <a:pt x="0" y="0"/>
                  </a:moveTo>
                  <a:lnTo>
                    <a:pt x="7" y="6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47" name="Freeform 139"/>
            <p:cNvSpPr>
              <a:spLocks/>
            </p:cNvSpPr>
            <p:nvPr/>
          </p:nvSpPr>
          <p:spPr bwMode="auto">
            <a:xfrm>
              <a:off x="5693" y="1110"/>
              <a:ext cx="10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</a:cxnLst>
              <a:rect l="0" t="0" r="r" b="b"/>
              <a:pathLst>
                <a:path w="10" h="8">
                  <a:moveTo>
                    <a:pt x="0" y="7"/>
                  </a:moveTo>
                  <a:lnTo>
                    <a:pt x="9" y="0"/>
                  </a:lnTo>
                  <a:lnTo>
                    <a:pt x="9" y="7"/>
                  </a:lnTo>
                  <a:lnTo>
                    <a:pt x="0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48" name="Freeform 140"/>
            <p:cNvSpPr>
              <a:spLocks/>
            </p:cNvSpPr>
            <p:nvPr/>
          </p:nvSpPr>
          <p:spPr bwMode="auto">
            <a:xfrm>
              <a:off x="5705" y="1110"/>
              <a:ext cx="11" cy="8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10" y="7"/>
                </a:cxn>
              </a:cxnLst>
              <a:rect l="0" t="0" r="r" b="b"/>
              <a:pathLst>
                <a:path w="11" h="8">
                  <a:moveTo>
                    <a:pt x="10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0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49" name="Freeform 141"/>
            <p:cNvSpPr>
              <a:spLocks/>
            </p:cNvSpPr>
            <p:nvPr/>
          </p:nvSpPr>
          <p:spPr bwMode="auto">
            <a:xfrm>
              <a:off x="5701" y="1136"/>
              <a:ext cx="6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0" y="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50" name="Freeform 142"/>
            <p:cNvSpPr>
              <a:spLocks/>
            </p:cNvSpPr>
            <p:nvPr/>
          </p:nvSpPr>
          <p:spPr bwMode="auto">
            <a:xfrm>
              <a:off x="5701" y="1173"/>
              <a:ext cx="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51" name="Freeform 143"/>
            <p:cNvSpPr>
              <a:spLocks/>
            </p:cNvSpPr>
            <p:nvPr/>
          </p:nvSpPr>
          <p:spPr bwMode="auto">
            <a:xfrm>
              <a:off x="5701" y="1180"/>
              <a:ext cx="6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0" y="1"/>
                </a:cxn>
              </a:cxnLst>
              <a:rect l="0" t="0" r="r" b="b"/>
              <a:pathLst>
                <a:path w="6" h="2">
                  <a:moveTo>
                    <a:pt x="0" y="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0" y="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52" name="Freeform 144"/>
            <p:cNvSpPr>
              <a:spLocks/>
            </p:cNvSpPr>
            <p:nvPr/>
          </p:nvSpPr>
          <p:spPr bwMode="auto">
            <a:xfrm>
              <a:off x="5999" y="1189"/>
              <a:ext cx="197" cy="47"/>
            </a:xfrm>
            <a:custGeom>
              <a:avLst/>
              <a:gdLst/>
              <a:ahLst/>
              <a:cxnLst>
                <a:cxn ang="0">
                  <a:pos x="195" y="33"/>
                </a:cxn>
                <a:cxn ang="0">
                  <a:pos x="196" y="10"/>
                </a:cxn>
                <a:cxn ang="0">
                  <a:pos x="2" y="0"/>
                </a:cxn>
                <a:cxn ang="0">
                  <a:pos x="0" y="46"/>
                </a:cxn>
                <a:cxn ang="0">
                  <a:pos x="195" y="33"/>
                </a:cxn>
              </a:cxnLst>
              <a:rect l="0" t="0" r="r" b="b"/>
              <a:pathLst>
                <a:path w="197" h="47">
                  <a:moveTo>
                    <a:pt x="195" y="33"/>
                  </a:moveTo>
                  <a:lnTo>
                    <a:pt x="196" y="10"/>
                  </a:lnTo>
                  <a:lnTo>
                    <a:pt x="2" y="0"/>
                  </a:lnTo>
                  <a:lnTo>
                    <a:pt x="0" y="46"/>
                  </a:lnTo>
                  <a:lnTo>
                    <a:pt x="195" y="3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53" name="Line 145"/>
            <p:cNvSpPr>
              <a:spLocks noChangeShapeType="1"/>
            </p:cNvSpPr>
            <p:nvPr/>
          </p:nvSpPr>
          <p:spPr bwMode="auto">
            <a:xfrm>
              <a:off x="6132" y="1200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54" name="Freeform 146"/>
            <p:cNvSpPr>
              <a:spLocks/>
            </p:cNvSpPr>
            <p:nvPr/>
          </p:nvSpPr>
          <p:spPr bwMode="auto">
            <a:xfrm>
              <a:off x="6001" y="1089"/>
              <a:ext cx="198" cy="112"/>
            </a:xfrm>
            <a:custGeom>
              <a:avLst/>
              <a:gdLst/>
              <a:ahLst/>
              <a:cxnLst>
                <a:cxn ang="0">
                  <a:pos x="197" y="74"/>
                </a:cxn>
                <a:cxn ang="0">
                  <a:pos x="7" y="0"/>
                </a:cxn>
                <a:cxn ang="0">
                  <a:pos x="6" y="21"/>
                </a:cxn>
                <a:cxn ang="0">
                  <a:pos x="1" y="40"/>
                </a:cxn>
                <a:cxn ang="0">
                  <a:pos x="0" y="99"/>
                </a:cxn>
                <a:cxn ang="0">
                  <a:pos x="197" y="111"/>
                </a:cxn>
                <a:cxn ang="0">
                  <a:pos x="197" y="74"/>
                </a:cxn>
              </a:cxnLst>
              <a:rect l="0" t="0" r="r" b="b"/>
              <a:pathLst>
                <a:path w="198" h="112">
                  <a:moveTo>
                    <a:pt x="197" y="74"/>
                  </a:moveTo>
                  <a:lnTo>
                    <a:pt x="7" y="0"/>
                  </a:lnTo>
                  <a:lnTo>
                    <a:pt x="6" y="21"/>
                  </a:lnTo>
                  <a:lnTo>
                    <a:pt x="1" y="40"/>
                  </a:lnTo>
                  <a:lnTo>
                    <a:pt x="0" y="99"/>
                  </a:lnTo>
                  <a:lnTo>
                    <a:pt x="197" y="111"/>
                  </a:lnTo>
                  <a:lnTo>
                    <a:pt x="197" y="7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55" name="Freeform 147"/>
            <p:cNvSpPr>
              <a:spLocks/>
            </p:cNvSpPr>
            <p:nvPr/>
          </p:nvSpPr>
          <p:spPr bwMode="auto">
            <a:xfrm>
              <a:off x="6012" y="1054"/>
              <a:ext cx="185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" y="93"/>
                </a:cxn>
                <a:cxn ang="0">
                  <a:pos x="184" y="109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185" h="110">
                  <a:moveTo>
                    <a:pt x="0" y="0"/>
                  </a:moveTo>
                  <a:lnTo>
                    <a:pt x="184" y="93"/>
                  </a:lnTo>
                  <a:lnTo>
                    <a:pt x="184" y="109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56" name="Freeform 148"/>
            <p:cNvSpPr>
              <a:spLocks/>
            </p:cNvSpPr>
            <p:nvPr/>
          </p:nvSpPr>
          <p:spPr bwMode="auto">
            <a:xfrm>
              <a:off x="6168" y="1188"/>
              <a:ext cx="5" cy="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10"/>
                </a:cxn>
                <a:cxn ang="0">
                  <a:pos x="1" y="18"/>
                </a:cxn>
                <a:cxn ang="0">
                  <a:pos x="0" y="10"/>
                </a:cxn>
                <a:cxn ang="0">
                  <a:pos x="1" y="0"/>
                </a:cxn>
              </a:cxnLst>
              <a:rect l="0" t="0" r="r" b="b"/>
              <a:pathLst>
                <a:path w="5" h="19">
                  <a:moveTo>
                    <a:pt x="1" y="0"/>
                  </a:moveTo>
                  <a:lnTo>
                    <a:pt x="4" y="10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1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57" name="Freeform 149"/>
            <p:cNvSpPr>
              <a:spLocks/>
            </p:cNvSpPr>
            <p:nvPr/>
          </p:nvSpPr>
          <p:spPr bwMode="auto">
            <a:xfrm>
              <a:off x="6072" y="1173"/>
              <a:ext cx="7" cy="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17"/>
                </a:cxn>
                <a:cxn ang="0">
                  <a:pos x="2" y="29"/>
                </a:cxn>
                <a:cxn ang="0">
                  <a:pos x="0" y="15"/>
                </a:cxn>
                <a:cxn ang="0">
                  <a:pos x="2" y="0"/>
                </a:cxn>
              </a:cxnLst>
              <a:rect l="0" t="0" r="r" b="b"/>
              <a:pathLst>
                <a:path w="7" h="30">
                  <a:moveTo>
                    <a:pt x="2" y="0"/>
                  </a:moveTo>
                  <a:lnTo>
                    <a:pt x="6" y="17"/>
                  </a:lnTo>
                  <a:lnTo>
                    <a:pt x="2" y="29"/>
                  </a:lnTo>
                  <a:lnTo>
                    <a:pt x="0" y="15"/>
                  </a:lnTo>
                  <a:lnTo>
                    <a:pt x="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58" name="Freeform 150"/>
            <p:cNvSpPr>
              <a:spLocks/>
            </p:cNvSpPr>
            <p:nvPr/>
          </p:nvSpPr>
          <p:spPr bwMode="auto">
            <a:xfrm>
              <a:off x="6194" y="1120"/>
              <a:ext cx="9" cy="10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3"/>
                </a:cxn>
                <a:cxn ang="0">
                  <a:pos x="5" y="9"/>
                </a:cxn>
                <a:cxn ang="0">
                  <a:pos x="2" y="9"/>
                </a:cxn>
                <a:cxn ang="0">
                  <a:pos x="1" y="15"/>
                </a:cxn>
                <a:cxn ang="0">
                  <a:pos x="0" y="41"/>
                </a:cxn>
                <a:cxn ang="0">
                  <a:pos x="3" y="44"/>
                </a:cxn>
                <a:cxn ang="0">
                  <a:pos x="3" y="80"/>
                </a:cxn>
                <a:cxn ang="0">
                  <a:pos x="8" y="103"/>
                </a:cxn>
                <a:cxn ang="0">
                  <a:pos x="8" y="0"/>
                </a:cxn>
              </a:cxnLst>
              <a:rect l="0" t="0" r="r" b="b"/>
              <a:pathLst>
                <a:path w="9" h="104">
                  <a:moveTo>
                    <a:pt x="8" y="0"/>
                  </a:moveTo>
                  <a:lnTo>
                    <a:pt x="6" y="3"/>
                  </a:lnTo>
                  <a:lnTo>
                    <a:pt x="5" y="9"/>
                  </a:lnTo>
                  <a:lnTo>
                    <a:pt x="2" y="9"/>
                  </a:lnTo>
                  <a:lnTo>
                    <a:pt x="1" y="15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3" y="80"/>
                  </a:lnTo>
                  <a:lnTo>
                    <a:pt x="8" y="103"/>
                  </a:lnTo>
                  <a:lnTo>
                    <a:pt x="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59" name="Freeform 151"/>
            <p:cNvSpPr>
              <a:spLocks/>
            </p:cNvSpPr>
            <p:nvPr/>
          </p:nvSpPr>
          <p:spPr bwMode="auto">
            <a:xfrm>
              <a:off x="6137" y="1130"/>
              <a:ext cx="7" cy="7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3"/>
                </a:cxn>
                <a:cxn ang="0">
                  <a:pos x="6" y="6"/>
                </a:cxn>
                <a:cxn ang="0">
                  <a:pos x="6" y="58"/>
                </a:cxn>
                <a:cxn ang="0">
                  <a:pos x="6" y="70"/>
                </a:cxn>
                <a:cxn ang="0">
                  <a:pos x="4" y="75"/>
                </a:cxn>
                <a:cxn ang="0">
                  <a:pos x="2" y="77"/>
                </a:cxn>
                <a:cxn ang="0">
                  <a:pos x="1" y="74"/>
                </a:cxn>
                <a:cxn ang="0">
                  <a:pos x="0" y="66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7" h="78">
                  <a:moveTo>
                    <a:pt x="4" y="0"/>
                  </a:moveTo>
                  <a:lnTo>
                    <a:pt x="5" y="3"/>
                  </a:lnTo>
                  <a:lnTo>
                    <a:pt x="6" y="6"/>
                  </a:lnTo>
                  <a:lnTo>
                    <a:pt x="6" y="58"/>
                  </a:lnTo>
                  <a:lnTo>
                    <a:pt x="6" y="70"/>
                  </a:lnTo>
                  <a:lnTo>
                    <a:pt x="4" y="75"/>
                  </a:lnTo>
                  <a:lnTo>
                    <a:pt x="2" y="77"/>
                  </a:lnTo>
                  <a:lnTo>
                    <a:pt x="1" y="74"/>
                  </a:lnTo>
                  <a:lnTo>
                    <a:pt x="0" y="66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60" name="Freeform 152"/>
            <p:cNvSpPr>
              <a:spLocks/>
            </p:cNvSpPr>
            <p:nvPr/>
          </p:nvSpPr>
          <p:spPr bwMode="auto">
            <a:xfrm>
              <a:off x="6098" y="1104"/>
              <a:ext cx="8" cy="7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3"/>
                </a:cxn>
                <a:cxn ang="0">
                  <a:pos x="7" y="6"/>
                </a:cxn>
                <a:cxn ang="0">
                  <a:pos x="7" y="58"/>
                </a:cxn>
                <a:cxn ang="0">
                  <a:pos x="6" y="70"/>
                </a:cxn>
                <a:cxn ang="0">
                  <a:pos x="4" y="74"/>
                </a:cxn>
                <a:cxn ang="0">
                  <a:pos x="2" y="77"/>
                </a:cxn>
                <a:cxn ang="0">
                  <a:pos x="1" y="74"/>
                </a:cxn>
                <a:cxn ang="0">
                  <a:pos x="0" y="66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8" h="78">
                  <a:moveTo>
                    <a:pt x="4" y="0"/>
                  </a:moveTo>
                  <a:lnTo>
                    <a:pt x="5" y="3"/>
                  </a:lnTo>
                  <a:lnTo>
                    <a:pt x="7" y="6"/>
                  </a:lnTo>
                  <a:lnTo>
                    <a:pt x="7" y="58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7"/>
                  </a:lnTo>
                  <a:lnTo>
                    <a:pt x="1" y="74"/>
                  </a:lnTo>
                  <a:lnTo>
                    <a:pt x="0" y="66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61" name="Freeform 153"/>
            <p:cNvSpPr>
              <a:spLocks/>
            </p:cNvSpPr>
            <p:nvPr/>
          </p:nvSpPr>
          <p:spPr bwMode="auto">
            <a:xfrm>
              <a:off x="6049" y="1084"/>
              <a:ext cx="8" cy="7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4"/>
                </a:cxn>
                <a:cxn ang="0">
                  <a:pos x="7" y="7"/>
                </a:cxn>
                <a:cxn ang="0">
                  <a:pos x="7" y="59"/>
                </a:cxn>
                <a:cxn ang="0">
                  <a:pos x="6" y="71"/>
                </a:cxn>
                <a:cxn ang="0">
                  <a:pos x="4" y="75"/>
                </a:cxn>
                <a:cxn ang="0">
                  <a:pos x="2" y="77"/>
                </a:cxn>
                <a:cxn ang="0">
                  <a:pos x="1" y="75"/>
                </a:cxn>
                <a:cxn ang="0">
                  <a:pos x="0" y="6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4" y="0"/>
                </a:cxn>
              </a:cxnLst>
              <a:rect l="0" t="0" r="r" b="b"/>
              <a:pathLst>
                <a:path w="8" h="78">
                  <a:moveTo>
                    <a:pt x="4" y="0"/>
                  </a:moveTo>
                  <a:lnTo>
                    <a:pt x="5" y="4"/>
                  </a:lnTo>
                  <a:lnTo>
                    <a:pt x="7" y="7"/>
                  </a:lnTo>
                  <a:lnTo>
                    <a:pt x="7" y="59"/>
                  </a:lnTo>
                  <a:lnTo>
                    <a:pt x="6" y="71"/>
                  </a:lnTo>
                  <a:lnTo>
                    <a:pt x="4" y="75"/>
                  </a:lnTo>
                  <a:lnTo>
                    <a:pt x="2" y="77"/>
                  </a:lnTo>
                  <a:lnTo>
                    <a:pt x="1" y="75"/>
                  </a:lnTo>
                  <a:lnTo>
                    <a:pt x="0" y="67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62" name="Freeform 154"/>
            <p:cNvSpPr>
              <a:spLocks/>
            </p:cNvSpPr>
            <p:nvPr/>
          </p:nvSpPr>
          <p:spPr bwMode="auto">
            <a:xfrm>
              <a:off x="6204" y="1094"/>
              <a:ext cx="6" cy="1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5" y="3"/>
                </a:cxn>
                <a:cxn ang="0">
                  <a:pos x="5" y="129"/>
                </a:cxn>
                <a:cxn ang="0">
                  <a:pos x="0" y="129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2" y="0"/>
                </a:cxn>
              </a:cxnLst>
              <a:rect l="0" t="0" r="r" b="b"/>
              <a:pathLst>
                <a:path w="6" h="130">
                  <a:moveTo>
                    <a:pt x="2" y="0"/>
                  </a:moveTo>
                  <a:lnTo>
                    <a:pt x="4" y="0"/>
                  </a:lnTo>
                  <a:lnTo>
                    <a:pt x="5" y="3"/>
                  </a:lnTo>
                  <a:lnTo>
                    <a:pt x="5" y="129"/>
                  </a:lnTo>
                  <a:lnTo>
                    <a:pt x="0" y="129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63" name="Freeform 155"/>
            <p:cNvSpPr>
              <a:spLocks/>
            </p:cNvSpPr>
            <p:nvPr/>
          </p:nvSpPr>
          <p:spPr bwMode="auto">
            <a:xfrm>
              <a:off x="6208" y="1191"/>
              <a:ext cx="9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8" y="24"/>
                </a:cxn>
                <a:cxn ang="0">
                  <a:pos x="7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9" h="25">
                  <a:moveTo>
                    <a:pt x="0" y="0"/>
                  </a:moveTo>
                  <a:lnTo>
                    <a:pt x="8" y="6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64" name="Freeform 156"/>
            <p:cNvSpPr>
              <a:spLocks/>
            </p:cNvSpPr>
            <p:nvPr/>
          </p:nvSpPr>
          <p:spPr bwMode="auto">
            <a:xfrm>
              <a:off x="6198" y="1191"/>
              <a:ext cx="8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0" y="24"/>
                </a:cxn>
                <a:cxn ang="0">
                  <a:pos x="7" y="24"/>
                </a:cxn>
                <a:cxn ang="0">
                  <a:pos x="7" y="0"/>
                </a:cxn>
              </a:cxnLst>
              <a:rect l="0" t="0" r="r" b="b"/>
              <a:pathLst>
                <a:path w="8" h="25">
                  <a:moveTo>
                    <a:pt x="7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7" y="24"/>
                  </a:lnTo>
                  <a:lnTo>
                    <a:pt x="7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65" name="Freeform 157"/>
            <p:cNvSpPr>
              <a:spLocks/>
            </p:cNvSpPr>
            <p:nvPr/>
          </p:nvSpPr>
          <p:spPr bwMode="auto">
            <a:xfrm>
              <a:off x="6208" y="1110"/>
              <a:ext cx="10" cy="8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9" y="7"/>
                </a:cxn>
              </a:cxnLst>
              <a:rect l="0" t="0" r="r" b="b"/>
              <a:pathLst>
                <a:path w="10" h="8">
                  <a:moveTo>
                    <a:pt x="9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9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66" name="Freeform 158"/>
            <p:cNvSpPr>
              <a:spLocks/>
            </p:cNvSpPr>
            <p:nvPr/>
          </p:nvSpPr>
          <p:spPr bwMode="auto">
            <a:xfrm>
              <a:off x="6195" y="1110"/>
              <a:ext cx="11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0" y="0"/>
                </a:cxn>
                <a:cxn ang="0">
                  <a:pos x="10" y="7"/>
                </a:cxn>
                <a:cxn ang="0">
                  <a:pos x="0" y="7"/>
                </a:cxn>
              </a:cxnLst>
              <a:rect l="0" t="0" r="r" b="b"/>
              <a:pathLst>
                <a:path w="11" h="8">
                  <a:moveTo>
                    <a:pt x="0" y="7"/>
                  </a:moveTo>
                  <a:lnTo>
                    <a:pt x="10" y="0"/>
                  </a:lnTo>
                  <a:lnTo>
                    <a:pt x="10" y="7"/>
                  </a:lnTo>
                  <a:lnTo>
                    <a:pt x="0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67" name="Freeform 159"/>
            <p:cNvSpPr>
              <a:spLocks/>
            </p:cNvSpPr>
            <p:nvPr/>
          </p:nvSpPr>
          <p:spPr bwMode="auto">
            <a:xfrm>
              <a:off x="6204" y="1136"/>
              <a:ext cx="6" cy="3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2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68" name="Freeform 160"/>
            <p:cNvSpPr>
              <a:spLocks/>
            </p:cNvSpPr>
            <p:nvPr/>
          </p:nvSpPr>
          <p:spPr bwMode="auto">
            <a:xfrm>
              <a:off x="6204" y="1173"/>
              <a:ext cx="6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69" name="Freeform 161"/>
            <p:cNvSpPr>
              <a:spLocks/>
            </p:cNvSpPr>
            <p:nvPr/>
          </p:nvSpPr>
          <p:spPr bwMode="auto">
            <a:xfrm>
              <a:off x="6204" y="1180"/>
              <a:ext cx="6" cy="2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5" y="1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5" y="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70" name="Freeform 162"/>
            <p:cNvSpPr>
              <a:spLocks/>
            </p:cNvSpPr>
            <p:nvPr/>
          </p:nvSpPr>
          <p:spPr bwMode="auto">
            <a:xfrm>
              <a:off x="5934" y="678"/>
              <a:ext cx="41" cy="77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0" y="74"/>
                </a:cxn>
                <a:cxn ang="0">
                  <a:pos x="1" y="54"/>
                </a:cxn>
                <a:cxn ang="0">
                  <a:pos x="4" y="32"/>
                </a:cxn>
                <a:cxn ang="0">
                  <a:pos x="11" y="12"/>
                </a:cxn>
                <a:cxn ang="0">
                  <a:pos x="16" y="4"/>
                </a:cxn>
                <a:cxn ang="0">
                  <a:pos x="20" y="0"/>
                </a:cxn>
                <a:cxn ang="0">
                  <a:pos x="24" y="4"/>
                </a:cxn>
                <a:cxn ang="0">
                  <a:pos x="29" y="12"/>
                </a:cxn>
                <a:cxn ang="0">
                  <a:pos x="35" y="32"/>
                </a:cxn>
                <a:cxn ang="0">
                  <a:pos x="39" y="54"/>
                </a:cxn>
                <a:cxn ang="0">
                  <a:pos x="40" y="74"/>
                </a:cxn>
                <a:cxn ang="0">
                  <a:pos x="40" y="76"/>
                </a:cxn>
                <a:cxn ang="0">
                  <a:pos x="0" y="76"/>
                </a:cxn>
              </a:cxnLst>
              <a:rect l="0" t="0" r="r" b="b"/>
              <a:pathLst>
                <a:path w="41" h="77">
                  <a:moveTo>
                    <a:pt x="0" y="76"/>
                  </a:moveTo>
                  <a:lnTo>
                    <a:pt x="0" y="74"/>
                  </a:lnTo>
                  <a:lnTo>
                    <a:pt x="1" y="54"/>
                  </a:lnTo>
                  <a:lnTo>
                    <a:pt x="4" y="32"/>
                  </a:lnTo>
                  <a:lnTo>
                    <a:pt x="11" y="12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9" y="12"/>
                  </a:lnTo>
                  <a:lnTo>
                    <a:pt x="35" y="32"/>
                  </a:lnTo>
                  <a:lnTo>
                    <a:pt x="39" y="54"/>
                  </a:lnTo>
                  <a:lnTo>
                    <a:pt x="40" y="74"/>
                  </a:lnTo>
                  <a:lnTo>
                    <a:pt x="40" y="76"/>
                  </a:lnTo>
                  <a:lnTo>
                    <a:pt x="0" y="76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71" name="Freeform 163"/>
            <p:cNvSpPr>
              <a:spLocks/>
            </p:cNvSpPr>
            <p:nvPr/>
          </p:nvSpPr>
          <p:spPr bwMode="auto">
            <a:xfrm>
              <a:off x="5940" y="839"/>
              <a:ext cx="29" cy="3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34"/>
                </a:cxn>
                <a:cxn ang="0">
                  <a:pos x="0" y="34"/>
                </a:cxn>
              </a:cxnLst>
              <a:rect l="0" t="0" r="r" b="b"/>
              <a:pathLst>
                <a:path w="29" h="35">
                  <a:moveTo>
                    <a:pt x="0" y="34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34"/>
                  </a:lnTo>
                  <a:lnTo>
                    <a:pt x="0" y="3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72" name="Freeform 164"/>
            <p:cNvSpPr>
              <a:spLocks/>
            </p:cNvSpPr>
            <p:nvPr/>
          </p:nvSpPr>
          <p:spPr bwMode="auto">
            <a:xfrm>
              <a:off x="5946" y="875"/>
              <a:ext cx="17" cy="50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49"/>
                </a:cxn>
                <a:cxn ang="0">
                  <a:pos x="0" y="49"/>
                </a:cxn>
              </a:cxnLst>
              <a:rect l="0" t="0" r="r" b="b"/>
              <a:pathLst>
                <a:path w="17" h="50">
                  <a:moveTo>
                    <a:pt x="0" y="4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9"/>
                  </a:lnTo>
                  <a:lnTo>
                    <a:pt x="0" y="49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73" name="Freeform 165"/>
            <p:cNvSpPr>
              <a:spLocks/>
            </p:cNvSpPr>
            <p:nvPr/>
          </p:nvSpPr>
          <p:spPr bwMode="auto">
            <a:xfrm>
              <a:off x="5900" y="1034"/>
              <a:ext cx="40" cy="161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1" y="56"/>
                </a:cxn>
                <a:cxn ang="0">
                  <a:pos x="10" y="56"/>
                </a:cxn>
                <a:cxn ang="0">
                  <a:pos x="10" y="82"/>
                </a:cxn>
                <a:cxn ang="0">
                  <a:pos x="13" y="110"/>
                </a:cxn>
                <a:cxn ang="0">
                  <a:pos x="14" y="160"/>
                </a:cxn>
                <a:cxn ang="0">
                  <a:pos x="29" y="160"/>
                </a:cxn>
                <a:cxn ang="0">
                  <a:pos x="29" y="132"/>
                </a:cxn>
                <a:cxn ang="0">
                  <a:pos x="14" y="132"/>
                </a:cxn>
                <a:cxn ang="0">
                  <a:pos x="27" y="132"/>
                </a:cxn>
                <a:cxn ang="0">
                  <a:pos x="27" y="111"/>
                </a:cxn>
                <a:cxn ang="0">
                  <a:pos x="36" y="104"/>
                </a:cxn>
                <a:cxn ang="0">
                  <a:pos x="36" y="78"/>
                </a:cxn>
                <a:cxn ang="0">
                  <a:pos x="27" y="65"/>
                </a:cxn>
                <a:cxn ang="0">
                  <a:pos x="10" y="65"/>
                </a:cxn>
                <a:cxn ang="0">
                  <a:pos x="35" y="65"/>
                </a:cxn>
                <a:cxn ang="0">
                  <a:pos x="38" y="29"/>
                </a:cxn>
                <a:cxn ang="0">
                  <a:pos x="39" y="0"/>
                </a:cxn>
                <a:cxn ang="0">
                  <a:pos x="36" y="31"/>
                </a:cxn>
                <a:cxn ang="0">
                  <a:pos x="32" y="32"/>
                </a:cxn>
                <a:cxn ang="0">
                  <a:pos x="21" y="35"/>
                </a:cxn>
                <a:cxn ang="0">
                  <a:pos x="11" y="32"/>
                </a:cxn>
                <a:cxn ang="0">
                  <a:pos x="0" y="28"/>
                </a:cxn>
                <a:cxn ang="0">
                  <a:pos x="17" y="26"/>
                </a:cxn>
                <a:cxn ang="0">
                  <a:pos x="24" y="27"/>
                </a:cxn>
                <a:cxn ang="0">
                  <a:pos x="24" y="5"/>
                </a:cxn>
                <a:cxn ang="0">
                  <a:pos x="24" y="26"/>
                </a:cxn>
                <a:cxn ang="0">
                  <a:pos x="37" y="30"/>
                </a:cxn>
                <a:cxn ang="0">
                  <a:pos x="1" y="28"/>
                </a:cxn>
              </a:cxnLst>
              <a:rect l="0" t="0" r="r" b="b"/>
              <a:pathLst>
                <a:path w="40" h="161">
                  <a:moveTo>
                    <a:pt x="1" y="28"/>
                  </a:moveTo>
                  <a:lnTo>
                    <a:pt x="1" y="56"/>
                  </a:lnTo>
                  <a:lnTo>
                    <a:pt x="10" y="56"/>
                  </a:lnTo>
                  <a:lnTo>
                    <a:pt x="10" y="82"/>
                  </a:lnTo>
                  <a:lnTo>
                    <a:pt x="13" y="110"/>
                  </a:lnTo>
                  <a:lnTo>
                    <a:pt x="14" y="160"/>
                  </a:lnTo>
                  <a:lnTo>
                    <a:pt x="29" y="160"/>
                  </a:lnTo>
                  <a:lnTo>
                    <a:pt x="29" y="132"/>
                  </a:lnTo>
                  <a:lnTo>
                    <a:pt x="14" y="132"/>
                  </a:lnTo>
                  <a:lnTo>
                    <a:pt x="27" y="132"/>
                  </a:lnTo>
                  <a:lnTo>
                    <a:pt x="27" y="111"/>
                  </a:lnTo>
                  <a:lnTo>
                    <a:pt x="36" y="104"/>
                  </a:lnTo>
                  <a:lnTo>
                    <a:pt x="36" y="78"/>
                  </a:lnTo>
                  <a:lnTo>
                    <a:pt x="27" y="65"/>
                  </a:lnTo>
                  <a:lnTo>
                    <a:pt x="10" y="65"/>
                  </a:lnTo>
                  <a:lnTo>
                    <a:pt x="35" y="65"/>
                  </a:lnTo>
                  <a:lnTo>
                    <a:pt x="38" y="29"/>
                  </a:lnTo>
                  <a:lnTo>
                    <a:pt x="39" y="0"/>
                  </a:lnTo>
                  <a:lnTo>
                    <a:pt x="36" y="31"/>
                  </a:lnTo>
                  <a:lnTo>
                    <a:pt x="32" y="32"/>
                  </a:lnTo>
                  <a:lnTo>
                    <a:pt x="21" y="35"/>
                  </a:lnTo>
                  <a:lnTo>
                    <a:pt x="11" y="32"/>
                  </a:lnTo>
                  <a:lnTo>
                    <a:pt x="0" y="28"/>
                  </a:lnTo>
                  <a:lnTo>
                    <a:pt x="17" y="26"/>
                  </a:lnTo>
                  <a:lnTo>
                    <a:pt x="24" y="27"/>
                  </a:lnTo>
                  <a:lnTo>
                    <a:pt x="24" y="5"/>
                  </a:lnTo>
                  <a:lnTo>
                    <a:pt x="24" y="26"/>
                  </a:lnTo>
                  <a:lnTo>
                    <a:pt x="37" y="30"/>
                  </a:lnTo>
                  <a:lnTo>
                    <a:pt x="1" y="2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74" name="Freeform 166"/>
            <p:cNvSpPr>
              <a:spLocks/>
            </p:cNvSpPr>
            <p:nvPr/>
          </p:nvSpPr>
          <p:spPr bwMode="auto">
            <a:xfrm>
              <a:off x="5969" y="1034"/>
              <a:ext cx="40" cy="161"/>
            </a:xfrm>
            <a:custGeom>
              <a:avLst/>
              <a:gdLst/>
              <a:ahLst/>
              <a:cxnLst>
                <a:cxn ang="0">
                  <a:pos x="38" y="28"/>
                </a:cxn>
                <a:cxn ang="0">
                  <a:pos x="38" y="56"/>
                </a:cxn>
                <a:cxn ang="0">
                  <a:pos x="30" y="56"/>
                </a:cxn>
                <a:cxn ang="0">
                  <a:pos x="30" y="82"/>
                </a:cxn>
                <a:cxn ang="0">
                  <a:pos x="27" y="110"/>
                </a:cxn>
                <a:cxn ang="0">
                  <a:pos x="26" y="160"/>
                </a:cxn>
                <a:cxn ang="0">
                  <a:pos x="11" y="160"/>
                </a:cxn>
                <a:cxn ang="0">
                  <a:pos x="11" y="132"/>
                </a:cxn>
                <a:cxn ang="0">
                  <a:pos x="26" y="132"/>
                </a:cxn>
                <a:cxn ang="0">
                  <a:pos x="13" y="132"/>
                </a:cxn>
                <a:cxn ang="0">
                  <a:pos x="13" y="111"/>
                </a:cxn>
                <a:cxn ang="0">
                  <a:pos x="4" y="104"/>
                </a:cxn>
                <a:cxn ang="0">
                  <a:pos x="4" y="78"/>
                </a:cxn>
                <a:cxn ang="0">
                  <a:pos x="13" y="65"/>
                </a:cxn>
                <a:cxn ang="0">
                  <a:pos x="30" y="65"/>
                </a:cxn>
                <a:cxn ang="0">
                  <a:pos x="5" y="65"/>
                </a:cxn>
                <a:cxn ang="0">
                  <a:pos x="2" y="29"/>
                </a:cxn>
                <a:cxn ang="0">
                  <a:pos x="0" y="0"/>
                </a:cxn>
                <a:cxn ang="0">
                  <a:pos x="4" y="31"/>
                </a:cxn>
                <a:cxn ang="0">
                  <a:pos x="8" y="32"/>
                </a:cxn>
                <a:cxn ang="0">
                  <a:pos x="18" y="35"/>
                </a:cxn>
                <a:cxn ang="0">
                  <a:pos x="29" y="32"/>
                </a:cxn>
                <a:cxn ang="0">
                  <a:pos x="39" y="28"/>
                </a:cxn>
                <a:cxn ang="0">
                  <a:pos x="23" y="26"/>
                </a:cxn>
                <a:cxn ang="0">
                  <a:pos x="15" y="27"/>
                </a:cxn>
                <a:cxn ang="0">
                  <a:pos x="15" y="5"/>
                </a:cxn>
                <a:cxn ang="0">
                  <a:pos x="15" y="26"/>
                </a:cxn>
                <a:cxn ang="0">
                  <a:pos x="3" y="30"/>
                </a:cxn>
                <a:cxn ang="0">
                  <a:pos x="38" y="28"/>
                </a:cxn>
              </a:cxnLst>
              <a:rect l="0" t="0" r="r" b="b"/>
              <a:pathLst>
                <a:path w="40" h="161">
                  <a:moveTo>
                    <a:pt x="38" y="28"/>
                  </a:moveTo>
                  <a:lnTo>
                    <a:pt x="38" y="56"/>
                  </a:lnTo>
                  <a:lnTo>
                    <a:pt x="30" y="56"/>
                  </a:lnTo>
                  <a:lnTo>
                    <a:pt x="30" y="82"/>
                  </a:lnTo>
                  <a:lnTo>
                    <a:pt x="27" y="110"/>
                  </a:lnTo>
                  <a:lnTo>
                    <a:pt x="26" y="160"/>
                  </a:lnTo>
                  <a:lnTo>
                    <a:pt x="11" y="160"/>
                  </a:lnTo>
                  <a:lnTo>
                    <a:pt x="11" y="132"/>
                  </a:lnTo>
                  <a:lnTo>
                    <a:pt x="26" y="132"/>
                  </a:lnTo>
                  <a:lnTo>
                    <a:pt x="13" y="132"/>
                  </a:lnTo>
                  <a:lnTo>
                    <a:pt x="13" y="111"/>
                  </a:lnTo>
                  <a:lnTo>
                    <a:pt x="4" y="104"/>
                  </a:lnTo>
                  <a:lnTo>
                    <a:pt x="4" y="78"/>
                  </a:lnTo>
                  <a:lnTo>
                    <a:pt x="13" y="65"/>
                  </a:lnTo>
                  <a:lnTo>
                    <a:pt x="30" y="65"/>
                  </a:lnTo>
                  <a:lnTo>
                    <a:pt x="5" y="65"/>
                  </a:lnTo>
                  <a:lnTo>
                    <a:pt x="2" y="29"/>
                  </a:lnTo>
                  <a:lnTo>
                    <a:pt x="0" y="0"/>
                  </a:lnTo>
                  <a:lnTo>
                    <a:pt x="4" y="31"/>
                  </a:lnTo>
                  <a:lnTo>
                    <a:pt x="8" y="32"/>
                  </a:lnTo>
                  <a:lnTo>
                    <a:pt x="18" y="35"/>
                  </a:lnTo>
                  <a:lnTo>
                    <a:pt x="29" y="32"/>
                  </a:lnTo>
                  <a:lnTo>
                    <a:pt x="39" y="28"/>
                  </a:lnTo>
                  <a:lnTo>
                    <a:pt x="23" y="26"/>
                  </a:lnTo>
                  <a:lnTo>
                    <a:pt x="15" y="27"/>
                  </a:lnTo>
                  <a:lnTo>
                    <a:pt x="15" y="5"/>
                  </a:lnTo>
                  <a:lnTo>
                    <a:pt x="15" y="26"/>
                  </a:lnTo>
                  <a:lnTo>
                    <a:pt x="3" y="30"/>
                  </a:lnTo>
                  <a:lnTo>
                    <a:pt x="38" y="2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75" name="Freeform 167"/>
            <p:cNvSpPr>
              <a:spLocks/>
            </p:cNvSpPr>
            <p:nvPr/>
          </p:nvSpPr>
          <p:spPr bwMode="auto">
            <a:xfrm>
              <a:off x="5911" y="1072"/>
              <a:ext cx="23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1" y="18"/>
                </a:cxn>
                <a:cxn ang="0">
                  <a:pos x="22" y="0"/>
                </a:cxn>
              </a:cxnLst>
              <a:rect l="0" t="0" r="r" b="b"/>
              <a:pathLst>
                <a:path w="23" h="19">
                  <a:moveTo>
                    <a:pt x="0" y="18"/>
                  </a:moveTo>
                  <a:lnTo>
                    <a:pt x="21" y="18"/>
                  </a:lnTo>
                  <a:lnTo>
                    <a:pt x="2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76" name="Line 168"/>
            <p:cNvSpPr>
              <a:spLocks noChangeShapeType="1"/>
            </p:cNvSpPr>
            <p:nvPr/>
          </p:nvSpPr>
          <p:spPr bwMode="auto">
            <a:xfrm>
              <a:off x="5917" y="114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77" name="Freeform 169"/>
            <p:cNvSpPr>
              <a:spLocks/>
            </p:cNvSpPr>
            <p:nvPr/>
          </p:nvSpPr>
          <p:spPr bwMode="auto">
            <a:xfrm>
              <a:off x="5951" y="1176"/>
              <a:ext cx="10" cy="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21"/>
                </a:cxn>
                <a:cxn ang="0">
                  <a:pos x="0" y="21"/>
                </a:cxn>
              </a:cxnLst>
              <a:rect l="0" t="0" r="r" b="b"/>
              <a:pathLst>
                <a:path w="10" h="22">
                  <a:moveTo>
                    <a:pt x="0" y="2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21"/>
                  </a:lnTo>
                  <a:lnTo>
                    <a:pt x="0" y="2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78" name="Freeform 170"/>
            <p:cNvSpPr>
              <a:spLocks/>
            </p:cNvSpPr>
            <p:nvPr/>
          </p:nvSpPr>
          <p:spPr bwMode="auto">
            <a:xfrm>
              <a:off x="5918" y="1197"/>
              <a:ext cx="9" cy="14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3" y="12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7" y="2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8" y="9"/>
                </a:cxn>
                <a:cxn ang="0">
                  <a:pos x="8" y="10"/>
                </a:cxn>
                <a:cxn ang="0">
                  <a:pos x="7" y="11"/>
                </a:cxn>
                <a:cxn ang="0">
                  <a:pos x="7" y="12"/>
                </a:cxn>
                <a:cxn ang="0">
                  <a:pos x="6" y="12"/>
                </a:cxn>
                <a:cxn ang="0">
                  <a:pos x="5" y="12"/>
                </a:cxn>
                <a:cxn ang="0">
                  <a:pos x="4" y="13"/>
                </a:cxn>
              </a:cxnLst>
              <a:rect l="0" t="0" r="r" b="b"/>
              <a:pathLst>
                <a:path w="9" h="14">
                  <a:moveTo>
                    <a:pt x="4" y="13"/>
                  </a:moveTo>
                  <a:lnTo>
                    <a:pt x="3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79" name="Freeform 171"/>
            <p:cNvSpPr>
              <a:spLocks/>
            </p:cNvSpPr>
            <p:nvPr/>
          </p:nvSpPr>
          <p:spPr bwMode="auto">
            <a:xfrm>
              <a:off x="5985" y="1197"/>
              <a:ext cx="10" cy="13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3" y="12"/>
                </a:cxn>
                <a:cxn ang="0">
                  <a:pos x="2" y="11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6" y="11"/>
                </a:cxn>
                <a:cxn ang="0">
                  <a:pos x="6" y="12"/>
                </a:cxn>
                <a:cxn ang="0">
                  <a:pos x="5" y="12"/>
                </a:cxn>
                <a:cxn ang="0">
                  <a:pos x="4" y="12"/>
                </a:cxn>
              </a:cxnLst>
              <a:rect l="0" t="0" r="r" b="b"/>
              <a:pathLst>
                <a:path w="10" h="13">
                  <a:moveTo>
                    <a:pt x="4" y="12"/>
                  </a:moveTo>
                  <a:lnTo>
                    <a:pt x="4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80" name="Freeform 172"/>
            <p:cNvSpPr>
              <a:spLocks/>
            </p:cNvSpPr>
            <p:nvPr/>
          </p:nvSpPr>
          <p:spPr bwMode="auto">
            <a:xfrm>
              <a:off x="5916" y="1212"/>
              <a:ext cx="13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7"/>
                </a:cxn>
                <a:cxn ang="0">
                  <a:pos x="0" y="7"/>
                </a:cxn>
              </a:cxnLst>
              <a:rect l="0" t="0" r="r" b="b"/>
              <a:pathLst>
                <a:path w="13" h="8">
                  <a:moveTo>
                    <a:pt x="0" y="7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7"/>
                  </a:lnTo>
                  <a:lnTo>
                    <a:pt x="0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81" name="Freeform 173"/>
            <p:cNvSpPr>
              <a:spLocks/>
            </p:cNvSpPr>
            <p:nvPr/>
          </p:nvSpPr>
          <p:spPr bwMode="auto">
            <a:xfrm>
              <a:off x="5983" y="1212"/>
              <a:ext cx="14" cy="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8"/>
                </a:cxn>
                <a:cxn ang="0">
                  <a:pos x="0" y="8"/>
                </a:cxn>
              </a:cxnLst>
              <a:rect l="0" t="0" r="r" b="b"/>
              <a:pathLst>
                <a:path w="14" h="9">
                  <a:moveTo>
                    <a:pt x="0" y="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0" y="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82" name="Freeform 174"/>
            <p:cNvSpPr>
              <a:spLocks/>
            </p:cNvSpPr>
            <p:nvPr/>
          </p:nvSpPr>
          <p:spPr bwMode="auto">
            <a:xfrm>
              <a:off x="5880" y="1233"/>
              <a:ext cx="36" cy="8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53"/>
                </a:cxn>
                <a:cxn ang="0">
                  <a:pos x="1" y="81"/>
                </a:cxn>
                <a:cxn ang="0">
                  <a:pos x="35" y="51"/>
                </a:cxn>
                <a:cxn ang="0">
                  <a:pos x="35" y="1"/>
                </a:cxn>
                <a:cxn ang="0">
                  <a:pos x="21" y="0"/>
                </a:cxn>
              </a:cxnLst>
              <a:rect l="0" t="0" r="r" b="b"/>
              <a:pathLst>
                <a:path w="36" h="82">
                  <a:moveTo>
                    <a:pt x="21" y="0"/>
                  </a:moveTo>
                  <a:lnTo>
                    <a:pt x="0" y="53"/>
                  </a:lnTo>
                  <a:lnTo>
                    <a:pt x="1" y="81"/>
                  </a:lnTo>
                  <a:lnTo>
                    <a:pt x="35" y="51"/>
                  </a:lnTo>
                  <a:lnTo>
                    <a:pt x="35" y="1"/>
                  </a:lnTo>
                  <a:lnTo>
                    <a:pt x="21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83" name="Freeform 175"/>
            <p:cNvSpPr>
              <a:spLocks/>
            </p:cNvSpPr>
            <p:nvPr/>
          </p:nvSpPr>
          <p:spPr bwMode="auto">
            <a:xfrm>
              <a:off x="5910" y="1228"/>
              <a:ext cx="46" cy="1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97"/>
                </a:cxn>
                <a:cxn ang="0">
                  <a:pos x="6" y="131"/>
                </a:cxn>
                <a:cxn ang="0">
                  <a:pos x="8" y="141"/>
                </a:cxn>
                <a:cxn ang="0">
                  <a:pos x="45" y="140"/>
                </a:cxn>
                <a:cxn ang="0">
                  <a:pos x="45" y="25"/>
                </a:cxn>
                <a:cxn ang="0">
                  <a:pos x="40" y="10"/>
                </a:cxn>
                <a:cxn ang="0">
                  <a:pos x="4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6" h="142">
                  <a:moveTo>
                    <a:pt x="0" y="0"/>
                  </a:moveTo>
                  <a:lnTo>
                    <a:pt x="3" y="97"/>
                  </a:lnTo>
                  <a:lnTo>
                    <a:pt x="6" y="131"/>
                  </a:lnTo>
                  <a:lnTo>
                    <a:pt x="8" y="141"/>
                  </a:lnTo>
                  <a:lnTo>
                    <a:pt x="45" y="140"/>
                  </a:lnTo>
                  <a:lnTo>
                    <a:pt x="45" y="25"/>
                  </a:lnTo>
                  <a:lnTo>
                    <a:pt x="40" y="10"/>
                  </a:lnTo>
                  <a:lnTo>
                    <a:pt x="4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84" name="Line 176"/>
            <p:cNvSpPr>
              <a:spLocks noChangeShapeType="1"/>
            </p:cNvSpPr>
            <p:nvPr/>
          </p:nvSpPr>
          <p:spPr bwMode="auto">
            <a:xfrm>
              <a:off x="5915" y="1269"/>
              <a:ext cx="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85" name="Line 177"/>
            <p:cNvSpPr>
              <a:spLocks noChangeShapeType="1"/>
            </p:cNvSpPr>
            <p:nvPr/>
          </p:nvSpPr>
          <p:spPr bwMode="auto">
            <a:xfrm>
              <a:off x="5917" y="1326"/>
              <a:ext cx="3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86" name="Line 178"/>
            <p:cNvSpPr>
              <a:spLocks noChangeShapeType="1"/>
            </p:cNvSpPr>
            <p:nvPr/>
          </p:nvSpPr>
          <p:spPr bwMode="auto">
            <a:xfrm>
              <a:off x="5921" y="1359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87" name="Freeform 179"/>
            <p:cNvSpPr>
              <a:spLocks/>
            </p:cNvSpPr>
            <p:nvPr/>
          </p:nvSpPr>
          <p:spPr bwMode="auto">
            <a:xfrm>
              <a:off x="5819" y="1279"/>
              <a:ext cx="100" cy="133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83" y="13"/>
                </a:cxn>
                <a:cxn ang="0">
                  <a:pos x="83" y="0"/>
                </a:cxn>
                <a:cxn ang="0">
                  <a:pos x="0" y="93"/>
                </a:cxn>
                <a:cxn ang="0">
                  <a:pos x="0" y="119"/>
                </a:cxn>
                <a:cxn ang="0">
                  <a:pos x="3" y="127"/>
                </a:cxn>
                <a:cxn ang="0">
                  <a:pos x="7" y="130"/>
                </a:cxn>
                <a:cxn ang="0">
                  <a:pos x="11" y="132"/>
                </a:cxn>
                <a:cxn ang="0">
                  <a:pos x="16" y="131"/>
                </a:cxn>
                <a:cxn ang="0">
                  <a:pos x="98" y="96"/>
                </a:cxn>
                <a:cxn ang="0">
                  <a:pos x="99" y="88"/>
                </a:cxn>
                <a:cxn ang="0">
                  <a:pos x="93" y="0"/>
                </a:cxn>
              </a:cxnLst>
              <a:rect l="0" t="0" r="r" b="b"/>
              <a:pathLst>
                <a:path w="100" h="133">
                  <a:moveTo>
                    <a:pt x="93" y="0"/>
                  </a:moveTo>
                  <a:lnTo>
                    <a:pt x="83" y="13"/>
                  </a:lnTo>
                  <a:lnTo>
                    <a:pt x="83" y="0"/>
                  </a:lnTo>
                  <a:lnTo>
                    <a:pt x="0" y="93"/>
                  </a:lnTo>
                  <a:lnTo>
                    <a:pt x="0" y="119"/>
                  </a:lnTo>
                  <a:lnTo>
                    <a:pt x="3" y="127"/>
                  </a:lnTo>
                  <a:lnTo>
                    <a:pt x="7" y="130"/>
                  </a:lnTo>
                  <a:lnTo>
                    <a:pt x="11" y="132"/>
                  </a:lnTo>
                  <a:lnTo>
                    <a:pt x="16" y="131"/>
                  </a:lnTo>
                  <a:lnTo>
                    <a:pt x="98" y="96"/>
                  </a:lnTo>
                  <a:lnTo>
                    <a:pt x="99" y="88"/>
                  </a:lnTo>
                  <a:lnTo>
                    <a:pt x="9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88" name="Freeform 180"/>
            <p:cNvSpPr>
              <a:spLocks/>
            </p:cNvSpPr>
            <p:nvPr/>
          </p:nvSpPr>
          <p:spPr bwMode="auto">
            <a:xfrm>
              <a:off x="5918" y="1370"/>
              <a:ext cx="3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3"/>
                </a:cxn>
                <a:cxn ang="0">
                  <a:pos x="32" y="23"/>
                </a:cxn>
                <a:cxn ang="0">
                  <a:pos x="37" y="0"/>
                </a:cxn>
                <a:cxn ang="0">
                  <a:pos x="0" y="0"/>
                </a:cxn>
              </a:cxnLst>
              <a:rect l="0" t="0" r="r" b="b"/>
              <a:pathLst>
                <a:path w="38" h="24">
                  <a:moveTo>
                    <a:pt x="0" y="0"/>
                  </a:moveTo>
                  <a:lnTo>
                    <a:pt x="5" y="23"/>
                  </a:lnTo>
                  <a:lnTo>
                    <a:pt x="32" y="23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89" name="Line 181"/>
            <p:cNvSpPr>
              <a:spLocks noChangeShapeType="1"/>
            </p:cNvSpPr>
            <p:nvPr/>
          </p:nvSpPr>
          <p:spPr bwMode="auto">
            <a:xfrm>
              <a:off x="5923" y="1374"/>
              <a:ext cx="3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90" name="Line 182"/>
            <p:cNvSpPr>
              <a:spLocks noChangeShapeType="1"/>
            </p:cNvSpPr>
            <p:nvPr/>
          </p:nvSpPr>
          <p:spPr bwMode="auto">
            <a:xfrm>
              <a:off x="5927" y="1374"/>
              <a:ext cx="2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91" name="Line 183"/>
            <p:cNvSpPr>
              <a:spLocks noChangeShapeType="1"/>
            </p:cNvSpPr>
            <p:nvPr/>
          </p:nvSpPr>
          <p:spPr bwMode="auto">
            <a:xfrm>
              <a:off x="5932" y="1374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92" name="Line 184"/>
            <p:cNvSpPr>
              <a:spLocks noChangeShapeType="1"/>
            </p:cNvSpPr>
            <p:nvPr/>
          </p:nvSpPr>
          <p:spPr bwMode="auto">
            <a:xfrm flipH="1">
              <a:off x="5942" y="1374"/>
              <a:ext cx="1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93" name="Line 185"/>
            <p:cNvSpPr>
              <a:spLocks noChangeShapeType="1"/>
            </p:cNvSpPr>
            <p:nvPr/>
          </p:nvSpPr>
          <p:spPr bwMode="auto">
            <a:xfrm flipH="1">
              <a:off x="5939" y="1374"/>
              <a:ext cx="1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94" name="Line 186"/>
            <p:cNvSpPr>
              <a:spLocks noChangeShapeType="1"/>
            </p:cNvSpPr>
            <p:nvPr/>
          </p:nvSpPr>
          <p:spPr bwMode="auto">
            <a:xfrm>
              <a:off x="5940" y="1374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95" name="Line 187"/>
            <p:cNvSpPr>
              <a:spLocks noChangeShapeType="1"/>
            </p:cNvSpPr>
            <p:nvPr/>
          </p:nvSpPr>
          <p:spPr bwMode="auto">
            <a:xfrm>
              <a:off x="5936" y="1374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96" name="Freeform 188"/>
            <p:cNvSpPr>
              <a:spLocks/>
            </p:cNvSpPr>
            <p:nvPr/>
          </p:nvSpPr>
          <p:spPr bwMode="auto">
            <a:xfrm>
              <a:off x="5995" y="1233"/>
              <a:ext cx="36" cy="8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5" y="53"/>
                </a:cxn>
                <a:cxn ang="0">
                  <a:pos x="35" y="81"/>
                </a:cxn>
                <a:cxn ang="0">
                  <a:pos x="0" y="51"/>
                </a:cxn>
                <a:cxn ang="0">
                  <a:pos x="0" y="1"/>
                </a:cxn>
                <a:cxn ang="0">
                  <a:pos x="14" y="0"/>
                </a:cxn>
              </a:cxnLst>
              <a:rect l="0" t="0" r="r" b="b"/>
              <a:pathLst>
                <a:path w="36" h="82">
                  <a:moveTo>
                    <a:pt x="14" y="0"/>
                  </a:moveTo>
                  <a:lnTo>
                    <a:pt x="35" y="53"/>
                  </a:lnTo>
                  <a:lnTo>
                    <a:pt x="35" y="81"/>
                  </a:lnTo>
                  <a:lnTo>
                    <a:pt x="0" y="51"/>
                  </a:lnTo>
                  <a:lnTo>
                    <a:pt x="0" y="1"/>
                  </a:lnTo>
                  <a:lnTo>
                    <a:pt x="1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97" name="Freeform 189"/>
            <p:cNvSpPr>
              <a:spLocks/>
            </p:cNvSpPr>
            <p:nvPr/>
          </p:nvSpPr>
          <p:spPr bwMode="auto">
            <a:xfrm>
              <a:off x="5955" y="1228"/>
              <a:ext cx="46" cy="142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97"/>
                </a:cxn>
                <a:cxn ang="0">
                  <a:pos x="39" y="131"/>
                </a:cxn>
                <a:cxn ang="0">
                  <a:pos x="37" y="141"/>
                </a:cxn>
                <a:cxn ang="0">
                  <a:pos x="0" y="140"/>
                </a:cxn>
                <a:cxn ang="0">
                  <a:pos x="0" y="25"/>
                </a:cxn>
                <a:cxn ang="0">
                  <a:pos x="6" y="10"/>
                </a:cxn>
                <a:cxn ang="0">
                  <a:pos x="6" y="1"/>
                </a:cxn>
                <a:cxn ang="0">
                  <a:pos x="45" y="1"/>
                </a:cxn>
                <a:cxn ang="0">
                  <a:pos x="45" y="0"/>
                </a:cxn>
              </a:cxnLst>
              <a:rect l="0" t="0" r="r" b="b"/>
              <a:pathLst>
                <a:path w="46" h="142">
                  <a:moveTo>
                    <a:pt x="45" y="0"/>
                  </a:moveTo>
                  <a:lnTo>
                    <a:pt x="42" y="97"/>
                  </a:lnTo>
                  <a:lnTo>
                    <a:pt x="39" y="131"/>
                  </a:lnTo>
                  <a:lnTo>
                    <a:pt x="37" y="141"/>
                  </a:lnTo>
                  <a:lnTo>
                    <a:pt x="0" y="140"/>
                  </a:lnTo>
                  <a:lnTo>
                    <a:pt x="0" y="25"/>
                  </a:lnTo>
                  <a:lnTo>
                    <a:pt x="6" y="10"/>
                  </a:lnTo>
                  <a:lnTo>
                    <a:pt x="6" y="1"/>
                  </a:lnTo>
                  <a:lnTo>
                    <a:pt x="45" y="1"/>
                  </a:lnTo>
                  <a:lnTo>
                    <a:pt x="45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798" name="Line 190"/>
            <p:cNvSpPr>
              <a:spLocks noChangeShapeType="1"/>
            </p:cNvSpPr>
            <p:nvPr/>
          </p:nvSpPr>
          <p:spPr bwMode="auto">
            <a:xfrm flipH="1">
              <a:off x="5951" y="1269"/>
              <a:ext cx="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99" name="Line 191"/>
            <p:cNvSpPr>
              <a:spLocks noChangeShapeType="1"/>
            </p:cNvSpPr>
            <p:nvPr/>
          </p:nvSpPr>
          <p:spPr bwMode="auto">
            <a:xfrm flipH="1">
              <a:off x="5951" y="1326"/>
              <a:ext cx="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800" name="Line 192"/>
            <p:cNvSpPr>
              <a:spLocks noChangeShapeType="1"/>
            </p:cNvSpPr>
            <p:nvPr/>
          </p:nvSpPr>
          <p:spPr bwMode="auto">
            <a:xfrm flipH="1">
              <a:off x="5951" y="1359"/>
              <a:ext cx="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801" name="Freeform 193"/>
            <p:cNvSpPr>
              <a:spLocks/>
            </p:cNvSpPr>
            <p:nvPr/>
          </p:nvSpPr>
          <p:spPr bwMode="auto">
            <a:xfrm>
              <a:off x="5993" y="1279"/>
              <a:ext cx="99" cy="1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13"/>
                </a:cxn>
                <a:cxn ang="0">
                  <a:pos x="15" y="0"/>
                </a:cxn>
                <a:cxn ang="0">
                  <a:pos x="98" y="93"/>
                </a:cxn>
                <a:cxn ang="0">
                  <a:pos x="98" y="119"/>
                </a:cxn>
                <a:cxn ang="0">
                  <a:pos x="95" y="127"/>
                </a:cxn>
                <a:cxn ang="0">
                  <a:pos x="91" y="130"/>
                </a:cxn>
                <a:cxn ang="0">
                  <a:pos x="87" y="132"/>
                </a:cxn>
                <a:cxn ang="0">
                  <a:pos x="82" y="131"/>
                </a:cxn>
                <a:cxn ang="0">
                  <a:pos x="0" y="96"/>
                </a:cxn>
                <a:cxn ang="0">
                  <a:pos x="0" y="88"/>
                </a:cxn>
                <a:cxn ang="0">
                  <a:pos x="5" y="0"/>
                </a:cxn>
              </a:cxnLst>
              <a:rect l="0" t="0" r="r" b="b"/>
              <a:pathLst>
                <a:path w="99" h="133">
                  <a:moveTo>
                    <a:pt x="5" y="0"/>
                  </a:moveTo>
                  <a:lnTo>
                    <a:pt x="15" y="13"/>
                  </a:lnTo>
                  <a:lnTo>
                    <a:pt x="15" y="0"/>
                  </a:lnTo>
                  <a:lnTo>
                    <a:pt x="98" y="93"/>
                  </a:lnTo>
                  <a:lnTo>
                    <a:pt x="98" y="119"/>
                  </a:lnTo>
                  <a:lnTo>
                    <a:pt x="95" y="127"/>
                  </a:lnTo>
                  <a:lnTo>
                    <a:pt x="91" y="130"/>
                  </a:lnTo>
                  <a:lnTo>
                    <a:pt x="87" y="132"/>
                  </a:lnTo>
                  <a:lnTo>
                    <a:pt x="82" y="131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5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802" name="Freeform 194"/>
            <p:cNvSpPr>
              <a:spLocks/>
            </p:cNvSpPr>
            <p:nvPr/>
          </p:nvSpPr>
          <p:spPr bwMode="auto">
            <a:xfrm>
              <a:off x="5955" y="1370"/>
              <a:ext cx="39" cy="2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2" y="23"/>
                </a:cxn>
                <a:cxn ang="0">
                  <a:pos x="6" y="23"/>
                </a:cxn>
                <a:cxn ang="0">
                  <a:pos x="0" y="0"/>
                </a:cxn>
                <a:cxn ang="0">
                  <a:pos x="38" y="0"/>
                </a:cxn>
              </a:cxnLst>
              <a:rect l="0" t="0" r="r" b="b"/>
              <a:pathLst>
                <a:path w="39" h="24">
                  <a:moveTo>
                    <a:pt x="38" y="0"/>
                  </a:moveTo>
                  <a:lnTo>
                    <a:pt x="32" y="23"/>
                  </a:lnTo>
                  <a:lnTo>
                    <a:pt x="6" y="23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803" name="Line 195"/>
            <p:cNvSpPr>
              <a:spLocks noChangeShapeType="1"/>
            </p:cNvSpPr>
            <p:nvPr/>
          </p:nvSpPr>
          <p:spPr bwMode="auto">
            <a:xfrm flipH="1">
              <a:off x="5980" y="1374"/>
              <a:ext cx="1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804" name="Line 196"/>
            <p:cNvSpPr>
              <a:spLocks noChangeShapeType="1"/>
            </p:cNvSpPr>
            <p:nvPr/>
          </p:nvSpPr>
          <p:spPr bwMode="auto">
            <a:xfrm flipH="1">
              <a:off x="5977" y="1374"/>
              <a:ext cx="1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805" name="Line 197"/>
            <p:cNvSpPr>
              <a:spLocks noChangeShapeType="1"/>
            </p:cNvSpPr>
            <p:nvPr/>
          </p:nvSpPr>
          <p:spPr bwMode="auto">
            <a:xfrm>
              <a:off x="5978" y="1374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806" name="Line 198"/>
            <p:cNvSpPr>
              <a:spLocks noChangeShapeType="1"/>
            </p:cNvSpPr>
            <p:nvPr/>
          </p:nvSpPr>
          <p:spPr bwMode="auto">
            <a:xfrm>
              <a:off x="5961" y="1374"/>
              <a:ext cx="3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807" name="Line 199"/>
            <p:cNvSpPr>
              <a:spLocks noChangeShapeType="1"/>
            </p:cNvSpPr>
            <p:nvPr/>
          </p:nvSpPr>
          <p:spPr bwMode="auto">
            <a:xfrm>
              <a:off x="5965" y="1374"/>
              <a:ext cx="2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808" name="Line 200"/>
            <p:cNvSpPr>
              <a:spLocks noChangeShapeType="1"/>
            </p:cNvSpPr>
            <p:nvPr/>
          </p:nvSpPr>
          <p:spPr bwMode="auto">
            <a:xfrm>
              <a:off x="5970" y="1374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809" name="Line 201"/>
            <p:cNvSpPr>
              <a:spLocks noChangeShapeType="1"/>
            </p:cNvSpPr>
            <p:nvPr/>
          </p:nvSpPr>
          <p:spPr bwMode="auto">
            <a:xfrm>
              <a:off x="5974" y="1374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810" name="Freeform 202"/>
            <p:cNvSpPr>
              <a:spLocks/>
            </p:cNvSpPr>
            <p:nvPr/>
          </p:nvSpPr>
          <p:spPr bwMode="auto">
            <a:xfrm>
              <a:off x="5951" y="924"/>
              <a:ext cx="10" cy="93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92"/>
                </a:cxn>
                <a:cxn ang="0">
                  <a:pos x="0" y="92"/>
                </a:cxn>
              </a:cxnLst>
              <a:rect l="0" t="0" r="r" b="b"/>
              <a:pathLst>
                <a:path w="10" h="93">
                  <a:moveTo>
                    <a:pt x="0" y="92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92"/>
                  </a:lnTo>
                  <a:lnTo>
                    <a:pt x="0" y="9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811" name="Freeform 203"/>
            <p:cNvSpPr>
              <a:spLocks/>
            </p:cNvSpPr>
            <p:nvPr/>
          </p:nvSpPr>
          <p:spPr bwMode="auto">
            <a:xfrm>
              <a:off x="5946" y="1088"/>
              <a:ext cx="21" cy="142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0" y="141"/>
                </a:cxn>
                <a:cxn ang="0">
                  <a:pos x="0" y="141"/>
                </a:cxn>
              </a:cxnLst>
              <a:rect l="0" t="0" r="r" b="b"/>
              <a:pathLst>
                <a:path w="21" h="142">
                  <a:moveTo>
                    <a:pt x="0" y="14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41"/>
                  </a:lnTo>
                  <a:lnTo>
                    <a:pt x="0" y="14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812" name="Freeform 204"/>
            <p:cNvSpPr>
              <a:spLocks/>
            </p:cNvSpPr>
            <p:nvPr/>
          </p:nvSpPr>
          <p:spPr bwMode="auto">
            <a:xfrm>
              <a:off x="5953" y="1252"/>
              <a:ext cx="5" cy="106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05"/>
                </a:cxn>
                <a:cxn ang="0">
                  <a:pos x="0" y="105"/>
                </a:cxn>
              </a:cxnLst>
              <a:rect l="0" t="0" r="r" b="b"/>
              <a:pathLst>
                <a:path w="5" h="106">
                  <a:moveTo>
                    <a:pt x="0" y="10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05"/>
                  </a:lnTo>
                  <a:lnTo>
                    <a:pt x="0" y="10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813" name="Freeform 205"/>
            <p:cNvSpPr>
              <a:spLocks/>
            </p:cNvSpPr>
            <p:nvPr/>
          </p:nvSpPr>
          <p:spPr bwMode="auto">
            <a:xfrm>
              <a:off x="5951" y="1345"/>
              <a:ext cx="9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8"/>
                </a:cxn>
                <a:cxn ang="0">
                  <a:pos x="0" y="18"/>
                </a:cxn>
              </a:cxnLst>
              <a:rect l="0" t="0" r="r" b="b"/>
              <a:pathLst>
                <a:path w="9" h="19">
                  <a:moveTo>
                    <a:pt x="0" y="1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814" name="Freeform 206"/>
            <p:cNvSpPr>
              <a:spLocks/>
            </p:cNvSpPr>
            <p:nvPr/>
          </p:nvSpPr>
          <p:spPr bwMode="auto">
            <a:xfrm>
              <a:off x="5926" y="902"/>
              <a:ext cx="28" cy="12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4" y="4"/>
                </a:cxn>
                <a:cxn ang="0">
                  <a:pos x="0" y="120"/>
                </a:cxn>
              </a:cxnLst>
              <a:rect l="0" t="0" r="r" b="b"/>
              <a:pathLst>
                <a:path w="28" h="121">
                  <a:moveTo>
                    <a:pt x="27" y="0"/>
                  </a:moveTo>
                  <a:lnTo>
                    <a:pt x="4" y="4"/>
                  </a:lnTo>
                  <a:lnTo>
                    <a:pt x="0" y="12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815" name="Freeform 207"/>
            <p:cNvSpPr>
              <a:spLocks/>
            </p:cNvSpPr>
            <p:nvPr/>
          </p:nvSpPr>
          <p:spPr bwMode="auto">
            <a:xfrm>
              <a:off x="5956" y="902"/>
              <a:ext cx="29" cy="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4"/>
                </a:cxn>
                <a:cxn ang="0">
                  <a:pos x="28" y="120"/>
                </a:cxn>
              </a:cxnLst>
              <a:rect l="0" t="0" r="r" b="b"/>
              <a:pathLst>
                <a:path w="29" h="121">
                  <a:moveTo>
                    <a:pt x="0" y="0"/>
                  </a:moveTo>
                  <a:lnTo>
                    <a:pt x="23" y="4"/>
                  </a:lnTo>
                  <a:lnTo>
                    <a:pt x="28" y="12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8816" name="Rectangle 208"/>
          <p:cNvSpPr>
            <a:spLocks noChangeArrowheads="1"/>
          </p:cNvSpPr>
          <p:nvPr/>
        </p:nvSpPr>
        <p:spPr bwMode="auto">
          <a:xfrm>
            <a:off x="468313" y="333375"/>
            <a:ext cx="83264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/>
              <a:t>« bogey BRAA 250 , 30 , 15 000’ , track 180»</a:t>
            </a:r>
          </a:p>
        </p:txBody>
      </p:sp>
      <p:sp>
        <p:nvSpPr>
          <p:cNvPr id="68817" name="Line 209"/>
          <p:cNvSpPr>
            <a:spLocks noChangeShapeType="1"/>
          </p:cNvSpPr>
          <p:nvPr/>
        </p:nvSpPr>
        <p:spPr bwMode="auto">
          <a:xfrm flipV="1">
            <a:off x="1908175" y="2565400"/>
            <a:ext cx="4175125" cy="10795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8818" name="Text Box 210"/>
          <p:cNvSpPr txBox="1">
            <a:spLocks noChangeArrowheads="1"/>
          </p:cNvSpPr>
          <p:nvPr/>
        </p:nvSpPr>
        <p:spPr bwMode="auto">
          <a:xfrm>
            <a:off x="1116013" y="2997200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3300"/>
                </a:solidFill>
              </a:rPr>
              <a:t>15000</a:t>
            </a:r>
          </a:p>
        </p:txBody>
      </p:sp>
      <p:grpSp>
        <p:nvGrpSpPr>
          <p:cNvPr id="4" name="Group 211"/>
          <p:cNvGrpSpPr>
            <a:grpSpLocks/>
          </p:cNvGrpSpPr>
          <p:nvPr/>
        </p:nvGrpSpPr>
        <p:grpSpPr bwMode="auto">
          <a:xfrm>
            <a:off x="7235825" y="4437063"/>
            <a:ext cx="441325" cy="1095375"/>
            <a:chOff x="3328" y="3022"/>
            <a:chExt cx="278" cy="690"/>
          </a:xfrm>
        </p:grpSpPr>
        <p:sp>
          <p:nvSpPr>
            <p:cNvPr id="68820" name="AutoShape 212"/>
            <p:cNvSpPr>
              <a:spLocks noChangeArrowheads="1"/>
            </p:cNvSpPr>
            <p:nvPr/>
          </p:nvSpPr>
          <p:spPr bwMode="auto">
            <a:xfrm>
              <a:off x="3334" y="3022"/>
              <a:ext cx="271" cy="363"/>
            </a:xfrm>
            <a:prstGeom prst="upArrow">
              <a:avLst>
                <a:gd name="adj1" fmla="val 50000"/>
                <a:gd name="adj2" fmla="val 33487"/>
              </a:avLst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821" name="Text Box 213"/>
            <p:cNvSpPr txBox="1">
              <a:spLocks noChangeArrowheads="1"/>
            </p:cNvSpPr>
            <p:nvPr/>
          </p:nvSpPr>
          <p:spPr bwMode="auto">
            <a:xfrm>
              <a:off x="3328" y="3385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800" b="1">
                  <a:solidFill>
                    <a:srgbClr val="FFFF00"/>
                  </a:solidFill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img227"/>
          <p:cNvPicPr>
            <a:picLocks noChangeAspect="1" noChangeArrowheads="1"/>
          </p:cNvPicPr>
          <p:nvPr/>
        </p:nvPicPr>
        <p:blipFill>
          <a:blip r:embed="rId2" cstate="print">
            <a:lum bright="40000" contrast="-30000"/>
            <a:grayscl/>
          </a:blip>
          <a:srcRect/>
          <a:stretch>
            <a:fillRect/>
          </a:stretch>
        </p:blipFill>
        <p:spPr bwMode="auto">
          <a:xfrm>
            <a:off x="831850" y="1054100"/>
            <a:ext cx="74120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250825" y="404813"/>
            <a:ext cx="8459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«single group bullseye 180 , 10 ,15000’ , beam north, bandit»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5817941">
            <a:off x="6226969" y="2199481"/>
            <a:ext cx="777875" cy="1312863"/>
            <a:chOff x="1298" y="834"/>
            <a:chExt cx="531" cy="827"/>
          </a:xfrm>
        </p:grpSpPr>
        <p:sp>
          <p:nvSpPr>
            <p:cNvPr id="69637" name="Freeform 5"/>
            <p:cNvSpPr>
              <a:spLocks/>
            </p:cNvSpPr>
            <p:nvPr/>
          </p:nvSpPr>
          <p:spPr bwMode="auto">
            <a:xfrm>
              <a:off x="1505" y="1168"/>
              <a:ext cx="118" cy="433"/>
            </a:xfrm>
            <a:custGeom>
              <a:avLst/>
              <a:gdLst/>
              <a:ahLst/>
              <a:cxnLst>
                <a:cxn ang="0">
                  <a:pos x="100" y="432"/>
                </a:cxn>
                <a:cxn ang="0">
                  <a:pos x="114" y="348"/>
                </a:cxn>
                <a:cxn ang="0">
                  <a:pos x="117" y="164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35" y="0"/>
                </a:cxn>
                <a:cxn ang="0">
                  <a:pos x="0" y="164"/>
                </a:cxn>
                <a:cxn ang="0">
                  <a:pos x="3" y="348"/>
                </a:cxn>
                <a:cxn ang="0">
                  <a:pos x="17" y="432"/>
                </a:cxn>
                <a:cxn ang="0">
                  <a:pos x="100" y="432"/>
                </a:cxn>
              </a:cxnLst>
              <a:rect l="0" t="0" r="r" b="b"/>
              <a:pathLst>
                <a:path w="118" h="433">
                  <a:moveTo>
                    <a:pt x="100" y="432"/>
                  </a:moveTo>
                  <a:lnTo>
                    <a:pt x="114" y="348"/>
                  </a:lnTo>
                  <a:lnTo>
                    <a:pt x="117" y="164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35" y="0"/>
                  </a:lnTo>
                  <a:lnTo>
                    <a:pt x="0" y="164"/>
                  </a:lnTo>
                  <a:lnTo>
                    <a:pt x="3" y="348"/>
                  </a:lnTo>
                  <a:lnTo>
                    <a:pt x="17" y="432"/>
                  </a:lnTo>
                  <a:lnTo>
                    <a:pt x="100" y="432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38" name="Freeform 6"/>
            <p:cNvSpPr>
              <a:spLocks/>
            </p:cNvSpPr>
            <p:nvPr/>
          </p:nvSpPr>
          <p:spPr bwMode="auto">
            <a:xfrm>
              <a:off x="1541" y="834"/>
              <a:ext cx="45" cy="346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45"/>
                </a:cxn>
                <a:cxn ang="0">
                  <a:pos x="0" y="114"/>
                </a:cxn>
                <a:cxn ang="0">
                  <a:pos x="4" y="72"/>
                </a:cxn>
                <a:cxn ang="0">
                  <a:pos x="11" y="40"/>
                </a:cxn>
                <a:cxn ang="0">
                  <a:pos x="23" y="0"/>
                </a:cxn>
                <a:cxn ang="0">
                  <a:pos x="34" y="40"/>
                </a:cxn>
                <a:cxn ang="0">
                  <a:pos x="40" y="72"/>
                </a:cxn>
                <a:cxn ang="0">
                  <a:pos x="44" y="114"/>
                </a:cxn>
                <a:cxn ang="0">
                  <a:pos x="44" y="345"/>
                </a:cxn>
                <a:cxn ang="0">
                  <a:pos x="44" y="344"/>
                </a:cxn>
                <a:cxn ang="0">
                  <a:pos x="0" y="344"/>
                </a:cxn>
              </a:cxnLst>
              <a:rect l="0" t="0" r="r" b="b"/>
              <a:pathLst>
                <a:path w="45" h="346">
                  <a:moveTo>
                    <a:pt x="0" y="344"/>
                  </a:moveTo>
                  <a:lnTo>
                    <a:pt x="0" y="345"/>
                  </a:lnTo>
                  <a:lnTo>
                    <a:pt x="0" y="114"/>
                  </a:lnTo>
                  <a:lnTo>
                    <a:pt x="4" y="72"/>
                  </a:lnTo>
                  <a:lnTo>
                    <a:pt x="11" y="40"/>
                  </a:lnTo>
                  <a:lnTo>
                    <a:pt x="23" y="0"/>
                  </a:lnTo>
                  <a:lnTo>
                    <a:pt x="34" y="40"/>
                  </a:lnTo>
                  <a:lnTo>
                    <a:pt x="40" y="72"/>
                  </a:lnTo>
                  <a:lnTo>
                    <a:pt x="44" y="114"/>
                  </a:lnTo>
                  <a:lnTo>
                    <a:pt x="44" y="345"/>
                  </a:lnTo>
                  <a:lnTo>
                    <a:pt x="44" y="344"/>
                  </a:lnTo>
                  <a:lnTo>
                    <a:pt x="0" y="344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39" name="Freeform 7"/>
            <p:cNvSpPr>
              <a:spLocks/>
            </p:cNvSpPr>
            <p:nvPr/>
          </p:nvSpPr>
          <p:spPr bwMode="auto">
            <a:xfrm>
              <a:off x="1497" y="1108"/>
              <a:ext cx="42" cy="7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8"/>
                </a:cxn>
                <a:cxn ang="0">
                  <a:pos x="9" y="42"/>
                </a:cxn>
                <a:cxn ang="0">
                  <a:pos x="9" y="31"/>
                </a:cxn>
                <a:cxn ang="0">
                  <a:pos x="4" y="31"/>
                </a:cxn>
                <a:cxn ang="0">
                  <a:pos x="1" y="34"/>
                </a:cxn>
                <a:cxn ang="0">
                  <a:pos x="0" y="40"/>
                </a:cxn>
                <a:cxn ang="0">
                  <a:pos x="0" y="76"/>
                </a:cxn>
                <a:cxn ang="0">
                  <a:pos x="41" y="75"/>
                </a:cxn>
                <a:cxn ang="0">
                  <a:pos x="41" y="8"/>
                </a:cxn>
                <a:cxn ang="0">
                  <a:pos x="33" y="8"/>
                </a:cxn>
                <a:cxn ang="0">
                  <a:pos x="23" y="6"/>
                </a:cxn>
                <a:cxn ang="0">
                  <a:pos x="15" y="4"/>
                </a:cxn>
                <a:cxn ang="0">
                  <a:pos x="11" y="2"/>
                </a:cxn>
                <a:cxn ang="0">
                  <a:pos x="12" y="0"/>
                </a:cxn>
              </a:cxnLst>
              <a:rect l="0" t="0" r="r" b="b"/>
              <a:pathLst>
                <a:path w="42" h="77">
                  <a:moveTo>
                    <a:pt x="12" y="0"/>
                  </a:moveTo>
                  <a:lnTo>
                    <a:pt x="9" y="8"/>
                  </a:lnTo>
                  <a:lnTo>
                    <a:pt x="9" y="42"/>
                  </a:lnTo>
                  <a:lnTo>
                    <a:pt x="9" y="31"/>
                  </a:lnTo>
                  <a:lnTo>
                    <a:pt x="4" y="31"/>
                  </a:lnTo>
                  <a:lnTo>
                    <a:pt x="1" y="34"/>
                  </a:lnTo>
                  <a:lnTo>
                    <a:pt x="0" y="40"/>
                  </a:lnTo>
                  <a:lnTo>
                    <a:pt x="0" y="76"/>
                  </a:lnTo>
                  <a:lnTo>
                    <a:pt x="41" y="75"/>
                  </a:lnTo>
                  <a:lnTo>
                    <a:pt x="41" y="8"/>
                  </a:lnTo>
                  <a:lnTo>
                    <a:pt x="33" y="8"/>
                  </a:lnTo>
                  <a:lnTo>
                    <a:pt x="23" y="6"/>
                  </a:lnTo>
                  <a:lnTo>
                    <a:pt x="15" y="4"/>
                  </a:lnTo>
                  <a:lnTo>
                    <a:pt x="11" y="2"/>
                  </a:lnTo>
                  <a:lnTo>
                    <a:pt x="12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40" name="Freeform 8"/>
            <p:cNvSpPr>
              <a:spLocks/>
            </p:cNvSpPr>
            <p:nvPr/>
          </p:nvSpPr>
          <p:spPr bwMode="auto">
            <a:xfrm>
              <a:off x="1298" y="1136"/>
              <a:ext cx="219" cy="414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0" y="360"/>
                </a:cxn>
                <a:cxn ang="0">
                  <a:pos x="0" y="404"/>
                </a:cxn>
                <a:cxn ang="0">
                  <a:pos x="218" y="413"/>
                </a:cxn>
                <a:cxn ang="0">
                  <a:pos x="218" y="0"/>
                </a:cxn>
              </a:cxnLst>
              <a:rect l="0" t="0" r="r" b="b"/>
              <a:pathLst>
                <a:path w="219" h="414">
                  <a:moveTo>
                    <a:pt x="218" y="0"/>
                  </a:moveTo>
                  <a:lnTo>
                    <a:pt x="0" y="360"/>
                  </a:lnTo>
                  <a:lnTo>
                    <a:pt x="0" y="404"/>
                  </a:lnTo>
                  <a:lnTo>
                    <a:pt x="218" y="413"/>
                  </a:lnTo>
                  <a:lnTo>
                    <a:pt x="218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41" name="Line 9"/>
            <p:cNvSpPr>
              <a:spLocks noChangeShapeType="1"/>
            </p:cNvSpPr>
            <p:nvPr/>
          </p:nvSpPr>
          <p:spPr bwMode="auto">
            <a:xfrm flipV="1">
              <a:off x="1313" y="1190"/>
              <a:ext cx="182" cy="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42" name="Line 10"/>
            <p:cNvSpPr>
              <a:spLocks noChangeShapeType="1"/>
            </p:cNvSpPr>
            <p:nvPr/>
          </p:nvSpPr>
          <p:spPr bwMode="auto">
            <a:xfrm flipV="1">
              <a:off x="1317" y="1203"/>
              <a:ext cx="181" cy="3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43" name="Line 11"/>
            <p:cNvSpPr>
              <a:spLocks noChangeShapeType="1"/>
            </p:cNvSpPr>
            <p:nvPr/>
          </p:nvSpPr>
          <p:spPr bwMode="auto">
            <a:xfrm>
              <a:off x="1317" y="1498"/>
              <a:ext cx="18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44" name="Line 12"/>
            <p:cNvSpPr>
              <a:spLocks noChangeShapeType="1"/>
            </p:cNvSpPr>
            <p:nvPr/>
          </p:nvSpPr>
          <p:spPr bwMode="auto">
            <a:xfrm>
              <a:off x="1422" y="1502"/>
              <a:ext cx="0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45" name="Freeform 13"/>
            <p:cNvSpPr>
              <a:spLocks/>
            </p:cNvSpPr>
            <p:nvPr/>
          </p:nvSpPr>
          <p:spPr bwMode="auto">
            <a:xfrm>
              <a:off x="1336" y="1476"/>
              <a:ext cx="4" cy="2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8"/>
                </a:cxn>
                <a:cxn ang="0">
                  <a:pos x="0" y="28"/>
                </a:cxn>
              </a:cxnLst>
              <a:rect l="0" t="0" r="r" b="b"/>
              <a:pathLst>
                <a:path w="4" h="29">
                  <a:moveTo>
                    <a:pt x="0" y="28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8"/>
                  </a:lnTo>
                  <a:lnTo>
                    <a:pt x="0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46" name="Freeform 14"/>
            <p:cNvSpPr>
              <a:spLocks/>
            </p:cNvSpPr>
            <p:nvPr/>
          </p:nvSpPr>
          <p:spPr bwMode="auto">
            <a:xfrm>
              <a:off x="1409" y="1476"/>
              <a:ext cx="5" cy="2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8"/>
                </a:cxn>
                <a:cxn ang="0">
                  <a:pos x="0" y="28"/>
                </a:cxn>
              </a:cxnLst>
              <a:rect l="0" t="0" r="r" b="b"/>
              <a:pathLst>
                <a:path w="5" h="29">
                  <a:moveTo>
                    <a:pt x="0" y="2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8"/>
                  </a:lnTo>
                  <a:lnTo>
                    <a:pt x="0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47" name="Freeform 15"/>
            <p:cNvSpPr>
              <a:spLocks/>
            </p:cNvSpPr>
            <p:nvPr/>
          </p:nvSpPr>
          <p:spPr bwMode="auto">
            <a:xfrm>
              <a:off x="1496" y="1476"/>
              <a:ext cx="4" cy="2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8"/>
                </a:cxn>
                <a:cxn ang="0">
                  <a:pos x="0" y="28"/>
                </a:cxn>
              </a:cxnLst>
              <a:rect l="0" t="0" r="r" b="b"/>
              <a:pathLst>
                <a:path w="4" h="29">
                  <a:moveTo>
                    <a:pt x="0" y="28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8"/>
                  </a:lnTo>
                  <a:lnTo>
                    <a:pt x="0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48" name="Freeform 16"/>
            <p:cNvSpPr>
              <a:spLocks/>
            </p:cNvSpPr>
            <p:nvPr/>
          </p:nvSpPr>
          <p:spPr bwMode="auto">
            <a:xfrm>
              <a:off x="1429" y="1476"/>
              <a:ext cx="4" cy="2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8"/>
                </a:cxn>
                <a:cxn ang="0">
                  <a:pos x="0" y="28"/>
                </a:cxn>
              </a:cxnLst>
              <a:rect l="0" t="0" r="r" b="b"/>
              <a:pathLst>
                <a:path w="4" h="29">
                  <a:moveTo>
                    <a:pt x="0" y="28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8"/>
                  </a:lnTo>
                  <a:lnTo>
                    <a:pt x="0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49" name="Freeform 17"/>
            <p:cNvSpPr>
              <a:spLocks/>
            </p:cNvSpPr>
            <p:nvPr/>
          </p:nvSpPr>
          <p:spPr bwMode="auto">
            <a:xfrm>
              <a:off x="1457" y="1474"/>
              <a:ext cx="33" cy="1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16"/>
                </a:cxn>
                <a:cxn ang="0">
                  <a:pos x="0" y="16"/>
                </a:cxn>
              </a:cxnLst>
              <a:rect l="0" t="0" r="r" b="b"/>
              <a:pathLst>
                <a:path w="33" h="17">
                  <a:moveTo>
                    <a:pt x="0" y="16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0" y="16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50" name="Freeform 18"/>
            <p:cNvSpPr>
              <a:spLocks/>
            </p:cNvSpPr>
            <p:nvPr/>
          </p:nvSpPr>
          <p:spPr bwMode="auto">
            <a:xfrm>
              <a:off x="1363" y="1422"/>
              <a:ext cx="6" cy="66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65"/>
                </a:cxn>
                <a:cxn ang="0">
                  <a:pos x="0" y="65"/>
                </a:cxn>
              </a:cxnLst>
              <a:rect l="0" t="0" r="r" b="b"/>
              <a:pathLst>
                <a:path w="6" h="66">
                  <a:moveTo>
                    <a:pt x="0" y="6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65"/>
                  </a:lnTo>
                  <a:lnTo>
                    <a:pt x="0" y="65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51" name="Freeform 19"/>
            <p:cNvSpPr>
              <a:spLocks/>
            </p:cNvSpPr>
            <p:nvPr/>
          </p:nvSpPr>
          <p:spPr bwMode="auto">
            <a:xfrm>
              <a:off x="1359" y="1436"/>
              <a:ext cx="15" cy="2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7"/>
                </a:cxn>
                <a:cxn ang="0">
                  <a:pos x="6" y="20"/>
                </a:cxn>
                <a:cxn ang="0">
                  <a:pos x="14" y="7"/>
                </a:cxn>
                <a:cxn ang="0">
                  <a:pos x="6" y="0"/>
                </a:cxn>
              </a:cxnLst>
              <a:rect l="0" t="0" r="r" b="b"/>
              <a:pathLst>
                <a:path w="15" h="21">
                  <a:moveTo>
                    <a:pt x="6" y="0"/>
                  </a:moveTo>
                  <a:lnTo>
                    <a:pt x="0" y="7"/>
                  </a:lnTo>
                  <a:lnTo>
                    <a:pt x="6" y="20"/>
                  </a:lnTo>
                  <a:lnTo>
                    <a:pt x="14" y="7"/>
                  </a:lnTo>
                  <a:lnTo>
                    <a:pt x="6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52" name="Freeform 20"/>
            <p:cNvSpPr>
              <a:spLocks/>
            </p:cNvSpPr>
            <p:nvPr/>
          </p:nvSpPr>
          <p:spPr bwMode="auto">
            <a:xfrm>
              <a:off x="1360" y="1468"/>
              <a:ext cx="11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"/>
                </a:cxn>
                <a:cxn ang="0">
                  <a:pos x="5" y="9"/>
                </a:cxn>
                <a:cxn ang="0">
                  <a:pos x="10" y="5"/>
                </a:cxn>
                <a:cxn ang="0">
                  <a:pos x="5" y="0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10" y="5"/>
                  </a:lnTo>
                  <a:lnTo>
                    <a:pt x="5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53" name="Freeform 21"/>
            <p:cNvSpPr>
              <a:spLocks/>
            </p:cNvSpPr>
            <p:nvPr/>
          </p:nvSpPr>
          <p:spPr bwMode="auto">
            <a:xfrm>
              <a:off x="1305" y="1458"/>
              <a:ext cx="7" cy="79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78"/>
                </a:cxn>
                <a:cxn ang="0">
                  <a:pos x="0" y="78"/>
                </a:cxn>
              </a:cxnLst>
              <a:rect l="0" t="0" r="r" b="b"/>
              <a:pathLst>
                <a:path w="7" h="79">
                  <a:moveTo>
                    <a:pt x="0" y="78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78"/>
                  </a:lnTo>
                  <a:lnTo>
                    <a:pt x="0" y="7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54" name="Freeform 22"/>
            <p:cNvSpPr>
              <a:spLocks/>
            </p:cNvSpPr>
            <p:nvPr/>
          </p:nvSpPr>
          <p:spPr bwMode="auto">
            <a:xfrm>
              <a:off x="1301" y="1476"/>
              <a:ext cx="15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8" y="23"/>
                </a:cxn>
                <a:cxn ang="0">
                  <a:pos x="14" y="8"/>
                </a:cxn>
                <a:cxn ang="0">
                  <a:pos x="8" y="0"/>
                </a:cxn>
              </a:cxnLst>
              <a:rect l="0" t="0" r="r" b="b"/>
              <a:pathLst>
                <a:path w="15" h="24">
                  <a:moveTo>
                    <a:pt x="8" y="0"/>
                  </a:moveTo>
                  <a:lnTo>
                    <a:pt x="0" y="8"/>
                  </a:lnTo>
                  <a:lnTo>
                    <a:pt x="8" y="23"/>
                  </a:lnTo>
                  <a:lnTo>
                    <a:pt x="14" y="8"/>
                  </a:lnTo>
                  <a:lnTo>
                    <a:pt x="8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55" name="Freeform 23"/>
            <p:cNvSpPr>
              <a:spLocks/>
            </p:cNvSpPr>
            <p:nvPr/>
          </p:nvSpPr>
          <p:spPr bwMode="auto">
            <a:xfrm>
              <a:off x="1302" y="1513"/>
              <a:ext cx="12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5"/>
                </a:cxn>
                <a:cxn ang="0">
                  <a:pos x="7" y="11"/>
                </a:cxn>
                <a:cxn ang="0">
                  <a:pos x="11" y="6"/>
                </a:cxn>
                <a:cxn ang="0">
                  <a:pos x="7" y="0"/>
                </a:cxn>
              </a:cxnLst>
              <a:rect l="0" t="0" r="r" b="b"/>
              <a:pathLst>
                <a:path w="12" h="12">
                  <a:moveTo>
                    <a:pt x="7" y="0"/>
                  </a:moveTo>
                  <a:lnTo>
                    <a:pt x="0" y="5"/>
                  </a:lnTo>
                  <a:lnTo>
                    <a:pt x="7" y="11"/>
                  </a:lnTo>
                  <a:lnTo>
                    <a:pt x="11" y="6"/>
                  </a:lnTo>
                  <a:lnTo>
                    <a:pt x="7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56" name="Freeform 24"/>
            <p:cNvSpPr>
              <a:spLocks/>
            </p:cNvSpPr>
            <p:nvPr/>
          </p:nvSpPr>
          <p:spPr bwMode="auto">
            <a:xfrm>
              <a:off x="1453" y="1299"/>
              <a:ext cx="37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11" y="9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4" y="9"/>
                </a:cxn>
                <a:cxn ang="0">
                  <a:pos x="27" y="9"/>
                </a:cxn>
                <a:cxn ang="0">
                  <a:pos x="27" y="1"/>
                </a:cxn>
                <a:cxn ang="0">
                  <a:pos x="32" y="1"/>
                </a:cxn>
                <a:cxn ang="0">
                  <a:pos x="32" y="9"/>
                </a:cxn>
                <a:cxn ang="0">
                  <a:pos x="36" y="9"/>
                </a:cxn>
              </a:cxnLst>
              <a:rect l="0" t="0" r="r" b="b"/>
              <a:pathLst>
                <a:path w="37" h="15">
                  <a:moveTo>
                    <a:pt x="0" y="14"/>
                  </a:moveTo>
                  <a:lnTo>
                    <a:pt x="0" y="9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9"/>
                  </a:lnTo>
                  <a:lnTo>
                    <a:pt x="27" y="9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32" y="9"/>
                  </a:lnTo>
                  <a:lnTo>
                    <a:pt x="36" y="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57" name="Freeform 25"/>
            <p:cNvSpPr>
              <a:spLocks/>
            </p:cNvSpPr>
            <p:nvPr/>
          </p:nvSpPr>
          <p:spPr bwMode="auto">
            <a:xfrm>
              <a:off x="1409" y="1300"/>
              <a:ext cx="143" cy="67"/>
            </a:xfrm>
            <a:custGeom>
              <a:avLst/>
              <a:gdLst/>
              <a:ahLst/>
              <a:cxnLst>
                <a:cxn ang="0">
                  <a:pos x="13" y="43"/>
                </a:cxn>
                <a:cxn ang="0">
                  <a:pos x="0" y="64"/>
                </a:cxn>
                <a:cxn ang="0">
                  <a:pos x="4" y="63"/>
                </a:cxn>
                <a:cxn ang="0">
                  <a:pos x="12" y="57"/>
                </a:cxn>
                <a:cxn ang="0">
                  <a:pos x="24" y="62"/>
                </a:cxn>
                <a:cxn ang="0">
                  <a:pos x="41" y="66"/>
                </a:cxn>
                <a:cxn ang="0">
                  <a:pos x="91" y="65"/>
                </a:cxn>
                <a:cxn ang="0">
                  <a:pos x="90" y="58"/>
                </a:cxn>
                <a:cxn ang="0">
                  <a:pos x="103" y="49"/>
                </a:cxn>
                <a:cxn ang="0">
                  <a:pos x="138" y="41"/>
                </a:cxn>
                <a:cxn ang="0">
                  <a:pos x="140" y="39"/>
                </a:cxn>
                <a:cxn ang="0">
                  <a:pos x="141" y="24"/>
                </a:cxn>
                <a:cxn ang="0">
                  <a:pos x="137" y="8"/>
                </a:cxn>
                <a:cxn ang="0">
                  <a:pos x="141" y="4"/>
                </a:cxn>
                <a:cxn ang="0">
                  <a:pos x="142" y="0"/>
                </a:cxn>
                <a:cxn ang="0">
                  <a:pos x="106" y="0"/>
                </a:cxn>
                <a:cxn ang="0">
                  <a:pos x="92" y="13"/>
                </a:cxn>
                <a:cxn ang="0">
                  <a:pos x="90" y="27"/>
                </a:cxn>
                <a:cxn ang="0">
                  <a:pos x="13" y="43"/>
                </a:cxn>
              </a:cxnLst>
              <a:rect l="0" t="0" r="r" b="b"/>
              <a:pathLst>
                <a:path w="143" h="67">
                  <a:moveTo>
                    <a:pt x="13" y="43"/>
                  </a:moveTo>
                  <a:lnTo>
                    <a:pt x="0" y="64"/>
                  </a:lnTo>
                  <a:lnTo>
                    <a:pt x="4" y="63"/>
                  </a:lnTo>
                  <a:lnTo>
                    <a:pt x="12" y="57"/>
                  </a:lnTo>
                  <a:lnTo>
                    <a:pt x="24" y="62"/>
                  </a:lnTo>
                  <a:lnTo>
                    <a:pt x="41" y="66"/>
                  </a:lnTo>
                  <a:lnTo>
                    <a:pt x="91" y="65"/>
                  </a:lnTo>
                  <a:lnTo>
                    <a:pt x="90" y="58"/>
                  </a:lnTo>
                  <a:lnTo>
                    <a:pt x="103" y="49"/>
                  </a:lnTo>
                  <a:lnTo>
                    <a:pt x="138" y="41"/>
                  </a:lnTo>
                  <a:lnTo>
                    <a:pt x="140" y="39"/>
                  </a:lnTo>
                  <a:lnTo>
                    <a:pt x="141" y="24"/>
                  </a:lnTo>
                  <a:lnTo>
                    <a:pt x="137" y="8"/>
                  </a:lnTo>
                  <a:lnTo>
                    <a:pt x="141" y="4"/>
                  </a:lnTo>
                  <a:lnTo>
                    <a:pt x="142" y="0"/>
                  </a:lnTo>
                  <a:lnTo>
                    <a:pt x="106" y="0"/>
                  </a:lnTo>
                  <a:lnTo>
                    <a:pt x="92" y="13"/>
                  </a:lnTo>
                  <a:lnTo>
                    <a:pt x="90" y="27"/>
                  </a:lnTo>
                  <a:lnTo>
                    <a:pt x="13" y="43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58" name="Freeform 26"/>
            <p:cNvSpPr>
              <a:spLocks/>
            </p:cNvSpPr>
            <p:nvPr/>
          </p:nvSpPr>
          <p:spPr bwMode="auto">
            <a:xfrm>
              <a:off x="1448" y="1332"/>
              <a:ext cx="51" cy="2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" y="9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1" y="28"/>
                </a:cxn>
                <a:cxn ang="0">
                  <a:pos x="50" y="28"/>
                </a:cxn>
                <a:cxn ang="0">
                  <a:pos x="49" y="0"/>
                </a:cxn>
              </a:cxnLst>
              <a:rect l="0" t="0" r="r" b="b"/>
              <a:pathLst>
                <a:path w="51" h="29">
                  <a:moveTo>
                    <a:pt x="49" y="0"/>
                  </a:moveTo>
                  <a:lnTo>
                    <a:pt x="5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28"/>
                  </a:lnTo>
                  <a:lnTo>
                    <a:pt x="50" y="28"/>
                  </a:lnTo>
                  <a:lnTo>
                    <a:pt x="49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59" name="Freeform 27"/>
            <p:cNvSpPr>
              <a:spLocks/>
            </p:cNvSpPr>
            <p:nvPr/>
          </p:nvSpPr>
          <p:spPr bwMode="auto">
            <a:xfrm>
              <a:off x="1456" y="1316"/>
              <a:ext cx="35" cy="1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4" y="6"/>
                </a:cxn>
                <a:cxn ang="0">
                  <a:pos x="34" y="0"/>
                </a:cxn>
              </a:cxnLst>
              <a:rect l="0" t="0" r="r" b="b"/>
              <a:pathLst>
                <a:path w="35" h="13">
                  <a:moveTo>
                    <a:pt x="0" y="12"/>
                  </a:moveTo>
                  <a:lnTo>
                    <a:pt x="34" y="6"/>
                  </a:lnTo>
                  <a:lnTo>
                    <a:pt x="34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60" name="Freeform 28"/>
            <p:cNvSpPr>
              <a:spLocks/>
            </p:cNvSpPr>
            <p:nvPr/>
          </p:nvSpPr>
          <p:spPr bwMode="auto">
            <a:xfrm>
              <a:off x="1512" y="1161"/>
              <a:ext cx="34" cy="143"/>
            </a:xfrm>
            <a:custGeom>
              <a:avLst/>
              <a:gdLst/>
              <a:ahLst/>
              <a:cxnLst>
                <a:cxn ang="0">
                  <a:pos x="33" y="142"/>
                </a:cxn>
                <a:cxn ang="0">
                  <a:pos x="33" y="54"/>
                </a:cxn>
                <a:cxn ang="0">
                  <a:pos x="15" y="54"/>
                </a:cxn>
                <a:cxn ang="0">
                  <a:pos x="31" y="54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140"/>
                </a:cxn>
                <a:cxn ang="0">
                  <a:pos x="2" y="142"/>
                </a:cxn>
                <a:cxn ang="0">
                  <a:pos x="33" y="142"/>
                </a:cxn>
              </a:cxnLst>
              <a:rect l="0" t="0" r="r" b="b"/>
              <a:pathLst>
                <a:path w="34" h="143">
                  <a:moveTo>
                    <a:pt x="33" y="142"/>
                  </a:moveTo>
                  <a:lnTo>
                    <a:pt x="33" y="54"/>
                  </a:lnTo>
                  <a:lnTo>
                    <a:pt x="15" y="54"/>
                  </a:lnTo>
                  <a:lnTo>
                    <a:pt x="31" y="54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2" y="142"/>
                  </a:lnTo>
                  <a:lnTo>
                    <a:pt x="33" y="142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61" name="Line 29"/>
            <p:cNvSpPr>
              <a:spLocks noChangeShapeType="1"/>
            </p:cNvSpPr>
            <p:nvPr/>
          </p:nvSpPr>
          <p:spPr bwMode="auto">
            <a:xfrm flipH="1" flipV="1">
              <a:off x="1400" y="1320"/>
              <a:ext cx="18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62" name="Freeform 30"/>
            <p:cNvSpPr>
              <a:spLocks/>
            </p:cNvSpPr>
            <p:nvPr/>
          </p:nvSpPr>
          <p:spPr bwMode="auto">
            <a:xfrm>
              <a:off x="1520" y="1158"/>
              <a:ext cx="6" cy="10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7"/>
                </a:cxn>
                <a:cxn ang="0">
                  <a:pos x="0" y="102"/>
                </a:cxn>
                <a:cxn ang="0">
                  <a:pos x="5" y="102"/>
                </a:cxn>
                <a:cxn ang="0">
                  <a:pos x="5" y="8"/>
                </a:cxn>
                <a:cxn ang="0">
                  <a:pos x="3" y="0"/>
                </a:cxn>
              </a:cxnLst>
              <a:rect l="0" t="0" r="r" b="b"/>
              <a:pathLst>
                <a:path w="6" h="103">
                  <a:moveTo>
                    <a:pt x="3" y="0"/>
                  </a:moveTo>
                  <a:lnTo>
                    <a:pt x="0" y="7"/>
                  </a:lnTo>
                  <a:lnTo>
                    <a:pt x="0" y="102"/>
                  </a:lnTo>
                  <a:lnTo>
                    <a:pt x="5" y="102"/>
                  </a:lnTo>
                  <a:lnTo>
                    <a:pt x="5" y="8"/>
                  </a:lnTo>
                  <a:lnTo>
                    <a:pt x="3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63" name="Freeform 31"/>
            <p:cNvSpPr>
              <a:spLocks/>
            </p:cNvSpPr>
            <p:nvPr/>
          </p:nvSpPr>
          <p:spPr bwMode="auto">
            <a:xfrm>
              <a:off x="1509" y="1105"/>
              <a:ext cx="29" cy="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12" y="5"/>
                </a:cxn>
                <a:cxn ang="0">
                  <a:pos x="22" y="7"/>
                </a:cxn>
                <a:cxn ang="0">
                  <a:pos x="28" y="6"/>
                </a:cxn>
                <a:cxn ang="0">
                  <a:pos x="14" y="0"/>
                </a:cxn>
              </a:cxnLst>
              <a:rect l="0" t="0" r="r" b="b"/>
              <a:pathLst>
                <a:path w="29" h="8">
                  <a:moveTo>
                    <a:pt x="14" y="0"/>
                  </a:moveTo>
                  <a:lnTo>
                    <a:pt x="6" y="1"/>
                  </a:lnTo>
                  <a:lnTo>
                    <a:pt x="3" y="2"/>
                  </a:lnTo>
                  <a:lnTo>
                    <a:pt x="0" y="5"/>
                  </a:lnTo>
                  <a:lnTo>
                    <a:pt x="12" y="5"/>
                  </a:lnTo>
                  <a:lnTo>
                    <a:pt x="22" y="7"/>
                  </a:lnTo>
                  <a:lnTo>
                    <a:pt x="28" y="6"/>
                  </a:lnTo>
                  <a:lnTo>
                    <a:pt x="14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64" name="Freeform 32"/>
            <p:cNvSpPr>
              <a:spLocks/>
            </p:cNvSpPr>
            <p:nvPr/>
          </p:nvSpPr>
          <p:spPr bwMode="auto">
            <a:xfrm>
              <a:off x="1521" y="1074"/>
              <a:ext cx="16" cy="3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35"/>
                </a:cxn>
                <a:cxn ang="0">
                  <a:pos x="15" y="36"/>
                </a:cxn>
                <a:cxn ang="0">
                  <a:pos x="15" y="0"/>
                </a:cxn>
              </a:cxnLst>
              <a:rect l="0" t="0" r="r" b="b"/>
              <a:pathLst>
                <a:path w="16" h="37">
                  <a:moveTo>
                    <a:pt x="15" y="0"/>
                  </a:moveTo>
                  <a:lnTo>
                    <a:pt x="0" y="35"/>
                  </a:lnTo>
                  <a:lnTo>
                    <a:pt x="15" y="36"/>
                  </a:lnTo>
                  <a:lnTo>
                    <a:pt x="15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65" name="Line 33"/>
            <p:cNvSpPr>
              <a:spLocks noChangeShapeType="1"/>
            </p:cNvSpPr>
            <p:nvPr/>
          </p:nvSpPr>
          <p:spPr bwMode="auto">
            <a:xfrm>
              <a:off x="1522" y="1145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66" name="Line 34"/>
            <p:cNvSpPr>
              <a:spLocks noChangeShapeType="1"/>
            </p:cNvSpPr>
            <p:nvPr/>
          </p:nvSpPr>
          <p:spPr bwMode="auto">
            <a:xfrm>
              <a:off x="1522" y="1150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67" name="Line 35"/>
            <p:cNvSpPr>
              <a:spLocks noChangeShapeType="1"/>
            </p:cNvSpPr>
            <p:nvPr/>
          </p:nvSpPr>
          <p:spPr bwMode="auto">
            <a:xfrm>
              <a:off x="1534" y="1143"/>
              <a:ext cx="0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68" name="Freeform 36"/>
            <p:cNvSpPr>
              <a:spLocks/>
            </p:cNvSpPr>
            <p:nvPr/>
          </p:nvSpPr>
          <p:spPr bwMode="auto">
            <a:xfrm>
              <a:off x="1521" y="1457"/>
              <a:ext cx="16" cy="1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5" y="17"/>
                </a:cxn>
                <a:cxn ang="0">
                  <a:pos x="0" y="17"/>
                </a:cxn>
              </a:cxnLst>
              <a:rect l="0" t="0" r="r" b="b"/>
              <a:pathLst>
                <a:path w="16" h="18">
                  <a:moveTo>
                    <a:pt x="0" y="17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7"/>
                  </a:lnTo>
                  <a:lnTo>
                    <a:pt x="0" y="1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69" name="Freeform 37"/>
            <p:cNvSpPr>
              <a:spLocks/>
            </p:cNvSpPr>
            <p:nvPr/>
          </p:nvSpPr>
          <p:spPr bwMode="auto">
            <a:xfrm>
              <a:off x="1519" y="1500"/>
              <a:ext cx="18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8"/>
                </a:cxn>
                <a:cxn ang="0">
                  <a:pos x="0" y="18"/>
                </a:cxn>
              </a:cxnLst>
              <a:rect l="0" t="0" r="r" b="b"/>
              <a:pathLst>
                <a:path w="18" h="19">
                  <a:moveTo>
                    <a:pt x="0" y="18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70" name="Freeform 38"/>
            <p:cNvSpPr>
              <a:spLocks/>
            </p:cNvSpPr>
            <p:nvPr/>
          </p:nvSpPr>
          <p:spPr bwMode="auto">
            <a:xfrm>
              <a:off x="1522" y="1522"/>
              <a:ext cx="14" cy="4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39"/>
                </a:cxn>
                <a:cxn ang="0">
                  <a:pos x="0" y="39"/>
                </a:cxn>
              </a:cxnLst>
              <a:rect l="0" t="0" r="r" b="b"/>
              <a:pathLst>
                <a:path w="14" h="40">
                  <a:moveTo>
                    <a:pt x="0" y="39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39"/>
                  </a:lnTo>
                  <a:lnTo>
                    <a:pt x="0" y="3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71" name="Freeform 39"/>
            <p:cNvSpPr>
              <a:spLocks/>
            </p:cNvSpPr>
            <p:nvPr/>
          </p:nvSpPr>
          <p:spPr bwMode="auto">
            <a:xfrm>
              <a:off x="1510" y="1549"/>
              <a:ext cx="13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12" y="25"/>
                </a:cxn>
                <a:cxn ang="0">
                  <a:pos x="2" y="24"/>
                </a:cxn>
                <a:cxn ang="0">
                  <a:pos x="1" y="45"/>
                </a:cxn>
                <a:cxn ang="0">
                  <a:pos x="9" y="44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3" h="46">
                  <a:moveTo>
                    <a:pt x="0" y="0"/>
                  </a:moveTo>
                  <a:lnTo>
                    <a:pt x="0" y="25"/>
                  </a:lnTo>
                  <a:lnTo>
                    <a:pt x="12" y="25"/>
                  </a:lnTo>
                  <a:lnTo>
                    <a:pt x="2" y="24"/>
                  </a:lnTo>
                  <a:lnTo>
                    <a:pt x="1" y="45"/>
                  </a:lnTo>
                  <a:lnTo>
                    <a:pt x="9" y="4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72" name="Freeform 40"/>
            <p:cNvSpPr>
              <a:spLocks/>
            </p:cNvSpPr>
            <p:nvPr/>
          </p:nvSpPr>
          <p:spPr bwMode="auto">
            <a:xfrm>
              <a:off x="1521" y="1570"/>
              <a:ext cx="19" cy="60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0" y="26"/>
                </a:cxn>
                <a:cxn ang="0">
                  <a:pos x="2" y="40"/>
                </a:cxn>
                <a:cxn ang="0">
                  <a:pos x="5" y="55"/>
                </a:cxn>
                <a:cxn ang="0">
                  <a:pos x="8" y="59"/>
                </a:cxn>
                <a:cxn ang="0">
                  <a:pos x="13" y="56"/>
                </a:cxn>
                <a:cxn ang="0">
                  <a:pos x="14" y="48"/>
                </a:cxn>
                <a:cxn ang="0">
                  <a:pos x="15" y="35"/>
                </a:cxn>
                <a:cxn ang="0">
                  <a:pos x="17" y="27"/>
                </a:cxn>
                <a:cxn ang="0">
                  <a:pos x="18" y="0"/>
                </a:cxn>
                <a:cxn ang="0">
                  <a:pos x="1" y="8"/>
                </a:cxn>
              </a:cxnLst>
              <a:rect l="0" t="0" r="r" b="b"/>
              <a:pathLst>
                <a:path w="19" h="60">
                  <a:moveTo>
                    <a:pt x="1" y="8"/>
                  </a:moveTo>
                  <a:lnTo>
                    <a:pt x="0" y="26"/>
                  </a:lnTo>
                  <a:lnTo>
                    <a:pt x="2" y="4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3" y="56"/>
                  </a:lnTo>
                  <a:lnTo>
                    <a:pt x="14" y="48"/>
                  </a:lnTo>
                  <a:lnTo>
                    <a:pt x="15" y="35"/>
                  </a:lnTo>
                  <a:lnTo>
                    <a:pt x="17" y="27"/>
                  </a:lnTo>
                  <a:lnTo>
                    <a:pt x="18" y="0"/>
                  </a:lnTo>
                  <a:lnTo>
                    <a:pt x="1" y="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73" name="Freeform 41"/>
            <p:cNvSpPr>
              <a:spLocks/>
            </p:cNvSpPr>
            <p:nvPr/>
          </p:nvSpPr>
          <p:spPr bwMode="auto">
            <a:xfrm>
              <a:off x="1525" y="1480"/>
              <a:ext cx="6" cy="10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3" y="9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3" y="9"/>
                </a:cxn>
              </a:cxnLst>
              <a:rect l="0" t="0" r="r" b="b"/>
              <a:pathLst>
                <a:path w="6" h="10">
                  <a:moveTo>
                    <a:pt x="3" y="9"/>
                  </a:moveTo>
                  <a:lnTo>
                    <a:pt x="3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74" name="Freeform 42"/>
            <p:cNvSpPr>
              <a:spLocks/>
            </p:cNvSpPr>
            <p:nvPr/>
          </p:nvSpPr>
          <p:spPr bwMode="auto">
            <a:xfrm>
              <a:off x="1588" y="1108"/>
              <a:ext cx="41" cy="7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1" y="8"/>
                </a:cxn>
                <a:cxn ang="0">
                  <a:pos x="31" y="42"/>
                </a:cxn>
                <a:cxn ang="0">
                  <a:pos x="31" y="31"/>
                </a:cxn>
                <a:cxn ang="0">
                  <a:pos x="37" y="31"/>
                </a:cxn>
                <a:cxn ang="0">
                  <a:pos x="39" y="34"/>
                </a:cxn>
                <a:cxn ang="0">
                  <a:pos x="40" y="40"/>
                </a:cxn>
                <a:cxn ang="0">
                  <a:pos x="40" y="76"/>
                </a:cxn>
                <a:cxn ang="0">
                  <a:pos x="0" y="75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18" y="6"/>
                </a:cxn>
                <a:cxn ang="0">
                  <a:pos x="25" y="4"/>
                </a:cxn>
                <a:cxn ang="0">
                  <a:pos x="30" y="2"/>
                </a:cxn>
                <a:cxn ang="0">
                  <a:pos x="29" y="0"/>
                </a:cxn>
              </a:cxnLst>
              <a:rect l="0" t="0" r="r" b="b"/>
              <a:pathLst>
                <a:path w="41" h="77">
                  <a:moveTo>
                    <a:pt x="29" y="0"/>
                  </a:moveTo>
                  <a:lnTo>
                    <a:pt x="31" y="8"/>
                  </a:lnTo>
                  <a:lnTo>
                    <a:pt x="31" y="42"/>
                  </a:lnTo>
                  <a:lnTo>
                    <a:pt x="31" y="31"/>
                  </a:lnTo>
                  <a:lnTo>
                    <a:pt x="37" y="31"/>
                  </a:lnTo>
                  <a:lnTo>
                    <a:pt x="39" y="34"/>
                  </a:lnTo>
                  <a:lnTo>
                    <a:pt x="40" y="40"/>
                  </a:lnTo>
                  <a:lnTo>
                    <a:pt x="40" y="76"/>
                  </a:lnTo>
                  <a:lnTo>
                    <a:pt x="0" y="75"/>
                  </a:lnTo>
                  <a:lnTo>
                    <a:pt x="0" y="8"/>
                  </a:lnTo>
                  <a:lnTo>
                    <a:pt x="8" y="8"/>
                  </a:lnTo>
                  <a:lnTo>
                    <a:pt x="18" y="6"/>
                  </a:lnTo>
                  <a:lnTo>
                    <a:pt x="25" y="4"/>
                  </a:lnTo>
                  <a:lnTo>
                    <a:pt x="30" y="2"/>
                  </a:lnTo>
                  <a:lnTo>
                    <a:pt x="29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75" name="Freeform 43"/>
            <p:cNvSpPr>
              <a:spLocks/>
            </p:cNvSpPr>
            <p:nvPr/>
          </p:nvSpPr>
          <p:spPr bwMode="auto">
            <a:xfrm>
              <a:off x="1610" y="1136"/>
              <a:ext cx="219" cy="4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" y="360"/>
                </a:cxn>
                <a:cxn ang="0">
                  <a:pos x="218" y="404"/>
                </a:cxn>
                <a:cxn ang="0">
                  <a:pos x="0" y="413"/>
                </a:cxn>
                <a:cxn ang="0">
                  <a:pos x="0" y="0"/>
                </a:cxn>
              </a:cxnLst>
              <a:rect l="0" t="0" r="r" b="b"/>
              <a:pathLst>
                <a:path w="219" h="414">
                  <a:moveTo>
                    <a:pt x="0" y="0"/>
                  </a:moveTo>
                  <a:lnTo>
                    <a:pt x="218" y="360"/>
                  </a:lnTo>
                  <a:lnTo>
                    <a:pt x="218" y="404"/>
                  </a:lnTo>
                  <a:lnTo>
                    <a:pt x="0" y="413"/>
                  </a:lnTo>
                  <a:lnTo>
                    <a:pt x="0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76" name="Line 44"/>
            <p:cNvSpPr>
              <a:spLocks noChangeShapeType="1"/>
            </p:cNvSpPr>
            <p:nvPr/>
          </p:nvSpPr>
          <p:spPr bwMode="auto">
            <a:xfrm flipH="1" flipV="1">
              <a:off x="1623" y="1190"/>
              <a:ext cx="198" cy="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77" name="Line 45"/>
            <p:cNvSpPr>
              <a:spLocks noChangeShapeType="1"/>
            </p:cNvSpPr>
            <p:nvPr/>
          </p:nvSpPr>
          <p:spPr bwMode="auto">
            <a:xfrm flipH="1" flipV="1">
              <a:off x="1621" y="1203"/>
              <a:ext cx="195" cy="3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78" name="Line 46"/>
            <p:cNvSpPr>
              <a:spLocks noChangeShapeType="1"/>
            </p:cNvSpPr>
            <p:nvPr/>
          </p:nvSpPr>
          <p:spPr bwMode="auto">
            <a:xfrm flipH="1">
              <a:off x="1612" y="1498"/>
              <a:ext cx="20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79" name="Line 47"/>
            <p:cNvSpPr>
              <a:spLocks noChangeShapeType="1"/>
            </p:cNvSpPr>
            <p:nvPr/>
          </p:nvSpPr>
          <p:spPr bwMode="auto">
            <a:xfrm>
              <a:off x="1704" y="1502"/>
              <a:ext cx="0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80" name="Freeform 48"/>
            <p:cNvSpPr>
              <a:spLocks/>
            </p:cNvSpPr>
            <p:nvPr/>
          </p:nvSpPr>
          <p:spPr bwMode="auto">
            <a:xfrm>
              <a:off x="1788" y="1476"/>
              <a:ext cx="3" cy="29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2" y="28"/>
                </a:cxn>
              </a:cxnLst>
              <a:rect l="0" t="0" r="r" b="b"/>
              <a:pathLst>
                <a:path w="3" h="29">
                  <a:moveTo>
                    <a:pt x="2" y="28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81" name="Freeform 49"/>
            <p:cNvSpPr>
              <a:spLocks/>
            </p:cNvSpPr>
            <p:nvPr/>
          </p:nvSpPr>
          <p:spPr bwMode="auto">
            <a:xfrm>
              <a:off x="1714" y="1476"/>
              <a:ext cx="3" cy="29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2" y="28"/>
                </a:cxn>
              </a:cxnLst>
              <a:rect l="0" t="0" r="r" b="b"/>
              <a:pathLst>
                <a:path w="3" h="29">
                  <a:moveTo>
                    <a:pt x="2" y="28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82" name="Freeform 50"/>
            <p:cNvSpPr>
              <a:spLocks/>
            </p:cNvSpPr>
            <p:nvPr/>
          </p:nvSpPr>
          <p:spPr bwMode="auto">
            <a:xfrm>
              <a:off x="1627" y="1476"/>
              <a:ext cx="3" cy="29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2" y="28"/>
                </a:cxn>
              </a:cxnLst>
              <a:rect l="0" t="0" r="r" b="b"/>
              <a:pathLst>
                <a:path w="3" h="29">
                  <a:moveTo>
                    <a:pt x="2" y="28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83" name="Freeform 51"/>
            <p:cNvSpPr>
              <a:spLocks/>
            </p:cNvSpPr>
            <p:nvPr/>
          </p:nvSpPr>
          <p:spPr bwMode="auto">
            <a:xfrm>
              <a:off x="1694" y="1476"/>
              <a:ext cx="5" cy="29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4" y="28"/>
                </a:cxn>
              </a:cxnLst>
              <a:rect l="0" t="0" r="r" b="b"/>
              <a:pathLst>
                <a:path w="5" h="29">
                  <a:moveTo>
                    <a:pt x="4" y="28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4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84" name="Freeform 52"/>
            <p:cNvSpPr>
              <a:spLocks/>
            </p:cNvSpPr>
            <p:nvPr/>
          </p:nvSpPr>
          <p:spPr bwMode="auto">
            <a:xfrm>
              <a:off x="1637" y="1474"/>
              <a:ext cx="32" cy="17"/>
            </a:xfrm>
            <a:custGeom>
              <a:avLst/>
              <a:gdLst/>
              <a:ahLst/>
              <a:cxnLst>
                <a:cxn ang="0">
                  <a:pos x="31" y="16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31" y="16"/>
                </a:cxn>
              </a:cxnLst>
              <a:rect l="0" t="0" r="r" b="b"/>
              <a:pathLst>
                <a:path w="32" h="17">
                  <a:moveTo>
                    <a:pt x="31" y="16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31" y="16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85" name="Freeform 53"/>
            <p:cNvSpPr>
              <a:spLocks/>
            </p:cNvSpPr>
            <p:nvPr/>
          </p:nvSpPr>
          <p:spPr bwMode="auto">
            <a:xfrm>
              <a:off x="1757" y="1422"/>
              <a:ext cx="8" cy="66"/>
            </a:xfrm>
            <a:custGeom>
              <a:avLst/>
              <a:gdLst/>
              <a:ahLst/>
              <a:cxnLst>
                <a:cxn ang="0">
                  <a:pos x="7" y="65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65"/>
                </a:cxn>
                <a:cxn ang="0">
                  <a:pos x="7" y="65"/>
                </a:cxn>
              </a:cxnLst>
              <a:rect l="0" t="0" r="r" b="b"/>
              <a:pathLst>
                <a:path w="8" h="66">
                  <a:moveTo>
                    <a:pt x="7" y="65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65"/>
                  </a:lnTo>
                  <a:lnTo>
                    <a:pt x="7" y="65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86" name="Freeform 54"/>
            <p:cNvSpPr>
              <a:spLocks/>
            </p:cNvSpPr>
            <p:nvPr/>
          </p:nvSpPr>
          <p:spPr bwMode="auto">
            <a:xfrm>
              <a:off x="1753" y="1436"/>
              <a:ext cx="16" cy="2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7"/>
                </a:cxn>
                <a:cxn ang="0">
                  <a:pos x="8" y="20"/>
                </a:cxn>
                <a:cxn ang="0">
                  <a:pos x="0" y="7"/>
                </a:cxn>
                <a:cxn ang="0">
                  <a:pos x="8" y="0"/>
                </a:cxn>
              </a:cxnLst>
              <a:rect l="0" t="0" r="r" b="b"/>
              <a:pathLst>
                <a:path w="16" h="21">
                  <a:moveTo>
                    <a:pt x="8" y="0"/>
                  </a:moveTo>
                  <a:lnTo>
                    <a:pt x="15" y="7"/>
                  </a:lnTo>
                  <a:lnTo>
                    <a:pt x="8" y="20"/>
                  </a:lnTo>
                  <a:lnTo>
                    <a:pt x="0" y="7"/>
                  </a:lnTo>
                  <a:lnTo>
                    <a:pt x="8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87" name="Freeform 55"/>
            <p:cNvSpPr>
              <a:spLocks/>
            </p:cNvSpPr>
            <p:nvPr/>
          </p:nvSpPr>
          <p:spPr bwMode="auto">
            <a:xfrm>
              <a:off x="1755" y="1468"/>
              <a:ext cx="12" cy="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4"/>
                </a:cxn>
                <a:cxn ang="0">
                  <a:pos x="6" y="9"/>
                </a:cxn>
                <a:cxn ang="0">
                  <a:pos x="0" y="4"/>
                </a:cxn>
                <a:cxn ang="0">
                  <a:pos x="6" y="0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lnTo>
                    <a:pt x="11" y="4"/>
                  </a:lnTo>
                  <a:lnTo>
                    <a:pt x="6" y="9"/>
                  </a:lnTo>
                  <a:lnTo>
                    <a:pt x="0" y="4"/>
                  </a:lnTo>
                  <a:lnTo>
                    <a:pt x="6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88" name="Freeform 56"/>
            <p:cNvSpPr>
              <a:spLocks/>
            </p:cNvSpPr>
            <p:nvPr/>
          </p:nvSpPr>
          <p:spPr bwMode="auto">
            <a:xfrm>
              <a:off x="1815" y="1458"/>
              <a:ext cx="7" cy="79"/>
            </a:xfrm>
            <a:custGeom>
              <a:avLst/>
              <a:gdLst/>
              <a:ahLst/>
              <a:cxnLst>
                <a:cxn ang="0">
                  <a:pos x="6" y="78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6" y="78"/>
                </a:cxn>
              </a:cxnLst>
              <a:rect l="0" t="0" r="r" b="b"/>
              <a:pathLst>
                <a:path w="7" h="79">
                  <a:moveTo>
                    <a:pt x="6" y="78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" y="7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89" name="Freeform 57"/>
            <p:cNvSpPr>
              <a:spLocks/>
            </p:cNvSpPr>
            <p:nvPr/>
          </p:nvSpPr>
          <p:spPr bwMode="auto">
            <a:xfrm>
              <a:off x="1810" y="1476"/>
              <a:ext cx="15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" y="8"/>
                </a:cxn>
                <a:cxn ang="0">
                  <a:pos x="8" y="23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15" h="24">
                  <a:moveTo>
                    <a:pt x="8" y="0"/>
                  </a:moveTo>
                  <a:lnTo>
                    <a:pt x="14" y="8"/>
                  </a:lnTo>
                  <a:lnTo>
                    <a:pt x="8" y="23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90" name="Freeform 58"/>
            <p:cNvSpPr>
              <a:spLocks/>
            </p:cNvSpPr>
            <p:nvPr/>
          </p:nvSpPr>
          <p:spPr bwMode="auto">
            <a:xfrm>
              <a:off x="1812" y="1513"/>
              <a:ext cx="12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5"/>
                </a:cxn>
                <a:cxn ang="0">
                  <a:pos x="6" y="11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11" y="5"/>
                  </a:lnTo>
                  <a:lnTo>
                    <a:pt x="6" y="11"/>
                  </a:ln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91" name="Freeform 59"/>
            <p:cNvSpPr>
              <a:spLocks/>
            </p:cNvSpPr>
            <p:nvPr/>
          </p:nvSpPr>
          <p:spPr bwMode="auto">
            <a:xfrm>
              <a:off x="1638" y="1299"/>
              <a:ext cx="36" cy="15"/>
            </a:xfrm>
            <a:custGeom>
              <a:avLst/>
              <a:gdLst/>
              <a:ahLst/>
              <a:cxnLst>
                <a:cxn ang="0">
                  <a:pos x="35" y="14"/>
                </a:cxn>
                <a:cxn ang="0">
                  <a:pos x="35" y="9"/>
                </a:cxn>
                <a:cxn ang="0">
                  <a:pos x="24" y="9"/>
                </a:cxn>
                <a:cxn ang="0">
                  <a:pos x="24" y="0"/>
                </a:cxn>
                <a:cxn ang="0">
                  <a:pos x="21" y="1"/>
                </a:cxn>
                <a:cxn ang="0">
                  <a:pos x="21" y="9"/>
                </a:cxn>
                <a:cxn ang="0">
                  <a:pos x="9" y="9"/>
                </a:cxn>
                <a:cxn ang="0">
                  <a:pos x="9" y="1"/>
                </a:cxn>
                <a:cxn ang="0">
                  <a:pos x="4" y="1"/>
                </a:cxn>
                <a:cxn ang="0">
                  <a:pos x="4" y="9"/>
                </a:cxn>
                <a:cxn ang="0">
                  <a:pos x="0" y="9"/>
                </a:cxn>
              </a:cxnLst>
              <a:rect l="0" t="0" r="r" b="b"/>
              <a:pathLst>
                <a:path w="36" h="15">
                  <a:moveTo>
                    <a:pt x="35" y="14"/>
                  </a:moveTo>
                  <a:lnTo>
                    <a:pt x="35" y="9"/>
                  </a:lnTo>
                  <a:lnTo>
                    <a:pt x="24" y="9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21" y="9"/>
                  </a:lnTo>
                  <a:lnTo>
                    <a:pt x="9" y="9"/>
                  </a:lnTo>
                  <a:lnTo>
                    <a:pt x="9" y="1"/>
                  </a:lnTo>
                  <a:lnTo>
                    <a:pt x="4" y="1"/>
                  </a:lnTo>
                  <a:lnTo>
                    <a:pt x="4" y="9"/>
                  </a:lnTo>
                  <a:lnTo>
                    <a:pt x="0" y="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92" name="Freeform 60"/>
            <p:cNvSpPr>
              <a:spLocks/>
            </p:cNvSpPr>
            <p:nvPr/>
          </p:nvSpPr>
          <p:spPr bwMode="auto">
            <a:xfrm>
              <a:off x="1575" y="1300"/>
              <a:ext cx="142" cy="67"/>
            </a:xfrm>
            <a:custGeom>
              <a:avLst/>
              <a:gdLst/>
              <a:ahLst/>
              <a:cxnLst>
                <a:cxn ang="0">
                  <a:pos x="128" y="43"/>
                </a:cxn>
                <a:cxn ang="0">
                  <a:pos x="141" y="64"/>
                </a:cxn>
                <a:cxn ang="0">
                  <a:pos x="138" y="63"/>
                </a:cxn>
                <a:cxn ang="0">
                  <a:pos x="130" y="57"/>
                </a:cxn>
                <a:cxn ang="0">
                  <a:pos x="117" y="62"/>
                </a:cxn>
                <a:cxn ang="0">
                  <a:pos x="100" y="66"/>
                </a:cxn>
                <a:cxn ang="0">
                  <a:pos x="51" y="65"/>
                </a:cxn>
                <a:cxn ang="0">
                  <a:pos x="52" y="58"/>
                </a:cxn>
                <a:cxn ang="0">
                  <a:pos x="39" y="49"/>
                </a:cxn>
                <a:cxn ang="0">
                  <a:pos x="4" y="41"/>
                </a:cxn>
                <a:cxn ang="0">
                  <a:pos x="2" y="39"/>
                </a:cxn>
                <a:cxn ang="0">
                  <a:pos x="0" y="24"/>
                </a:cxn>
                <a:cxn ang="0">
                  <a:pos x="5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50" y="13"/>
                </a:cxn>
                <a:cxn ang="0">
                  <a:pos x="52" y="27"/>
                </a:cxn>
                <a:cxn ang="0">
                  <a:pos x="128" y="43"/>
                </a:cxn>
              </a:cxnLst>
              <a:rect l="0" t="0" r="r" b="b"/>
              <a:pathLst>
                <a:path w="142" h="67">
                  <a:moveTo>
                    <a:pt x="128" y="43"/>
                  </a:moveTo>
                  <a:lnTo>
                    <a:pt x="141" y="64"/>
                  </a:lnTo>
                  <a:lnTo>
                    <a:pt x="138" y="63"/>
                  </a:lnTo>
                  <a:lnTo>
                    <a:pt x="130" y="57"/>
                  </a:lnTo>
                  <a:lnTo>
                    <a:pt x="117" y="62"/>
                  </a:lnTo>
                  <a:lnTo>
                    <a:pt x="100" y="66"/>
                  </a:lnTo>
                  <a:lnTo>
                    <a:pt x="51" y="65"/>
                  </a:lnTo>
                  <a:lnTo>
                    <a:pt x="52" y="58"/>
                  </a:lnTo>
                  <a:lnTo>
                    <a:pt x="39" y="49"/>
                  </a:lnTo>
                  <a:lnTo>
                    <a:pt x="4" y="41"/>
                  </a:lnTo>
                  <a:lnTo>
                    <a:pt x="2" y="39"/>
                  </a:lnTo>
                  <a:lnTo>
                    <a:pt x="0" y="24"/>
                  </a:lnTo>
                  <a:lnTo>
                    <a:pt x="5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5" y="0"/>
                  </a:lnTo>
                  <a:lnTo>
                    <a:pt x="50" y="13"/>
                  </a:lnTo>
                  <a:lnTo>
                    <a:pt x="52" y="27"/>
                  </a:lnTo>
                  <a:lnTo>
                    <a:pt x="128" y="43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93" name="Freeform 61"/>
            <p:cNvSpPr>
              <a:spLocks/>
            </p:cNvSpPr>
            <p:nvPr/>
          </p:nvSpPr>
          <p:spPr bwMode="auto">
            <a:xfrm>
              <a:off x="1628" y="1332"/>
              <a:ext cx="50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9"/>
                </a:cxn>
                <a:cxn ang="0">
                  <a:pos x="49" y="12"/>
                </a:cxn>
                <a:cxn ang="0">
                  <a:pos x="49" y="15"/>
                </a:cxn>
                <a:cxn ang="0">
                  <a:pos x="49" y="28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50" h="29">
                  <a:moveTo>
                    <a:pt x="0" y="0"/>
                  </a:moveTo>
                  <a:lnTo>
                    <a:pt x="45" y="9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9" y="28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94" name="Freeform 62"/>
            <p:cNvSpPr>
              <a:spLocks/>
            </p:cNvSpPr>
            <p:nvPr/>
          </p:nvSpPr>
          <p:spPr bwMode="auto">
            <a:xfrm>
              <a:off x="1637" y="1316"/>
              <a:ext cx="35" cy="13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5" h="13">
                  <a:moveTo>
                    <a:pt x="34" y="12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95" name="Freeform 63"/>
            <p:cNvSpPr>
              <a:spLocks/>
            </p:cNvSpPr>
            <p:nvPr/>
          </p:nvSpPr>
          <p:spPr bwMode="auto">
            <a:xfrm>
              <a:off x="1582" y="1160"/>
              <a:ext cx="32" cy="144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0" y="55"/>
                </a:cxn>
                <a:cxn ang="0">
                  <a:pos x="17" y="55"/>
                </a:cxn>
                <a:cxn ang="0">
                  <a:pos x="1" y="55"/>
                </a:cxn>
                <a:cxn ang="0">
                  <a:pos x="1" y="0"/>
                </a:cxn>
                <a:cxn ang="0">
                  <a:pos x="31" y="0"/>
                </a:cxn>
                <a:cxn ang="0">
                  <a:pos x="31" y="141"/>
                </a:cxn>
                <a:cxn ang="0">
                  <a:pos x="29" y="143"/>
                </a:cxn>
                <a:cxn ang="0">
                  <a:pos x="0" y="143"/>
                </a:cxn>
              </a:cxnLst>
              <a:rect l="0" t="0" r="r" b="b"/>
              <a:pathLst>
                <a:path w="32" h="144">
                  <a:moveTo>
                    <a:pt x="0" y="143"/>
                  </a:moveTo>
                  <a:lnTo>
                    <a:pt x="0" y="55"/>
                  </a:lnTo>
                  <a:lnTo>
                    <a:pt x="17" y="55"/>
                  </a:lnTo>
                  <a:lnTo>
                    <a:pt x="1" y="55"/>
                  </a:lnTo>
                  <a:lnTo>
                    <a:pt x="1" y="0"/>
                  </a:lnTo>
                  <a:lnTo>
                    <a:pt x="31" y="0"/>
                  </a:lnTo>
                  <a:lnTo>
                    <a:pt x="31" y="141"/>
                  </a:lnTo>
                  <a:lnTo>
                    <a:pt x="29" y="143"/>
                  </a:lnTo>
                  <a:lnTo>
                    <a:pt x="0" y="143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96" name="Line 64"/>
            <p:cNvSpPr>
              <a:spLocks noChangeShapeType="1"/>
            </p:cNvSpPr>
            <p:nvPr/>
          </p:nvSpPr>
          <p:spPr bwMode="auto">
            <a:xfrm flipV="1">
              <a:off x="1716" y="1320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97" name="Freeform 65"/>
            <p:cNvSpPr>
              <a:spLocks/>
            </p:cNvSpPr>
            <p:nvPr/>
          </p:nvSpPr>
          <p:spPr bwMode="auto">
            <a:xfrm>
              <a:off x="1600" y="1158"/>
              <a:ext cx="8" cy="10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7"/>
                </a:cxn>
                <a:cxn ang="0">
                  <a:pos x="7" y="102"/>
                </a:cxn>
                <a:cxn ang="0">
                  <a:pos x="0" y="102"/>
                </a:cxn>
                <a:cxn ang="0">
                  <a:pos x="0" y="8"/>
                </a:cxn>
                <a:cxn ang="0">
                  <a:pos x="4" y="0"/>
                </a:cxn>
              </a:cxnLst>
              <a:rect l="0" t="0" r="r" b="b"/>
              <a:pathLst>
                <a:path w="8" h="103">
                  <a:moveTo>
                    <a:pt x="4" y="0"/>
                  </a:moveTo>
                  <a:lnTo>
                    <a:pt x="7" y="7"/>
                  </a:lnTo>
                  <a:lnTo>
                    <a:pt x="7" y="102"/>
                  </a:lnTo>
                  <a:lnTo>
                    <a:pt x="0" y="102"/>
                  </a:lnTo>
                  <a:lnTo>
                    <a:pt x="0" y="8"/>
                  </a:lnTo>
                  <a:lnTo>
                    <a:pt x="4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98" name="Freeform 66"/>
            <p:cNvSpPr>
              <a:spLocks/>
            </p:cNvSpPr>
            <p:nvPr/>
          </p:nvSpPr>
          <p:spPr bwMode="auto">
            <a:xfrm>
              <a:off x="1588" y="1105"/>
              <a:ext cx="30" cy="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2"/>
                </a:cxn>
                <a:cxn ang="0">
                  <a:pos x="29" y="5"/>
                </a:cxn>
                <a:cxn ang="0">
                  <a:pos x="17" y="5"/>
                </a:cxn>
                <a:cxn ang="0">
                  <a:pos x="8" y="7"/>
                </a:cxn>
                <a:cxn ang="0">
                  <a:pos x="0" y="6"/>
                </a:cxn>
                <a:cxn ang="0">
                  <a:pos x="15" y="0"/>
                </a:cxn>
              </a:cxnLst>
              <a:rect l="0" t="0" r="r" b="b"/>
              <a:pathLst>
                <a:path w="30" h="8">
                  <a:moveTo>
                    <a:pt x="15" y="0"/>
                  </a:moveTo>
                  <a:lnTo>
                    <a:pt x="21" y="1"/>
                  </a:lnTo>
                  <a:lnTo>
                    <a:pt x="26" y="2"/>
                  </a:lnTo>
                  <a:lnTo>
                    <a:pt x="29" y="5"/>
                  </a:lnTo>
                  <a:lnTo>
                    <a:pt x="17" y="5"/>
                  </a:lnTo>
                  <a:lnTo>
                    <a:pt x="8" y="7"/>
                  </a:lnTo>
                  <a:lnTo>
                    <a:pt x="0" y="6"/>
                  </a:lnTo>
                  <a:lnTo>
                    <a:pt x="15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699" name="Freeform 67"/>
            <p:cNvSpPr>
              <a:spLocks/>
            </p:cNvSpPr>
            <p:nvPr/>
          </p:nvSpPr>
          <p:spPr bwMode="auto">
            <a:xfrm>
              <a:off x="1589" y="1074"/>
              <a:ext cx="16" cy="3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5" y="35"/>
                </a:cxn>
                <a:cxn ang="0">
                  <a:pos x="0" y="36"/>
                </a:cxn>
                <a:cxn ang="0">
                  <a:pos x="1" y="0"/>
                </a:cxn>
              </a:cxnLst>
              <a:rect l="0" t="0" r="r" b="b"/>
              <a:pathLst>
                <a:path w="16" h="37">
                  <a:moveTo>
                    <a:pt x="1" y="0"/>
                  </a:moveTo>
                  <a:lnTo>
                    <a:pt x="15" y="35"/>
                  </a:lnTo>
                  <a:lnTo>
                    <a:pt x="0" y="36"/>
                  </a:lnTo>
                  <a:lnTo>
                    <a:pt x="1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00" name="Line 68"/>
            <p:cNvSpPr>
              <a:spLocks noChangeShapeType="1"/>
            </p:cNvSpPr>
            <p:nvPr/>
          </p:nvSpPr>
          <p:spPr bwMode="auto">
            <a:xfrm flipH="1">
              <a:off x="1586" y="1145"/>
              <a:ext cx="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701" name="Line 69"/>
            <p:cNvSpPr>
              <a:spLocks noChangeShapeType="1"/>
            </p:cNvSpPr>
            <p:nvPr/>
          </p:nvSpPr>
          <p:spPr bwMode="auto">
            <a:xfrm flipH="1">
              <a:off x="1584" y="1150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702" name="Line 70"/>
            <p:cNvSpPr>
              <a:spLocks noChangeShapeType="1"/>
            </p:cNvSpPr>
            <p:nvPr/>
          </p:nvSpPr>
          <p:spPr bwMode="auto">
            <a:xfrm>
              <a:off x="1593" y="1143"/>
              <a:ext cx="0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703" name="Freeform 71"/>
            <p:cNvSpPr>
              <a:spLocks/>
            </p:cNvSpPr>
            <p:nvPr/>
          </p:nvSpPr>
          <p:spPr bwMode="auto">
            <a:xfrm>
              <a:off x="1590" y="1457"/>
              <a:ext cx="15" cy="18"/>
            </a:xfrm>
            <a:custGeom>
              <a:avLst/>
              <a:gdLst/>
              <a:ahLst/>
              <a:cxnLst>
                <a:cxn ang="0">
                  <a:pos x="14" y="17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14" y="17"/>
                </a:cxn>
              </a:cxnLst>
              <a:rect l="0" t="0" r="r" b="b"/>
              <a:pathLst>
                <a:path w="15" h="18">
                  <a:moveTo>
                    <a:pt x="14" y="17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4" y="1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04" name="Freeform 72"/>
            <p:cNvSpPr>
              <a:spLocks/>
            </p:cNvSpPr>
            <p:nvPr/>
          </p:nvSpPr>
          <p:spPr bwMode="auto">
            <a:xfrm>
              <a:off x="1590" y="1500"/>
              <a:ext cx="18" cy="19"/>
            </a:xfrm>
            <a:custGeom>
              <a:avLst/>
              <a:gdLst/>
              <a:ahLst/>
              <a:cxnLst>
                <a:cxn ang="0">
                  <a:pos x="17" y="1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7" y="18"/>
                </a:cxn>
              </a:cxnLst>
              <a:rect l="0" t="0" r="r" b="b"/>
              <a:pathLst>
                <a:path w="18" h="19">
                  <a:moveTo>
                    <a:pt x="17" y="18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7" y="1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05" name="Freeform 73"/>
            <p:cNvSpPr>
              <a:spLocks/>
            </p:cNvSpPr>
            <p:nvPr/>
          </p:nvSpPr>
          <p:spPr bwMode="auto">
            <a:xfrm>
              <a:off x="1590" y="1522"/>
              <a:ext cx="14" cy="4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39"/>
                </a:cxn>
                <a:cxn ang="0">
                  <a:pos x="13" y="39"/>
                </a:cxn>
              </a:cxnLst>
              <a:rect l="0" t="0" r="r" b="b"/>
              <a:pathLst>
                <a:path w="14" h="40">
                  <a:moveTo>
                    <a:pt x="13" y="39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13" y="3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06" name="Freeform 74"/>
            <p:cNvSpPr>
              <a:spLocks/>
            </p:cNvSpPr>
            <p:nvPr/>
          </p:nvSpPr>
          <p:spPr bwMode="auto">
            <a:xfrm>
              <a:off x="1603" y="1549"/>
              <a:ext cx="13" cy="4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25"/>
                </a:cxn>
                <a:cxn ang="0">
                  <a:pos x="0" y="25"/>
                </a:cxn>
                <a:cxn ang="0">
                  <a:pos x="11" y="24"/>
                </a:cxn>
                <a:cxn ang="0">
                  <a:pos x="12" y="45"/>
                </a:cxn>
                <a:cxn ang="0">
                  <a:pos x="4" y="44"/>
                </a:cxn>
                <a:cxn ang="0">
                  <a:pos x="3" y="0"/>
                </a:cxn>
                <a:cxn ang="0">
                  <a:pos x="12" y="0"/>
                </a:cxn>
              </a:cxnLst>
              <a:rect l="0" t="0" r="r" b="b"/>
              <a:pathLst>
                <a:path w="13" h="46">
                  <a:moveTo>
                    <a:pt x="12" y="0"/>
                  </a:moveTo>
                  <a:lnTo>
                    <a:pt x="12" y="25"/>
                  </a:lnTo>
                  <a:lnTo>
                    <a:pt x="0" y="25"/>
                  </a:lnTo>
                  <a:lnTo>
                    <a:pt x="11" y="24"/>
                  </a:lnTo>
                  <a:lnTo>
                    <a:pt x="12" y="45"/>
                  </a:lnTo>
                  <a:lnTo>
                    <a:pt x="4" y="44"/>
                  </a:lnTo>
                  <a:lnTo>
                    <a:pt x="3" y="0"/>
                  </a:lnTo>
                  <a:lnTo>
                    <a:pt x="12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07" name="Freeform 75"/>
            <p:cNvSpPr>
              <a:spLocks/>
            </p:cNvSpPr>
            <p:nvPr/>
          </p:nvSpPr>
          <p:spPr bwMode="auto">
            <a:xfrm>
              <a:off x="1587" y="1570"/>
              <a:ext cx="18" cy="60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7" y="26"/>
                </a:cxn>
                <a:cxn ang="0">
                  <a:pos x="16" y="39"/>
                </a:cxn>
                <a:cxn ang="0">
                  <a:pos x="12" y="55"/>
                </a:cxn>
                <a:cxn ang="0">
                  <a:pos x="10" y="59"/>
                </a:cxn>
                <a:cxn ang="0">
                  <a:pos x="5" y="56"/>
                </a:cxn>
                <a:cxn ang="0">
                  <a:pos x="3" y="48"/>
                </a:cxn>
                <a:cxn ang="0">
                  <a:pos x="2" y="35"/>
                </a:cxn>
                <a:cxn ang="0">
                  <a:pos x="1" y="27"/>
                </a:cxn>
                <a:cxn ang="0">
                  <a:pos x="0" y="0"/>
                </a:cxn>
                <a:cxn ang="0">
                  <a:pos x="16" y="8"/>
                </a:cxn>
              </a:cxnLst>
              <a:rect l="0" t="0" r="r" b="b"/>
              <a:pathLst>
                <a:path w="18" h="60">
                  <a:moveTo>
                    <a:pt x="16" y="8"/>
                  </a:moveTo>
                  <a:lnTo>
                    <a:pt x="17" y="26"/>
                  </a:lnTo>
                  <a:lnTo>
                    <a:pt x="16" y="39"/>
                  </a:lnTo>
                  <a:lnTo>
                    <a:pt x="12" y="55"/>
                  </a:lnTo>
                  <a:lnTo>
                    <a:pt x="10" y="59"/>
                  </a:lnTo>
                  <a:lnTo>
                    <a:pt x="5" y="56"/>
                  </a:lnTo>
                  <a:lnTo>
                    <a:pt x="3" y="48"/>
                  </a:lnTo>
                  <a:lnTo>
                    <a:pt x="2" y="35"/>
                  </a:lnTo>
                  <a:lnTo>
                    <a:pt x="1" y="27"/>
                  </a:lnTo>
                  <a:lnTo>
                    <a:pt x="0" y="0"/>
                  </a:lnTo>
                  <a:lnTo>
                    <a:pt x="16" y="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08" name="Freeform 76"/>
            <p:cNvSpPr>
              <a:spLocks/>
            </p:cNvSpPr>
            <p:nvPr/>
          </p:nvSpPr>
          <p:spPr bwMode="auto">
            <a:xfrm>
              <a:off x="1596" y="1480"/>
              <a:ext cx="5" cy="10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3" y="9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2" y="9"/>
                </a:cxn>
              </a:cxnLst>
              <a:rect l="0" t="0" r="r" b="b"/>
              <a:pathLst>
                <a:path w="5" h="10">
                  <a:moveTo>
                    <a:pt x="2" y="9"/>
                  </a:moveTo>
                  <a:lnTo>
                    <a:pt x="3" y="9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09" name="Freeform 77"/>
            <p:cNvSpPr>
              <a:spLocks/>
            </p:cNvSpPr>
            <p:nvPr/>
          </p:nvSpPr>
          <p:spPr bwMode="auto">
            <a:xfrm>
              <a:off x="1552" y="1061"/>
              <a:ext cx="23" cy="77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22" y="76"/>
                </a:cxn>
                <a:cxn ang="0">
                  <a:pos x="0" y="76"/>
                </a:cxn>
              </a:cxnLst>
              <a:rect l="0" t="0" r="r" b="b"/>
              <a:pathLst>
                <a:path w="23" h="77">
                  <a:moveTo>
                    <a:pt x="0" y="76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76"/>
                  </a:lnTo>
                  <a:lnTo>
                    <a:pt x="0" y="76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10" name="Freeform 78"/>
            <p:cNvSpPr>
              <a:spLocks/>
            </p:cNvSpPr>
            <p:nvPr/>
          </p:nvSpPr>
          <p:spPr bwMode="auto">
            <a:xfrm>
              <a:off x="1556" y="1189"/>
              <a:ext cx="16" cy="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5" y="21"/>
                </a:cxn>
                <a:cxn ang="0">
                  <a:pos x="0" y="21"/>
                </a:cxn>
              </a:cxnLst>
              <a:rect l="0" t="0" r="r" b="b"/>
              <a:pathLst>
                <a:path w="16" h="22">
                  <a:moveTo>
                    <a:pt x="0" y="21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21"/>
                  </a:lnTo>
                  <a:lnTo>
                    <a:pt x="0" y="21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11" name="Freeform 79"/>
            <p:cNvSpPr>
              <a:spLocks/>
            </p:cNvSpPr>
            <p:nvPr/>
          </p:nvSpPr>
          <p:spPr bwMode="auto">
            <a:xfrm>
              <a:off x="1547" y="1520"/>
              <a:ext cx="32" cy="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1" y="24"/>
                </a:cxn>
                <a:cxn ang="0">
                  <a:pos x="0" y="24"/>
                </a:cxn>
              </a:cxnLst>
              <a:rect l="0" t="0" r="r" b="b"/>
              <a:pathLst>
                <a:path w="32" h="25">
                  <a:moveTo>
                    <a:pt x="0" y="24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24"/>
                  </a:lnTo>
                  <a:lnTo>
                    <a:pt x="0" y="24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12" name="Freeform 80"/>
            <p:cNvSpPr>
              <a:spLocks/>
            </p:cNvSpPr>
            <p:nvPr/>
          </p:nvSpPr>
          <p:spPr bwMode="auto">
            <a:xfrm>
              <a:off x="1556" y="1469"/>
              <a:ext cx="16" cy="80"/>
            </a:xfrm>
            <a:custGeom>
              <a:avLst/>
              <a:gdLst/>
              <a:ahLst/>
              <a:cxnLst>
                <a:cxn ang="0">
                  <a:pos x="2" y="79"/>
                </a:cxn>
                <a:cxn ang="0">
                  <a:pos x="1" y="71"/>
                </a:cxn>
                <a:cxn ang="0">
                  <a:pos x="0" y="60"/>
                </a:cxn>
                <a:cxn ang="0">
                  <a:pos x="0" y="51"/>
                </a:cxn>
                <a:cxn ang="0">
                  <a:pos x="0" y="41"/>
                </a:cxn>
                <a:cxn ang="0">
                  <a:pos x="0" y="29"/>
                </a:cxn>
                <a:cxn ang="0">
                  <a:pos x="2" y="15"/>
                </a:cxn>
                <a:cxn ang="0">
                  <a:pos x="4" y="5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5"/>
                </a:cxn>
                <a:cxn ang="0">
                  <a:pos x="13" y="15"/>
                </a:cxn>
                <a:cxn ang="0">
                  <a:pos x="15" y="29"/>
                </a:cxn>
                <a:cxn ang="0">
                  <a:pos x="15" y="41"/>
                </a:cxn>
                <a:cxn ang="0">
                  <a:pos x="15" y="51"/>
                </a:cxn>
                <a:cxn ang="0">
                  <a:pos x="15" y="60"/>
                </a:cxn>
                <a:cxn ang="0">
                  <a:pos x="14" y="71"/>
                </a:cxn>
                <a:cxn ang="0">
                  <a:pos x="13" y="79"/>
                </a:cxn>
                <a:cxn ang="0">
                  <a:pos x="2" y="79"/>
                </a:cxn>
              </a:cxnLst>
              <a:rect l="0" t="0" r="r" b="b"/>
              <a:pathLst>
                <a:path w="16" h="80">
                  <a:moveTo>
                    <a:pt x="2" y="79"/>
                  </a:moveTo>
                  <a:lnTo>
                    <a:pt x="1" y="71"/>
                  </a:lnTo>
                  <a:lnTo>
                    <a:pt x="0" y="60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0" y="29"/>
                  </a:lnTo>
                  <a:lnTo>
                    <a:pt x="2" y="15"/>
                  </a:lnTo>
                  <a:lnTo>
                    <a:pt x="4" y="5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3" y="15"/>
                  </a:lnTo>
                  <a:lnTo>
                    <a:pt x="15" y="29"/>
                  </a:lnTo>
                  <a:lnTo>
                    <a:pt x="15" y="41"/>
                  </a:lnTo>
                  <a:lnTo>
                    <a:pt x="15" y="51"/>
                  </a:lnTo>
                  <a:lnTo>
                    <a:pt x="15" y="60"/>
                  </a:lnTo>
                  <a:lnTo>
                    <a:pt x="14" y="71"/>
                  </a:lnTo>
                  <a:lnTo>
                    <a:pt x="13" y="79"/>
                  </a:lnTo>
                  <a:lnTo>
                    <a:pt x="2" y="7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13" name="Line 81"/>
            <p:cNvSpPr>
              <a:spLocks noChangeShapeType="1"/>
            </p:cNvSpPr>
            <p:nvPr/>
          </p:nvSpPr>
          <p:spPr bwMode="auto">
            <a:xfrm>
              <a:off x="1549" y="1261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714" name="Freeform 82"/>
            <p:cNvSpPr>
              <a:spLocks/>
            </p:cNvSpPr>
            <p:nvPr/>
          </p:nvSpPr>
          <p:spPr bwMode="auto">
            <a:xfrm>
              <a:off x="1551" y="1338"/>
              <a:ext cx="25" cy="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0" y="8"/>
                </a:cxn>
              </a:cxnLst>
              <a:rect l="0" t="0" r="r" b="b"/>
              <a:pathLst>
                <a:path w="25" h="9">
                  <a:moveTo>
                    <a:pt x="0" y="8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0" y="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15" name="Freeform 83"/>
            <p:cNvSpPr>
              <a:spLocks/>
            </p:cNvSpPr>
            <p:nvPr/>
          </p:nvSpPr>
          <p:spPr bwMode="auto">
            <a:xfrm>
              <a:off x="1560" y="1250"/>
              <a:ext cx="8" cy="21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8"/>
                </a:cxn>
                <a:cxn ang="0">
                  <a:pos x="0" y="214"/>
                </a:cxn>
                <a:cxn ang="0">
                  <a:pos x="7" y="214"/>
                </a:cxn>
                <a:cxn ang="0">
                  <a:pos x="7" y="8"/>
                </a:cxn>
                <a:cxn ang="0">
                  <a:pos x="4" y="0"/>
                </a:cxn>
              </a:cxnLst>
              <a:rect l="0" t="0" r="r" b="b"/>
              <a:pathLst>
                <a:path w="8" h="215">
                  <a:moveTo>
                    <a:pt x="4" y="0"/>
                  </a:moveTo>
                  <a:lnTo>
                    <a:pt x="0" y="8"/>
                  </a:lnTo>
                  <a:lnTo>
                    <a:pt x="0" y="214"/>
                  </a:lnTo>
                  <a:lnTo>
                    <a:pt x="7" y="214"/>
                  </a:lnTo>
                  <a:lnTo>
                    <a:pt x="7" y="8"/>
                  </a:lnTo>
                  <a:lnTo>
                    <a:pt x="4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16" name="Freeform 84"/>
            <p:cNvSpPr>
              <a:spLocks/>
            </p:cNvSpPr>
            <p:nvPr/>
          </p:nvSpPr>
          <p:spPr bwMode="auto">
            <a:xfrm>
              <a:off x="1530" y="1345"/>
              <a:ext cx="12" cy="15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4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0" y="3"/>
                </a:cxn>
                <a:cxn ang="0">
                  <a:pos x="11" y="4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11" y="9"/>
                </a:cxn>
                <a:cxn ang="0">
                  <a:pos x="11" y="10"/>
                </a:cxn>
                <a:cxn ang="0">
                  <a:pos x="10" y="11"/>
                </a:cxn>
                <a:cxn ang="0">
                  <a:pos x="10" y="12"/>
                </a:cxn>
                <a:cxn ang="0">
                  <a:pos x="9" y="13"/>
                </a:cxn>
                <a:cxn ang="0">
                  <a:pos x="8" y="13"/>
                </a:cxn>
                <a:cxn ang="0">
                  <a:pos x="8" y="14"/>
                </a:cxn>
                <a:cxn ang="0">
                  <a:pos x="7" y="14"/>
                </a:cxn>
              </a:cxnLst>
              <a:rect l="0" t="0" r="r" b="b"/>
              <a:pathLst>
                <a:path w="12" h="15">
                  <a:moveTo>
                    <a:pt x="7" y="14"/>
                  </a:moveTo>
                  <a:lnTo>
                    <a:pt x="4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4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17" name="Freeform 85"/>
            <p:cNvSpPr>
              <a:spLocks/>
            </p:cNvSpPr>
            <p:nvPr/>
          </p:nvSpPr>
          <p:spPr bwMode="auto">
            <a:xfrm>
              <a:off x="1577" y="1345"/>
              <a:ext cx="12" cy="15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4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0" y="3"/>
                </a:cxn>
                <a:cxn ang="0">
                  <a:pos x="11" y="3"/>
                </a:cxn>
                <a:cxn ang="0">
                  <a:pos x="11" y="4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11" y="9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2"/>
                </a:cxn>
                <a:cxn ang="0">
                  <a:pos x="9" y="13"/>
                </a:cxn>
                <a:cxn ang="0">
                  <a:pos x="8" y="13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4"/>
                </a:cxn>
              </a:cxnLst>
              <a:rect l="0" t="0" r="r" b="b"/>
              <a:pathLst>
                <a:path w="12" h="15">
                  <a:moveTo>
                    <a:pt x="6" y="14"/>
                  </a:moveTo>
                  <a:lnTo>
                    <a:pt x="4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6" y="14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18" name="Freeform 86"/>
            <p:cNvSpPr>
              <a:spLocks/>
            </p:cNvSpPr>
            <p:nvPr/>
          </p:nvSpPr>
          <p:spPr bwMode="auto">
            <a:xfrm>
              <a:off x="1520" y="1601"/>
              <a:ext cx="87" cy="21"/>
            </a:xfrm>
            <a:custGeom>
              <a:avLst/>
              <a:gdLst/>
              <a:ahLst/>
              <a:cxnLst>
                <a:cxn ang="0">
                  <a:pos x="79" y="20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8" y="20"/>
                </a:cxn>
                <a:cxn ang="0">
                  <a:pos x="79" y="20"/>
                </a:cxn>
              </a:cxnLst>
              <a:rect l="0" t="0" r="r" b="b"/>
              <a:pathLst>
                <a:path w="87" h="21">
                  <a:moveTo>
                    <a:pt x="79" y="20"/>
                  </a:moveTo>
                  <a:lnTo>
                    <a:pt x="86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8" y="20"/>
                  </a:lnTo>
                  <a:lnTo>
                    <a:pt x="79" y="2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19" name="Freeform 87"/>
            <p:cNvSpPr>
              <a:spLocks/>
            </p:cNvSpPr>
            <p:nvPr/>
          </p:nvSpPr>
          <p:spPr bwMode="auto">
            <a:xfrm>
              <a:off x="1528" y="1622"/>
              <a:ext cx="72" cy="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71" y="0"/>
                </a:cxn>
                <a:cxn ang="0">
                  <a:pos x="71" y="8"/>
                </a:cxn>
                <a:cxn ang="0">
                  <a:pos x="0" y="8"/>
                </a:cxn>
              </a:cxnLst>
              <a:rect l="0" t="0" r="r" b="b"/>
              <a:pathLst>
                <a:path w="72" h="9">
                  <a:moveTo>
                    <a:pt x="0" y="8"/>
                  </a:moveTo>
                  <a:lnTo>
                    <a:pt x="0" y="0"/>
                  </a:lnTo>
                  <a:lnTo>
                    <a:pt x="71" y="0"/>
                  </a:lnTo>
                  <a:lnTo>
                    <a:pt x="71" y="8"/>
                  </a:lnTo>
                  <a:lnTo>
                    <a:pt x="0" y="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20" name="Freeform 88"/>
            <p:cNvSpPr>
              <a:spLocks/>
            </p:cNvSpPr>
            <p:nvPr/>
          </p:nvSpPr>
          <p:spPr bwMode="auto">
            <a:xfrm>
              <a:off x="1529" y="1631"/>
              <a:ext cx="70" cy="30"/>
            </a:xfrm>
            <a:custGeom>
              <a:avLst/>
              <a:gdLst/>
              <a:ahLst/>
              <a:cxnLst>
                <a:cxn ang="0">
                  <a:pos x="66" y="29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3" y="29"/>
                </a:cxn>
                <a:cxn ang="0">
                  <a:pos x="66" y="29"/>
                </a:cxn>
              </a:cxnLst>
              <a:rect l="0" t="0" r="r" b="b"/>
              <a:pathLst>
                <a:path w="70" h="30">
                  <a:moveTo>
                    <a:pt x="66" y="29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3" y="29"/>
                  </a:lnTo>
                  <a:lnTo>
                    <a:pt x="66" y="2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21" name="Line 89"/>
            <p:cNvSpPr>
              <a:spLocks noChangeShapeType="1"/>
            </p:cNvSpPr>
            <p:nvPr/>
          </p:nvSpPr>
          <p:spPr bwMode="auto">
            <a:xfrm>
              <a:off x="1533" y="1635"/>
              <a:ext cx="2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722" name="Line 90"/>
            <p:cNvSpPr>
              <a:spLocks noChangeShapeType="1"/>
            </p:cNvSpPr>
            <p:nvPr/>
          </p:nvSpPr>
          <p:spPr bwMode="auto">
            <a:xfrm>
              <a:off x="1539" y="1635"/>
              <a:ext cx="2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723" name="Freeform 91"/>
            <p:cNvSpPr>
              <a:spLocks/>
            </p:cNvSpPr>
            <p:nvPr/>
          </p:nvSpPr>
          <p:spPr bwMode="auto">
            <a:xfrm>
              <a:off x="1547" y="1631"/>
              <a:ext cx="1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"/>
                </a:cxn>
                <a:cxn ang="0">
                  <a:pos x="0" y="28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29"/>
                  </a:lnTo>
                  <a:lnTo>
                    <a:pt x="0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24" name="Line 92"/>
            <p:cNvSpPr>
              <a:spLocks noChangeShapeType="1"/>
            </p:cNvSpPr>
            <p:nvPr/>
          </p:nvSpPr>
          <p:spPr bwMode="auto">
            <a:xfrm>
              <a:off x="1555" y="1635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725" name="Line 93"/>
            <p:cNvSpPr>
              <a:spLocks noChangeShapeType="1"/>
            </p:cNvSpPr>
            <p:nvPr/>
          </p:nvSpPr>
          <p:spPr bwMode="auto">
            <a:xfrm flipH="1">
              <a:off x="1586" y="1635"/>
              <a:ext cx="1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726" name="Line 94"/>
            <p:cNvSpPr>
              <a:spLocks noChangeShapeType="1"/>
            </p:cNvSpPr>
            <p:nvPr/>
          </p:nvSpPr>
          <p:spPr bwMode="auto">
            <a:xfrm flipH="1">
              <a:off x="1582" y="1635"/>
              <a:ext cx="9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727" name="Freeform 95"/>
            <p:cNvSpPr>
              <a:spLocks/>
            </p:cNvSpPr>
            <p:nvPr/>
          </p:nvSpPr>
          <p:spPr bwMode="auto">
            <a:xfrm>
              <a:off x="1578" y="1631"/>
              <a:ext cx="3" cy="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9"/>
                </a:cxn>
                <a:cxn ang="0">
                  <a:pos x="0" y="28"/>
                </a:cxn>
              </a:cxnLst>
              <a:rect l="0" t="0" r="r" b="b"/>
              <a:pathLst>
                <a:path w="3" h="30">
                  <a:moveTo>
                    <a:pt x="2" y="0"/>
                  </a:moveTo>
                  <a:lnTo>
                    <a:pt x="0" y="29"/>
                  </a:lnTo>
                  <a:lnTo>
                    <a:pt x="0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28" name="Line 96"/>
            <p:cNvSpPr>
              <a:spLocks noChangeShapeType="1"/>
            </p:cNvSpPr>
            <p:nvPr/>
          </p:nvSpPr>
          <p:spPr bwMode="auto">
            <a:xfrm flipH="1">
              <a:off x="1567" y="1635"/>
              <a:ext cx="9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729" name="Line 97"/>
            <p:cNvSpPr>
              <a:spLocks noChangeShapeType="1"/>
            </p:cNvSpPr>
            <p:nvPr/>
          </p:nvSpPr>
          <p:spPr bwMode="auto">
            <a:xfrm>
              <a:off x="1563" y="1635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730" name="Line 98"/>
            <p:cNvSpPr>
              <a:spLocks noChangeShapeType="1"/>
            </p:cNvSpPr>
            <p:nvPr/>
          </p:nvSpPr>
          <p:spPr bwMode="auto">
            <a:xfrm>
              <a:off x="1547" y="1385"/>
              <a:ext cx="0" cy="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731" name="Line 99"/>
            <p:cNvSpPr>
              <a:spLocks noChangeShapeType="1"/>
            </p:cNvSpPr>
            <p:nvPr/>
          </p:nvSpPr>
          <p:spPr bwMode="auto">
            <a:xfrm>
              <a:off x="1578" y="1385"/>
              <a:ext cx="0" cy="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732" name="Freeform 100"/>
            <p:cNvSpPr>
              <a:spLocks/>
            </p:cNvSpPr>
            <p:nvPr/>
          </p:nvSpPr>
          <p:spPr bwMode="auto">
            <a:xfrm>
              <a:off x="1497" y="1123"/>
              <a:ext cx="24" cy="51"/>
            </a:xfrm>
            <a:custGeom>
              <a:avLst/>
              <a:gdLst/>
              <a:ahLst/>
              <a:cxnLst>
                <a:cxn ang="0">
                  <a:pos x="10" y="49"/>
                </a:cxn>
                <a:cxn ang="0">
                  <a:pos x="8" y="49"/>
                </a:cxn>
                <a:cxn ang="0">
                  <a:pos x="5" y="47"/>
                </a:cxn>
                <a:cxn ang="0">
                  <a:pos x="4" y="44"/>
                </a:cxn>
                <a:cxn ang="0">
                  <a:pos x="3" y="42"/>
                </a:cxn>
                <a:cxn ang="0">
                  <a:pos x="1" y="39"/>
                </a:cxn>
                <a:cxn ang="0">
                  <a:pos x="0" y="36"/>
                </a:cxn>
                <a:cxn ang="0">
                  <a:pos x="0" y="32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20" y="7"/>
                </a:cxn>
                <a:cxn ang="0">
                  <a:pos x="22" y="11"/>
                </a:cxn>
                <a:cxn ang="0">
                  <a:pos x="22" y="15"/>
                </a:cxn>
                <a:cxn ang="0">
                  <a:pos x="23" y="18"/>
                </a:cxn>
                <a:cxn ang="0">
                  <a:pos x="23" y="21"/>
                </a:cxn>
                <a:cxn ang="0">
                  <a:pos x="23" y="25"/>
                </a:cxn>
                <a:cxn ang="0">
                  <a:pos x="22" y="35"/>
                </a:cxn>
                <a:cxn ang="0">
                  <a:pos x="20" y="42"/>
                </a:cxn>
                <a:cxn ang="0">
                  <a:pos x="18" y="45"/>
                </a:cxn>
                <a:cxn ang="0">
                  <a:pos x="16" y="48"/>
                </a:cxn>
                <a:cxn ang="0">
                  <a:pos x="14" y="49"/>
                </a:cxn>
                <a:cxn ang="0">
                  <a:pos x="12" y="49"/>
                </a:cxn>
              </a:cxnLst>
              <a:rect l="0" t="0" r="r" b="b"/>
              <a:pathLst>
                <a:path w="24" h="51">
                  <a:moveTo>
                    <a:pt x="11" y="50"/>
                  </a:moveTo>
                  <a:lnTo>
                    <a:pt x="10" y="49"/>
                  </a:lnTo>
                  <a:lnTo>
                    <a:pt x="9" y="49"/>
                  </a:lnTo>
                  <a:lnTo>
                    <a:pt x="8" y="49"/>
                  </a:lnTo>
                  <a:lnTo>
                    <a:pt x="7" y="48"/>
                  </a:lnTo>
                  <a:lnTo>
                    <a:pt x="5" y="47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3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2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3" y="25"/>
                  </a:lnTo>
                  <a:lnTo>
                    <a:pt x="23" y="30"/>
                  </a:lnTo>
                  <a:lnTo>
                    <a:pt x="22" y="35"/>
                  </a:lnTo>
                  <a:lnTo>
                    <a:pt x="22" y="39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8" y="45"/>
                  </a:lnTo>
                  <a:lnTo>
                    <a:pt x="18" y="47"/>
                  </a:lnTo>
                  <a:lnTo>
                    <a:pt x="16" y="48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2" y="49"/>
                  </a:lnTo>
                  <a:lnTo>
                    <a:pt x="11" y="5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33" name="Freeform 101"/>
            <p:cNvSpPr>
              <a:spLocks/>
            </p:cNvSpPr>
            <p:nvPr/>
          </p:nvSpPr>
          <p:spPr bwMode="auto">
            <a:xfrm>
              <a:off x="1497" y="1151"/>
              <a:ext cx="25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99"/>
                </a:cxn>
                <a:cxn ang="0">
                  <a:pos x="0" y="99"/>
                </a:cxn>
              </a:cxnLst>
              <a:rect l="0" t="0" r="r" b="b"/>
              <a:pathLst>
                <a:path w="25" h="100">
                  <a:moveTo>
                    <a:pt x="0" y="99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99"/>
                  </a:lnTo>
                  <a:lnTo>
                    <a:pt x="0" y="9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34" name="Freeform 102"/>
            <p:cNvSpPr>
              <a:spLocks/>
            </p:cNvSpPr>
            <p:nvPr/>
          </p:nvSpPr>
          <p:spPr bwMode="auto">
            <a:xfrm>
              <a:off x="1491" y="1249"/>
              <a:ext cx="35" cy="3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6"/>
                </a:cxn>
                <a:cxn ang="0">
                  <a:pos x="9" y="11"/>
                </a:cxn>
                <a:cxn ang="0">
                  <a:pos x="11" y="17"/>
                </a:cxn>
                <a:cxn ang="0">
                  <a:pos x="13" y="21"/>
                </a:cxn>
                <a:cxn ang="0">
                  <a:pos x="1" y="23"/>
                </a:cxn>
                <a:cxn ang="0">
                  <a:pos x="1" y="35"/>
                </a:cxn>
                <a:cxn ang="0">
                  <a:pos x="1" y="38"/>
                </a:cxn>
                <a:cxn ang="0">
                  <a:pos x="0" y="37"/>
                </a:cxn>
                <a:cxn ang="0">
                  <a:pos x="17" y="36"/>
                </a:cxn>
                <a:cxn ang="0">
                  <a:pos x="18" y="36"/>
                </a:cxn>
                <a:cxn ang="0">
                  <a:pos x="34" y="38"/>
                </a:cxn>
                <a:cxn ang="0">
                  <a:pos x="34" y="35"/>
                </a:cxn>
                <a:cxn ang="0">
                  <a:pos x="34" y="23"/>
                </a:cxn>
                <a:cxn ang="0">
                  <a:pos x="22" y="21"/>
                </a:cxn>
                <a:cxn ang="0">
                  <a:pos x="26" y="17"/>
                </a:cxn>
                <a:cxn ang="0">
                  <a:pos x="27" y="11"/>
                </a:cxn>
                <a:cxn ang="0">
                  <a:pos x="29" y="6"/>
                </a:cxn>
                <a:cxn ang="0">
                  <a:pos x="30" y="0"/>
                </a:cxn>
                <a:cxn ang="0">
                  <a:pos x="6" y="0"/>
                </a:cxn>
              </a:cxnLst>
              <a:rect l="0" t="0" r="r" b="b"/>
              <a:pathLst>
                <a:path w="35" h="39">
                  <a:moveTo>
                    <a:pt x="6" y="0"/>
                  </a:moveTo>
                  <a:lnTo>
                    <a:pt x="7" y="6"/>
                  </a:lnTo>
                  <a:lnTo>
                    <a:pt x="9" y="11"/>
                  </a:lnTo>
                  <a:lnTo>
                    <a:pt x="11" y="17"/>
                  </a:lnTo>
                  <a:lnTo>
                    <a:pt x="13" y="21"/>
                  </a:lnTo>
                  <a:lnTo>
                    <a:pt x="1" y="2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17" y="36"/>
                  </a:lnTo>
                  <a:lnTo>
                    <a:pt x="18" y="36"/>
                  </a:lnTo>
                  <a:lnTo>
                    <a:pt x="34" y="38"/>
                  </a:lnTo>
                  <a:lnTo>
                    <a:pt x="34" y="35"/>
                  </a:lnTo>
                  <a:lnTo>
                    <a:pt x="34" y="23"/>
                  </a:lnTo>
                  <a:lnTo>
                    <a:pt x="22" y="21"/>
                  </a:lnTo>
                  <a:lnTo>
                    <a:pt x="26" y="17"/>
                  </a:lnTo>
                  <a:lnTo>
                    <a:pt x="27" y="11"/>
                  </a:lnTo>
                  <a:lnTo>
                    <a:pt x="29" y="6"/>
                  </a:lnTo>
                  <a:lnTo>
                    <a:pt x="30" y="0"/>
                  </a:lnTo>
                  <a:lnTo>
                    <a:pt x="6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35" name="Freeform 103"/>
            <p:cNvSpPr>
              <a:spLocks/>
            </p:cNvSpPr>
            <p:nvPr/>
          </p:nvSpPr>
          <p:spPr bwMode="auto">
            <a:xfrm>
              <a:off x="1507" y="1263"/>
              <a:ext cx="3" cy="2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7"/>
                </a:cxn>
                <a:cxn ang="0">
                  <a:pos x="0" y="27"/>
                </a:cxn>
              </a:cxnLst>
              <a:rect l="0" t="0" r="r" b="b"/>
              <a:pathLst>
                <a:path w="3" h="28">
                  <a:moveTo>
                    <a:pt x="0" y="2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7"/>
                  </a:lnTo>
                  <a:lnTo>
                    <a:pt x="0" y="2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36" name="Freeform 104"/>
            <p:cNvSpPr>
              <a:spLocks/>
            </p:cNvSpPr>
            <p:nvPr/>
          </p:nvSpPr>
          <p:spPr bwMode="auto">
            <a:xfrm>
              <a:off x="1526" y="1123"/>
              <a:ext cx="25" cy="51"/>
            </a:xfrm>
            <a:custGeom>
              <a:avLst/>
              <a:gdLst/>
              <a:ahLst/>
              <a:cxnLst>
                <a:cxn ang="0">
                  <a:pos x="11" y="49"/>
                </a:cxn>
                <a:cxn ang="0">
                  <a:pos x="9" y="49"/>
                </a:cxn>
                <a:cxn ang="0">
                  <a:pos x="7" y="47"/>
                </a:cxn>
                <a:cxn ang="0">
                  <a:pos x="4" y="44"/>
                </a:cxn>
                <a:cxn ang="0">
                  <a:pos x="3" y="42"/>
                </a:cxn>
                <a:cxn ang="0">
                  <a:pos x="2" y="39"/>
                </a:cxn>
                <a:cxn ang="0">
                  <a:pos x="1" y="36"/>
                </a:cxn>
                <a:cxn ang="0">
                  <a:pos x="1" y="32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1" y="15"/>
                </a:cxn>
                <a:cxn ang="0">
                  <a:pos x="2" y="11"/>
                </a:cxn>
                <a:cxn ang="0">
                  <a:pos x="4" y="6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9" y="3"/>
                </a:cxn>
                <a:cxn ang="0">
                  <a:pos x="20" y="6"/>
                </a:cxn>
                <a:cxn ang="0">
                  <a:pos x="22" y="9"/>
                </a:cxn>
                <a:cxn ang="0">
                  <a:pos x="23" y="13"/>
                </a:cxn>
                <a:cxn ang="0">
                  <a:pos x="23" y="16"/>
                </a:cxn>
                <a:cxn ang="0">
                  <a:pos x="24" y="20"/>
                </a:cxn>
                <a:cxn ang="0">
                  <a:pos x="24" y="22"/>
                </a:cxn>
                <a:cxn ang="0">
                  <a:pos x="24" y="30"/>
                </a:cxn>
                <a:cxn ang="0">
                  <a:pos x="22" y="39"/>
                </a:cxn>
                <a:cxn ang="0">
                  <a:pos x="20" y="44"/>
                </a:cxn>
                <a:cxn ang="0">
                  <a:pos x="19" y="47"/>
                </a:cxn>
                <a:cxn ang="0">
                  <a:pos x="16" y="49"/>
                </a:cxn>
                <a:cxn ang="0">
                  <a:pos x="14" y="49"/>
                </a:cxn>
                <a:cxn ang="0">
                  <a:pos x="12" y="50"/>
                </a:cxn>
              </a:cxnLst>
              <a:rect l="0" t="0" r="r" b="b"/>
              <a:pathLst>
                <a:path w="25" h="51">
                  <a:moveTo>
                    <a:pt x="12" y="50"/>
                  </a:moveTo>
                  <a:lnTo>
                    <a:pt x="11" y="49"/>
                  </a:lnTo>
                  <a:lnTo>
                    <a:pt x="10" y="49"/>
                  </a:lnTo>
                  <a:lnTo>
                    <a:pt x="9" y="49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5" y="45"/>
                  </a:lnTo>
                  <a:lnTo>
                    <a:pt x="4" y="44"/>
                  </a:lnTo>
                  <a:lnTo>
                    <a:pt x="4" y="43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4" y="25"/>
                  </a:lnTo>
                  <a:lnTo>
                    <a:pt x="24" y="30"/>
                  </a:lnTo>
                  <a:lnTo>
                    <a:pt x="23" y="35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20" y="44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2" y="5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37" name="Freeform 105"/>
            <p:cNvSpPr>
              <a:spLocks/>
            </p:cNvSpPr>
            <p:nvPr/>
          </p:nvSpPr>
          <p:spPr bwMode="auto">
            <a:xfrm>
              <a:off x="1526" y="1151"/>
              <a:ext cx="25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99"/>
                </a:cxn>
                <a:cxn ang="0">
                  <a:pos x="0" y="99"/>
                </a:cxn>
              </a:cxnLst>
              <a:rect l="0" t="0" r="r" b="b"/>
              <a:pathLst>
                <a:path w="25" h="100">
                  <a:moveTo>
                    <a:pt x="0" y="99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99"/>
                  </a:lnTo>
                  <a:lnTo>
                    <a:pt x="0" y="9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38" name="Freeform 106"/>
            <p:cNvSpPr>
              <a:spLocks/>
            </p:cNvSpPr>
            <p:nvPr/>
          </p:nvSpPr>
          <p:spPr bwMode="auto">
            <a:xfrm>
              <a:off x="1521" y="1249"/>
              <a:ext cx="36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6"/>
                </a:cxn>
                <a:cxn ang="0">
                  <a:pos x="9" y="11"/>
                </a:cxn>
                <a:cxn ang="0">
                  <a:pos x="11" y="17"/>
                </a:cxn>
                <a:cxn ang="0">
                  <a:pos x="13" y="21"/>
                </a:cxn>
                <a:cxn ang="0">
                  <a:pos x="1" y="23"/>
                </a:cxn>
                <a:cxn ang="0">
                  <a:pos x="1" y="35"/>
                </a:cxn>
                <a:cxn ang="0">
                  <a:pos x="1" y="38"/>
                </a:cxn>
                <a:cxn ang="0">
                  <a:pos x="0" y="37"/>
                </a:cxn>
                <a:cxn ang="0">
                  <a:pos x="18" y="36"/>
                </a:cxn>
                <a:cxn ang="0">
                  <a:pos x="19" y="36"/>
                </a:cxn>
                <a:cxn ang="0">
                  <a:pos x="35" y="38"/>
                </a:cxn>
                <a:cxn ang="0">
                  <a:pos x="35" y="35"/>
                </a:cxn>
                <a:cxn ang="0">
                  <a:pos x="35" y="23"/>
                </a:cxn>
                <a:cxn ang="0">
                  <a:pos x="23" y="21"/>
                </a:cxn>
                <a:cxn ang="0">
                  <a:pos x="26" y="17"/>
                </a:cxn>
                <a:cxn ang="0">
                  <a:pos x="27" y="11"/>
                </a:cxn>
                <a:cxn ang="0">
                  <a:pos x="30" y="6"/>
                </a:cxn>
                <a:cxn ang="0">
                  <a:pos x="31" y="0"/>
                </a:cxn>
                <a:cxn ang="0">
                  <a:pos x="5" y="0"/>
                </a:cxn>
              </a:cxnLst>
              <a:rect l="0" t="0" r="r" b="b"/>
              <a:pathLst>
                <a:path w="36" h="39">
                  <a:moveTo>
                    <a:pt x="5" y="0"/>
                  </a:moveTo>
                  <a:lnTo>
                    <a:pt x="7" y="6"/>
                  </a:lnTo>
                  <a:lnTo>
                    <a:pt x="9" y="11"/>
                  </a:lnTo>
                  <a:lnTo>
                    <a:pt x="11" y="17"/>
                  </a:lnTo>
                  <a:lnTo>
                    <a:pt x="13" y="21"/>
                  </a:lnTo>
                  <a:lnTo>
                    <a:pt x="1" y="2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18" y="36"/>
                  </a:lnTo>
                  <a:lnTo>
                    <a:pt x="19" y="36"/>
                  </a:lnTo>
                  <a:lnTo>
                    <a:pt x="35" y="38"/>
                  </a:lnTo>
                  <a:lnTo>
                    <a:pt x="35" y="35"/>
                  </a:lnTo>
                  <a:lnTo>
                    <a:pt x="35" y="23"/>
                  </a:lnTo>
                  <a:lnTo>
                    <a:pt x="23" y="21"/>
                  </a:lnTo>
                  <a:lnTo>
                    <a:pt x="26" y="17"/>
                  </a:lnTo>
                  <a:lnTo>
                    <a:pt x="27" y="11"/>
                  </a:lnTo>
                  <a:lnTo>
                    <a:pt x="30" y="6"/>
                  </a:lnTo>
                  <a:lnTo>
                    <a:pt x="31" y="0"/>
                  </a:lnTo>
                  <a:lnTo>
                    <a:pt x="5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39" name="Freeform 107"/>
            <p:cNvSpPr>
              <a:spLocks/>
            </p:cNvSpPr>
            <p:nvPr/>
          </p:nvSpPr>
          <p:spPr bwMode="auto">
            <a:xfrm>
              <a:off x="1537" y="1263"/>
              <a:ext cx="3" cy="2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7"/>
                </a:cxn>
                <a:cxn ang="0">
                  <a:pos x="0" y="27"/>
                </a:cxn>
              </a:cxnLst>
              <a:rect l="0" t="0" r="r" b="b"/>
              <a:pathLst>
                <a:path w="3" h="28">
                  <a:moveTo>
                    <a:pt x="0" y="2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7"/>
                  </a:lnTo>
                  <a:lnTo>
                    <a:pt x="0" y="2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40" name="Freeform 108"/>
            <p:cNvSpPr>
              <a:spLocks/>
            </p:cNvSpPr>
            <p:nvPr/>
          </p:nvSpPr>
          <p:spPr bwMode="auto">
            <a:xfrm>
              <a:off x="1584" y="1123"/>
              <a:ext cx="24" cy="51"/>
            </a:xfrm>
            <a:custGeom>
              <a:avLst/>
              <a:gdLst/>
              <a:ahLst/>
              <a:cxnLst>
                <a:cxn ang="0">
                  <a:pos x="10" y="49"/>
                </a:cxn>
                <a:cxn ang="0">
                  <a:pos x="8" y="49"/>
                </a:cxn>
                <a:cxn ang="0">
                  <a:pos x="5" y="47"/>
                </a:cxn>
                <a:cxn ang="0">
                  <a:pos x="4" y="44"/>
                </a:cxn>
                <a:cxn ang="0">
                  <a:pos x="3" y="42"/>
                </a:cxn>
                <a:cxn ang="0">
                  <a:pos x="1" y="39"/>
                </a:cxn>
                <a:cxn ang="0">
                  <a:pos x="0" y="36"/>
                </a:cxn>
                <a:cxn ang="0">
                  <a:pos x="0" y="32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5" y="2"/>
                </a:cxn>
                <a:cxn ang="0">
                  <a:pos x="18" y="4"/>
                </a:cxn>
                <a:cxn ang="0">
                  <a:pos x="20" y="7"/>
                </a:cxn>
                <a:cxn ang="0">
                  <a:pos x="22" y="11"/>
                </a:cxn>
                <a:cxn ang="0">
                  <a:pos x="22" y="15"/>
                </a:cxn>
                <a:cxn ang="0">
                  <a:pos x="23" y="18"/>
                </a:cxn>
                <a:cxn ang="0">
                  <a:pos x="23" y="21"/>
                </a:cxn>
                <a:cxn ang="0">
                  <a:pos x="23" y="25"/>
                </a:cxn>
                <a:cxn ang="0">
                  <a:pos x="22" y="35"/>
                </a:cxn>
                <a:cxn ang="0">
                  <a:pos x="20" y="42"/>
                </a:cxn>
                <a:cxn ang="0">
                  <a:pos x="18" y="45"/>
                </a:cxn>
                <a:cxn ang="0">
                  <a:pos x="15" y="48"/>
                </a:cxn>
                <a:cxn ang="0">
                  <a:pos x="14" y="49"/>
                </a:cxn>
                <a:cxn ang="0">
                  <a:pos x="12" y="49"/>
                </a:cxn>
              </a:cxnLst>
              <a:rect l="0" t="0" r="r" b="b"/>
              <a:pathLst>
                <a:path w="24" h="51">
                  <a:moveTo>
                    <a:pt x="11" y="50"/>
                  </a:moveTo>
                  <a:lnTo>
                    <a:pt x="10" y="49"/>
                  </a:lnTo>
                  <a:lnTo>
                    <a:pt x="9" y="49"/>
                  </a:lnTo>
                  <a:lnTo>
                    <a:pt x="8" y="49"/>
                  </a:lnTo>
                  <a:lnTo>
                    <a:pt x="7" y="48"/>
                  </a:lnTo>
                  <a:lnTo>
                    <a:pt x="5" y="47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3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3" y="25"/>
                  </a:lnTo>
                  <a:lnTo>
                    <a:pt x="23" y="30"/>
                  </a:lnTo>
                  <a:lnTo>
                    <a:pt x="22" y="35"/>
                  </a:lnTo>
                  <a:lnTo>
                    <a:pt x="22" y="39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8" y="45"/>
                  </a:lnTo>
                  <a:lnTo>
                    <a:pt x="18" y="47"/>
                  </a:lnTo>
                  <a:lnTo>
                    <a:pt x="15" y="48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2" y="49"/>
                  </a:lnTo>
                  <a:lnTo>
                    <a:pt x="11" y="5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41" name="Freeform 109"/>
            <p:cNvSpPr>
              <a:spLocks/>
            </p:cNvSpPr>
            <p:nvPr/>
          </p:nvSpPr>
          <p:spPr bwMode="auto">
            <a:xfrm>
              <a:off x="1584" y="1151"/>
              <a:ext cx="25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99"/>
                </a:cxn>
                <a:cxn ang="0">
                  <a:pos x="0" y="99"/>
                </a:cxn>
              </a:cxnLst>
              <a:rect l="0" t="0" r="r" b="b"/>
              <a:pathLst>
                <a:path w="25" h="100">
                  <a:moveTo>
                    <a:pt x="0" y="99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99"/>
                  </a:lnTo>
                  <a:lnTo>
                    <a:pt x="0" y="9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42" name="Freeform 110"/>
            <p:cNvSpPr>
              <a:spLocks/>
            </p:cNvSpPr>
            <p:nvPr/>
          </p:nvSpPr>
          <p:spPr bwMode="auto">
            <a:xfrm>
              <a:off x="1577" y="1249"/>
              <a:ext cx="36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6"/>
                </a:cxn>
                <a:cxn ang="0">
                  <a:pos x="9" y="11"/>
                </a:cxn>
                <a:cxn ang="0">
                  <a:pos x="11" y="17"/>
                </a:cxn>
                <a:cxn ang="0">
                  <a:pos x="13" y="21"/>
                </a:cxn>
                <a:cxn ang="0">
                  <a:pos x="1" y="23"/>
                </a:cxn>
                <a:cxn ang="0">
                  <a:pos x="1" y="35"/>
                </a:cxn>
                <a:cxn ang="0">
                  <a:pos x="1" y="38"/>
                </a:cxn>
                <a:cxn ang="0">
                  <a:pos x="0" y="37"/>
                </a:cxn>
                <a:cxn ang="0">
                  <a:pos x="18" y="36"/>
                </a:cxn>
                <a:cxn ang="0">
                  <a:pos x="19" y="36"/>
                </a:cxn>
                <a:cxn ang="0">
                  <a:pos x="35" y="38"/>
                </a:cxn>
                <a:cxn ang="0">
                  <a:pos x="35" y="35"/>
                </a:cxn>
                <a:cxn ang="0">
                  <a:pos x="35" y="23"/>
                </a:cxn>
                <a:cxn ang="0">
                  <a:pos x="23" y="21"/>
                </a:cxn>
                <a:cxn ang="0">
                  <a:pos x="26" y="17"/>
                </a:cxn>
                <a:cxn ang="0">
                  <a:pos x="27" y="11"/>
                </a:cxn>
                <a:cxn ang="0">
                  <a:pos x="30" y="6"/>
                </a:cxn>
                <a:cxn ang="0">
                  <a:pos x="31" y="0"/>
                </a:cxn>
                <a:cxn ang="0">
                  <a:pos x="7" y="0"/>
                </a:cxn>
              </a:cxnLst>
              <a:rect l="0" t="0" r="r" b="b"/>
              <a:pathLst>
                <a:path w="36" h="39">
                  <a:moveTo>
                    <a:pt x="7" y="0"/>
                  </a:moveTo>
                  <a:lnTo>
                    <a:pt x="8" y="6"/>
                  </a:lnTo>
                  <a:lnTo>
                    <a:pt x="9" y="11"/>
                  </a:lnTo>
                  <a:lnTo>
                    <a:pt x="11" y="17"/>
                  </a:lnTo>
                  <a:lnTo>
                    <a:pt x="13" y="21"/>
                  </a:lnTo>
                  <a:lnTo>
                    <a:pt x="1" y="2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18" y="36"/>
                  </a:lnTo>
                  <a:lnTo>
                    <a:pt x="19" y="36"/>
                  </a:lnTo>
                  <a:lnTo>
                    <a:pt x="35" y="38"/>
                  </a:lnTo>
                  <a:lnTo>
                    <a:pt x="35" y="35"/>
                  </a:lnTo>
                  <a:lnTo>
                    <a:pt x="35" y="23"/>
                  </a:lnTo>
                  <a:lnTo>
                    <a:pt x="23" y="21"/>
                  </a:lnTo>
                  <a:lnTo>
                    <a:pt x="26" y="17"/>
                  </a:lnTo>
                  <a:lnTo>
                    <a:pt x="27" y="11"/>
                  </a:lnTo>
                  <a:lnTo>
                    <a:pt x="30" y="6"/>
                  </a:lnTo>
                  <a:lnTo>
                    <a:pt x="31" y="0"/>
                  </a:lnTo>
                  <a:lnTo>
                    <a:pt x="7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43" name="Freeform 111"/>
            <p:cNvSpPr>
              <a:spLocks/>
            </p:cNvSpPr>
            <p:nvPr/>
          </p:nvSpPr>
          <p:spPr bwMode="auto">
            <a:xfrm>
              <a:off x="1594" y="1263"/>
              <a:ext cx="3" cy="2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7"/>
                </a:cxn>
                <a:cxn ang="0">
                  <a:pos x="0" y="27"/>
                </a:cxn>
              </a:cxnLst>
              <a:rect l="0" t="0" r="r" b="b"/>
              <a:pathLst>
                <a:path w="3" h="28">
                  <a:moveTo>
                    <a:pt x="0" y="2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7"/>
                  </a:lnTo>
                  <a:lnTo>
                    <a:pt x="0" y="2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44" name="Freeform 112"/>
            <p:cNvSpPr>
              <a:spLocks/>
            </p:cNvSpPr>
            <p:nvPr/>
          </p:nvSpPr>
          <p:spPr bwMode="auto">
            <a:xfrm>
              <a:off x="1613" y="1123"/>
              <a:ext cx="25" cy="51"/>
            </a:xfrm>
            <a:custGeom>
              <a:avLst/>
              <a:gdLst/>
              <a:ahLst/>
              <a:cxnLst>
                <a:cxn ang="0">
                  <a:pos x="11" y="49"/>
                </a:cxn>
                <a:cxn ang="0">
                  <a:pos x="9" y="49"/>
                </a:cxn>
                <a:cxn ang="0">
                  <a:pos x="7" y="47"/>
                </a:cxn>
                <a:cxn ang="0">
                  <a:pos x="4" y="44"/>
                </a:cxn>
                <a:cxn ang="0">
                  <a:pos x="3" y="42"/>
                </a:cxn>
                <a:cxn ang="0">
                  <a:pos x="2" y="39"/>
                </a:cxn>
                <a:cxn ang="0">
                  <a:pos x="1" y="36"/>
                </a:cxn>
                <a:cxn ang="0">
                  <a:pos x="1" y="32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1" y="15"/>
                </a:cxn>
                <a:cxn ang="0">
                  <a:pos x="2" y="11"/>
                </a:cxn>
                <a:cxn ang="0">
                  <a:pos x="4" y="6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9" y="3"/>
                </a:cxn>
                <a:cxn ang="0">
                  <a:pos x="20" y="6"/>
                </a:cxn>
                <a:cxn ang="0">
                  <a:pos x="22" y="9"/>
                </a:cxn>
                <a:cxn ang="0">
                  <a:pos x="23" y="13"/>
                </a:cxn>
                <a:cxn ang="0">
                  <a:pos x="23" y="16"/>
                </a:cxn>
                <a:cxn ang="0">
                  <a:pos x="24" y="20"/>
                </a:cxn>
                <a:cxn ang="0">
                  <a:pos x="24" y="22"/>
                </a:cxn>
                <a:cxn ang="0">
                  <a:pos x="24" y="30"/>
                </a:cxn>
                <a:cxn ang="0">
                  <a:pos x="22" y="39"/>
                </a:cxn>
                <a:cxn ang="0">
                  <a:pos x="20" y="44"/>
                </a:cxn>
                <a:cxn ang="0">
                  <a:pos x="19" y="47"/>
                </a:cxn>
                <a:cxn ang="0">
                  <a:pos x="16" y="49"/>
                </a:cxn>
                <a:cxn ang="0">
                  <a:pos x="14" y="49"/>
                </a:cxn>
                <a:cxn ang="0">
                  <a:pos x="12" y="50"/>
                </a:cxn>
              </a:cxnLst>
              <a:rect l="0" t="0" r="r" b="b"/>
              <a:pathLst>
                <a:path w="25" h="51">
                  <a:moveTo>
                    <a:pt x="12" y="50"/>
                  </a:moveTo>
                  <a:lnTo>
                    <a:pt x="11" y="49"/>
                  </a:lnTo>
                  <a:lnTo>
                    <a:pt x="10" y="49"/>
                  </a:lnTo>
                  <a:lnTo>
                    <a:pt x="9" y="49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5" y="45"/>
                  </a:lnTo>
                  <a:lnTo>
                    <a:pt x="4" y="44"/>
                  </a:lnTo>
                  <a:lnTo>
                    <a:pt x="4" y="43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4" y="25"/>
                  </a:lnTo>
                  <a:lnTo>
                    <a:pt x="24" y="30"/>
                  </a:lnTo>
                  <a:lnTo>
                    <a:pt x="23" y="35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20" y="44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2" y="5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45" name="Freeform 113"/>
            <p:cNvSpPr>
              <a:spLocks/>
            </p:cNvSpPr>
            <p:nvPr/>
          </p:nvSpPr>
          <p:spPr bwMode="auto">
            <a:xfrm>
              <a:off x="1613" y="1151"/>
              <a:ext cx="25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99"/>
                </a:cxn>
                <a:cxn ang="0">
                  <a:pos x="0" y="99"/>
                </a:cxn>
              </a:cxnLst>
              <a:rect l="0" t="0" r="r" b="b"/>
              <a:pathLst>
                <a:path w="25" h="100">
                  <a:moveTo>
                    <a:pt x="0" y="99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99"/>
                  </a:lnTo>
                  <a:lnTo>
                    <a:pt x="0" y="9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46" name="Freeform 114"/>
            <p:cNvSpPr>
              <a:spLocks/>
            </p:cNvSpPr>
            <p:nvPr/>
          </p:nvSpPr>
          <p:spPr bwMode="auto">
            <a:xfrm>
              <a:off x="1608" y="1249"/>
              <a:ext cx="35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6"/>
                </a:cxn>
                <a:cxn ang="0">
                  <a:pos x="9" y="11"/>
                </a:cxn>
                <a:cxn ang="0">
                  <a:pos x="11" y="17"/>
                </a:cxn>
                <a:cxn ang="0">
                  <a:pos x="13" y="21"/>
                </a:cxn>
                <a:cxn ang="0">
                  <a:pos x="1" y="23"/>
                </a:cxn>
                <a:cxn ang="0">
                  <a:pos x="1" y="35"/>
                </a:cxn>
                <a:cxn ang="0">
                  <a:pos x="1" y="38"/>
                </a:cxn>
                <a:cxn ang="0">
                  <a:pos x="0" y="37"/>
                </a:cxn>
                <a:cxn ang="0">
                  <a:pos x="17" y="36"/>
                </a:cxn>
                <a:cxn ang="0">
                  <a:pos x="18" y="36"/>
                </a:cxn>
                <a:cxn ang="0">
                  <a:pos x="34" y="38"/>
                </a:cxn>
                <a:cxn ang="0">
                  <a:pos x="34" y="35"/>
                </a:cxn>
                <a:cxn ang="0">
                  <a:pos x="34" y="23"/>
                </a:cxn>
                <a:cxn ang="0">
                  <a:pos x="22" y="21"/>
                </a:cxn>
                <a:cxn ang="0">
                  <a:pos x="26" y="17"/>
                </a:cxn>
                <a:cxn ang="0">
                  <a:pos x="27" y="11"/>
                </a:cxn>
                <a:cxn ang="0">
                  <a:pos x="29" y="6"/>
                </a:cxn>
                <a:cxn ang="0">
                  <a:pos x="30" y="0"/>
                </a:cxn>
                <a:cxn ang="0">
                  <a:pos x="5" y="0"/>
                </a:cxn>
              </a:cxnLst>
              <a:rect l="0" t="0" r="r" b="b"/>
              <a:pathLst>
                <a:path w="35" h="39">
                  <a:moveTo>
                    <a:pt x="5" y="0"/>
                  </a:moveTo>
                  <a:lnTo>
                    <a:pt x="6" y="6"/>
                  </a:lnTo>
                  <a:lnTo>
                    <a:pt x="9" y="11"/>
                  </a:lnTo>
                  <a:lnTo>
                    <a:pt x="11" y="17"/>
                  </a:lnTo>
                  <a:lnTo>
                    <a:pt x="13" y="21"/>
                  </a:lnTo>
                  <a:lnTo>
                    <a:pt x="1" y="2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17" y="36"/>
                  </a:lnTo>
                  <a:lnTo>
                    <a:pt x="18" y="36"/>
                  </a:lnTo>
                  <a:lnTo>
                    <a:pt x="34" y="38"/>
                  </a:lnTo>
                  <a:lnTo>
                    <a:pt x="34" y="35"/>
                  </a:lnTo>
                  <a:lnTo>
                    <a:pt x="34" y="23"/>
                  </a:lnTo>
                  <a:lnTo>
                    <a:pt x="22" y="21"/>
                  </a:lnTo>
                  <a:lnTo>
                    <a:pt x="26" y="17"/>
                  </a:lnTo>
                  <a:lnTo>
                    <a:pt x="27" y="11"/>
                  </a:lnTo>
                  <a:lnTo>
                    <a:pt x="29" y="6"/>
                  </a:lnTo>
                  <a:lnTo>
                    <a:pt x="30" y="0"/>
                  </a:lnTo>
                  <a:lnTo>
                    <a:pt x="5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47" name="Freeform 115"/>
            <p:cNvSpPr>
              <a:spLocks/>
            </p:cNvSpPr>
            <p:nvPr/>
          </p:nvSpPr>
          <p:spPr bwMode="auto">
            <a:xfrm>
              <a:off x="1624" y="1263"/>
              <a:ext cx="3" cy="2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7"/>
                </a:cxn>
                <a:cxn ang="0">
                  <a:pos x="0" y="27"/>
                </a:cxn>
              </a:cxnLst>
              <a:rect l="0" t="0" r="r" b="b"/>
              <a:pathLst>
                <a:path w="3" h="28">
                  <a:moveTo>
                    <a:pt x="0" y="2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7"/>
                  </a:lnTo>
                  <a:lnTo>
                    <a:pt x="0" y="2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48" name="Freeform 116"/>
            <p:cNvSpPr>
              <a:spLocks/>
            </p:cNvSpPr>
            <p:nvPr/>
          </p:nvSpPr>
          <p:spPr bwMode="auto">
            <a:xfrm>
              <a:off x="1354" y="1351"/>
              <a:ext cx="24" cy="51"/>
            </a:xfrm>
            <a:custGeom>
              <a:avLst/>
              <a:gdLst/>
              <a:ahLst/>
              <a:cxnLst>
                <a:cxn ang="0">
                  <a:pos x="10" y="50"/>
                </a:cxn>
                <a:cxn ang="0">
                  <a:pos x="8" y="49"/>
                </a:cxn>
                <a:cxn ang="0">
                  <a:pos x="5" y="47"/>
                </a:cxn>
                <a:cxn ang="0">
                  <a:pos x="4" y="44"/>
                </a:cxn>
                <a:cxn ang="0">
                  <a:pos x="2" y="43"/>
                </a:cxn>
                <a:cxn ang="0">
                  <a:pos x="1" y="39"/>
                </a:cxn>
                <a:cxn ang="0">
                  <a:pos x="0" y="36"/>
                </a:cxn>
                <a:cxn ang="0">
                  <a:pos x="0" y="32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3" y="1"/>
                </a:cxn>
                <a:cxn ang="0">
                  <a:pos x="15" y="2"/>
                </a:cxn>
                <a:cxn ang="0">
                  <a:pos x="18" y="5"/>
                </a:cxn>
                <a:cxn ang="0">
                  <a:pos x="20" y="7"/>
                </a:cxn>
                <a:cxn ang="0">
                  <a:pos x="22" y="11"/>
                </a:cxn>
                <a:cxn ang="0">
                  <a:pos x="22" y="15"/>
                </a:cxn>
                <a:cxn ang="0">
                  <a:pos x="23" y="18"/>
                </a:cxn>
                <a:cxn ang="0">
                  <a:pos x="23" y="21"/>
                </a:cxn>
                <a:cxn ang="0">
                  <a:pos x="23" y="25"/>
                </a:cxn>
                <a:cxn ang="0">
                  <a:pos x="22" y="3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15" y="48"/>
                </a:cxn>
                <a:cxn ang="0">
                  <a:pos x="14" y="49"/>
                </a:cxn>
                <a:cxn ang="0">
                  <a:pos x="13" y="50"/>
                </a:cxn>
                <a:cxn ang="0">
                  <a:pos x="11" y="50"/>
                </a:cxn>
              </a:cxnLst>
              <a:rect l="0" t="0" r="r" b="b"/>
              <a:pathLst>
                <a:path w="24" h="51">
                  <a:moveTo>
                    <a:pt x="11" y="50"/>
                  </a:moveTo>
                  <a:lnTo>
                    <a:pt x="10" y="50"/>
                  </a:lnTo>
                  <a:lnTo>
                    <a:pt x="9" y="49"/>
                  </a:lnTo>
                  <a:lnTo>
                    <a:pt x="8" y="49"/>
                  </a:lnTo>
                  <a:lnTo>
                    <a:pt x="7" y="48"/>
                  </a:lnTo>
                  <a:lnTo>
                    <a:pt x="5" y="47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2" y="41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2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3" y="30"/>
                  </a:lnTo>
                  <a:lnTo>
                    <a:pt x="22" y="35"/>
                  </a:lnTo>
                  <a:lnTo>
                    <a:pt x="22" y="39"/>
                  </a:lnTo>
                  <a:lnTo>
                    <a:pt x="20" y="43"/>
                  </a:lnTo>
                  <a:lnTo>
                    <a:pt x="19" y="44"/>
                  </a:lnTo>
                  <a:lnTo>
                    <a:pt x="18" y="45"/>
                  </a:lnTo>
                  <a:lnTo>
                    <a:pt x="18" y="47"/>
                  </a:lnTo>
                  <a:lnTo>
                    <a:pt x="15" y="48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3" y="50"/>
                  </a:lnTo>
                  <a:lnTo>
                    <a:pt x="12" y="50"/>
                  </a:lnTo>
                  <a:lnTo>
                    <a:pt x="11" y="5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49" name="Freeform 117"/>
            <p:cNvSpPr>
              <a:spLocks/>
            </p:cNvSpPr>
            <p:nvPr/>
          </p:nvSpPr>
          <p:spPr bwMode="auto">
            <a:xfrm>
              <a:off x="1354" y="1379"/>
              <a:ext cx="25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99"/>
                </a:cxn>
                <a:cxn ang="0">
                  <a:pos x="0" y="99"/>
                </a:cxn>
              </a:cxnLst>
              <a:rect l="0" t="0" r="r" b="b"/>
              <a:pathLst>
                <a:path w="25" h="100">
                  <a:moveTo>
                    <a:pt x="0" y="99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99"/>
                  </a:lnTo>
                  <a:lnTo>
                    <a:pt x="0" y="9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50" name="Freeform 118"/>
            <p:cNvSpPr>
              <a:spLocks/>
            </p:cNvSpPr>
            <p:nvPr/>
          </p:nvSpPr>
          <p:spPr bwMode="auto">
            <a:xfrm>
              <a:off x="1348" y="1477"/>
              <a:ext cx="35" cy="3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6"/>
                </a:cxn>
                <a:cxn ang="0">
                  <a:pos x="9" y="11"/>
                </a:cxn>
                <a:cxn ang="0">
                  <a:pos x="11" y="17"/>
                </a:cxn>
                <a:cxn ang="0">
                  <a:pos x="13" y="21"/>
                </a:cxn>
                <a:cxn ang="0">
                  <a:pos x="1" y="23"/>
                </a:cxn>
                <a:cxn ang="0">
                  <a:pos x="1" y="35"/>
                </a:cxn>
                <a:cxn ang="0">
                  <a:pos x="1" y="38"/>
                </a:cxn>
                <a:cxn ang="0">
                  <a:pos x="0" y="38"/>
                </a:cxn>
                <a:cxn ang="0">
                  <a:pos x="17" y="36"/>
                </a:cxn>
                <a:cxn ang="0">
                  <a:pos x="18" y="36"/>
                </a:cxn>
                <a:cxn ang="0">
                  <a:pos x="34" y="38"/>
                </a:cxn>
                <a:cxn ang="0">
                  <a:pos x="34" y="35"/>
                </a:cxn>
                <a:cxn ang="0">
                  <a:pos x="34" y="23"/>
                </a:cxn>
                <a:cxn ang="0">
                  <a:pos x="22" y="21"/>
                </a:cxn>
                <a:cxn ang="0">
                  <a:pos x="26" y="17"/>
                </a:cxn>
                <a:cxn ang="0">
                  <a:pos x="27" y="11"/>
                </a:cxn>
                <a:cxn ang="0">
                  <a:pos x="29" y="6"/>
                </a:cxn>
                <a:cxn ang="0">
                  <a:pos x="30" y="0"/>
                </a:cxn>
                <a:cxn ang="0">
                  <a:pos x="6" y="0"/>
                </a:cxn>
              </a:cxnLst>
              <a:rect l="0" t="0" r="r" b="b"/>
              <a:pathLst>
                <a:path w="35" h="39">
                  <a:moveTo>
                    <a:pt x="6" y="0"/>
                  </a:moveTo>
                  <a:lnTo>
                    <a:pt x="7" y="6"/>
                  </a:lnTo>
                  <a:lnTo>
                    <a:pt x="9" y="11"/>
                  </a:lnTo>
                  <a:lnTo>
                    <a:pt x="11" y="17"/>
                  </a:lnTo>
                  <a:lnTo>
                    <a:pt x="13" y="21"/>
                  </a:lnTo>
                  <a:lnTo>
                    <a:pt x="1" y="2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17" y="36"/>
                  </a:lnTo>
                  <a:lnTo>
                    <a:pt x="18" y="36"/>
                  </a:lnTo>
                  <a:lnTo>
                    <a:pt x="34" y="38"/>
                  </a:lnTo>
                  <a:lnTo>
                    <a:pt x="34" y="35"/>
                  </a:lnTo>
                  <a:lnTo>
                    <a:pt x="34" y="23"/>
                  </a:lnTo>
                  <a:lnTo>
                    <a:pt x="22" y="21"/>
                  </a:lnTo>
                  <a:lnTo>
                    <a:pt x="26" y="17"/>
                  </a:lnTo>
                  <a:lnTo>
                    <a:pt x="27" y="11"/>
                  </a:lnTo>
                  <a:lnTo>
                    <a:pt x="29" y="6"/>
                  </a:lnTo>
                  <a:lnTo>
                    <a:pt x="30" y="0"/>
                  </a:lnTo>
                  <a:lnTo>
                    <a:pt x="6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51" name="Freeform 119"/>
            <p:cNvSpPr>
              <a:spLocks/>
            </p:cNvSpPr>
            <p:nvPr/>
          </p:nvSpPr>
          <p:spPr bwMode="auto">
            <a:xfrm>
              <a:off x="1364" y="1491"/>
              <a:ext cx="3" cy="2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7"/>
                </a:cxn>
                <a:cxn ang="0">
                  <a:pos x="0" y="27"/>
                </a:cxn>
              </a:cxnLst>
              <a:rect l="0" t="0" r="r" b="b"/>
              <a:pathLst>
                <a:path w="3" h="28">
                  <a:moveTo>
                    <a:pt x="0" y="2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7"/>
                  </a:lnTo>
                  <a:lnTo>
                    <a:pt x="0" y="2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52" name="Freeform 120"/>
            <p:cNvSpPr>
              <a:spLocks/>
            </p:cNvSpPr>
            <p:nvPr/>
          </p:nvSpPr>
          <p:spPr bwMode="auto">
            <a:xfrm>
              <a:off x="1746" y="1351"/>
              <a:ext cx="25" cy="51"/>
            </a:xfrm>
            <a:custGeom>
              <a:avLst/>
              <a:gdLst/>
              <a:ahLst/>
              <a:cxnLst>
                <a:cxn ang="0">
                  <a:pos x="11" y="50"/>
                </a:cxn>
                <a:cxn ang="0">
                  <a:pos x="9" y="49"/>
                </a:cxn>
                <a:cxn ang="0">
                  <a:pos x="7" y="47"/>
                </a:cxn>
                <a:cxn ang="0">
                  <a:pos x="4" y="44"/>
                </a:cxn>
                <a:cxn ang="0">
                  <a:pos x="3" y="41"/>
                </a:cxn>
                <a:cxn ang="0">
                  <a:pos x="2" y="37"/>
                </a:cxn>
                <a:cxn ang="0">
                  <a:pos x="1" y="35"/>
                </a:cxn>
                <a:cxn ang="0">
                  <a:pos x="1" y="30"/>
                </a:cxn>
                <a:cxn ang="0">
                  <a:pos x="0" y="27"/>
                </a:cxn>
                <a:cxn ang="0">
                  <a:pos x="1" y="20"/>
                </a:cxn>
                <a:cxn ang="0">
                  <a:pos x="2" y="13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9" y="3"/>
                </a:cxn>
                <a:cxn ang="0">
                  <a:pos x="20" y="6"/>
                </a:cxn>
                <a:cxn ang="0">
                  <a:pos x="22" y="9"/>
                </a:cxn>
                <a:cxn ang="0">
                  <a:pos x="23" y="13"/>
                </a:cxn>
                <a:cxn ang="0">
                  <a:pos x="24" y="16"/>
                </a:cxn>
                <a:cxn ang="0">
                  <a:pos x="24" y="20"/>
                </a:cxn>
                <a:cxn ang="0">
                  <a:pos x="24" y="23"/>
                </a:cxn>
                <a:cxn ang="0">
                  <a:pos x="24" y="30"/>
                </a:cxn>
                <a:cxn ang="0">
                  <a:pos x="22" y="39"/>
                </a:cxn>
                <a:cxn ang="0">
                  <a:pos x="20" y="44"/>
                </a:cxn>
                <a:cxn ang="0">
                  <a:pos x="19" y="47"/>
                </a:cxn>
                <a:cxn ang="0">
                  <a:pos x="16" y="49"/>
                </a:cxn>
                <a:cxn ang="0">
                  <a:pos x="14" y="49"/>
                </a:cxn>
                <a:cxn ang="0">
                  <a:pos x="12" y="50"/>
                </a:cxn>
              </a:cxnLst>
              <a:rect l="0" t="0" r="r" b="b"/>
              <a:pathLst>
                <a:path w="25" h="51">
                  <a:moveTo>
                    <a:pt x="12" y="50"/>
                  </a:moveTo>
                  <a:lnTo>
                    <a:pt x="11" y="50"/>
                  </a:lnTo>
                  <a:lnTo>
                    <a:pt x="10" y="49"/>
                  </a:lnTo>
                  <a:lnTo>
                    <a:pt x="9" y="49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5" y="45"/>
                  </a:lnTo>
                  <a:lnTo>
                    <a:pt x="4" y="44"/>
                  </a:lnTo>
                  <a:lnTo>
                    <a:pt x="4" y="43"/>
                  </a:lnTo>
                  <a:lnTo>
                    <a:pt x="3" y="41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5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19" y="3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4" y="30"/>
                  </a:lnTo>
                  <a:lnTo>
                    <a:pt x="24" y="35"/>
                  </a:lnTo>
                  <a:lnTo>
                    <a:pt x="22" y="39"/>
                  </a:lnTo>
                  <a:lnTo>
                    <a:pt x="21" y="43"/>
                  </a:lnTo>
                  <a:lnTo>
                    <a:pt x="20" y="44"/>
                  </a:lnTo>
                  <a:lnTo>
                    <a:pt x="20" y="45"/>
                  </a:lnTo>
                  <a:lnTo>
                    <a:pt x="19" y="47"/>
                  </a:lnTo>
                  <a:lnTo>
                    <a:pt x="17" y="48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3" y="50"/>
                  </a:lnTo>
                  <a:lnTo>
                    <a:pt x="12" y="5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53" name="Freeform 121"/>
            <p:cNvSpPr>
              <a:spLocks/>
            </p:cNvSpPr>
            <p:nvPr/>
          </p:nvSpPr>
          <p:spPr bwMode="auto">
            <a:xfrm>
              <a:off x="1746" y="1379"/>
              <a:ext cx="25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99"/>
                </a:cxn>
                <a:cxn ang="0">
                  <a:pos x="0" y="99"/>
                </a:cxn>
              </a:cxnLst>
              <a:rect l="0" t="0" r="r" b="b"/>
              <a:pathLst>
                <a:path w="25" h="100">
                  <a:moveTo>
                    <a:pt x="0" y="99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99"/>
                  </a:lnTo>
                  <a:lnTo>
                    <a:pt x="0" y="9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54" name="Freeform 122"/>
            <p:cNvSpPr>
              <a:spLocks/>
            </p:cNvSpPr>
            <p:nvPr/>
          </p:nvSpPr>
          <p:spPr bwMode="auto">
            <a:xfrm>
              <a:off x="1742" y="1477"/>
              <a:ext cx="36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6"/>
                </a:cxn>
                <a:cxn ang="0">
                  <a:pos x="8" y="11"/>
                </a:cxn>
                <a:cxn ang="0">
                  <a:pos x="10" y="17"/>
                </a:cxn>
                <a:cxn ang="0">
                  <a:pos x="13" y="21"/>
                </a:cxn>
                <a:cxn ang="0">
                  <a:pos x="0" y="23"/>
                </a:cxn>
                <a:cxn ang="0">
                  <a:pos x="0" y="35"/>
                </a:cxn>
                <a:cxn ang="0">
                  <a:pos x="0" y="38"/>
                </a:cxn>
                <a:cxn ang="0">
                  <a:pos x="18" y="36"/>
                </a:cxn>
                <a:cxn ang="0">
                  <a:pos x="34" y="38"/>
                </a:cxn>
                <a:cxn ang="0">
                  <a:pos x="35" y="38"/>
                </a:cxn>
                <a:cxn ang="0">
                  <a:pos x="35" y="35"/>
                </a:cxn>
                <a:cxn ang="0">
                  <a:pos x="35" y="23"/>
                </a:cxn>
                <a:cxn ang="0">
                  <a:pos x="22" y="21"/>
                </a:cxn>
                <a:cxn ang="0">
                  <a:pos x="25" y="17"/>
                </a:cxn>
                <a:cxn ang="0">
                  <a:pos x="26" y="11"/>
                </a:cxn>
                <a:cxn ang="0">
                  <a:pos x="28" y="6"/>
                </a:cxn>
                <a:cxn ang="0">
                  <a:pos x="30" y="0"/>
                </a:cxn>
                <a:cxn ang="0">
                  <a:pos x="4" y="0"/>
                </a:cxn>
              </a:cxnLst>
              <a:rect l="0" t="0" r="r" b="b"/>
              <a:pathLst>
                <a:path w="36" h="39">
                  <a:moveTo>
                    <a:pt x="4" y="0"/>
                  </a:moveTo>
                  <a:lnTo>
                    <a:pt x="7" y="6"/>
                  </a:lnTo>
                  <a:lnTo>
                    <a:pt x="8" y="11"/>
                  </a:lnTo>
                  <a:lnTo>
                    <a:pt x="10" y="17"/>
                  </a:lnTo>
                  <a:lnTo>
                    <a:pt x="13" y="21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8" y="36"/>
                  </a:lnTo>
                  <a:lnTo>
                    <a:pt x="34" y="38"/>
                  </a:lnTo>
                  <a:lnTo>
                    <a:pt x="35" y="38"/>
                  </a:lnTo>
                  <a:lnTo>
                    <a:pt x="35" y="35"/>
                  </a:lnTo>
                  <a:lnTo>
                    <a:pt x="35" y="23"/>
                  </a:lnTo>
                  <a:lnTo>
                    <a:pt x="22" y="21"/>
                  </a:lnTo>
                  <a:lnTo>
                    <a:pt x="25" y="17"/>
                  </a:lnTo>
                  <a:lnTo>
                    <a:pt x="26" y="11"/>
                  </a:lnTo>
                  <a:lnTo>
                    <a:pt x="28" y="6"/>
                  </a:lnTo>
                  <a:lnTo>
                    <a:pt x="30" y="0"/>
                  </a:lnTo>
                  <a:lnTo>
                    <a:pt x="4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55" name="Freeform 123"/>
            <p:cNvSpPr>
              <a:spLocks/>
            </p:cNvSpPr>
            <p:nvPr/>
          </p:nvSpPr>
          <p:spPr bwMode="auto">
            <a:xfrm>
              <a:off x="1757" y="1491"/>
              <a:ext cx="3" cy="2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7"/>
                </a:cxn>
                <a:cxn ang="0">
                  <a:pos x="0" y="27"/>
                </a:cxn>
              </a:cxnLst>
              <a:rect l="0" t="0" r="r" b="b"/>
              <a:pathLst>
                <a:path w="3" h="28">
                  <a:moveTo>
                    <a:pt x="0" y="2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7"/>
                  </a:lnTo>
                  <a:lnTo>
                    <a:pt x="0" y="2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 124"/>
          <p:cNvGrpSpPr>
            <a:grpSpLocks/>
          </p:cNvGrpSpPr>
          <p:nvPr/>
        </p:nvGrpSpPr>
        <p:grpSpPr bwMode="auto">
          <a:xfrm rot="621486">
            <a:off x="2071688" y="3619500"/>
            <a:ext cx="769937" cy="1165225"/>
            <a:chOff x="5693" y="678"/>
            <a:chExt cx="525" cy="734"/>
          </a:xfrm>
        </p:grpSpPr>
        <p:sp>
          <p:nvSpPr>
            <p:cNvPr id="69757" name="Freeform 125"/>
            <p:cNvSpPr>
              <a:spLocks/>
            </p:cNvSpPr>
            <p:nvPr/>
          </p:nvSpPr>
          <p:spPr bwMode="auto">
            <a:xfrm>
              <a:off x="5892" y="1080"/>
              <a:ext cx="133" cy="153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0"/>
                </a:cxn>
                <a:cxn ang="0">
                  <a:pos x="132" y="0"/>
                </a:cxn>
                <a:cxn ang="0">
                  <a:pos x="132" y="152"/>
                </a:cxn>
                <a:cxn ang="0">
                  <a:pos x="0" y="152"/>
                </a:cxn>
              </a:cxnLst>
              <a:rect l="0" t="0" r="r" b="b"/>
              <a:pathLst>
                <a:path w="133" h="153">
                  <a:moveTo>
                    <a:pt x="0" y="152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52"/>
                  </a:lnTo>
                  <a:lnTo>
                    <a:pt x="0" y="15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58" name="Freeform 126"/>
            <p:cNvSpPr>
              <a:spLocks/>
            </p:cNvSpPr>
            <p:nvPr/>
          </p:nvSpPr>
          <p:spPr bwMode="auto">
            <a:xfrm>
              <a:off x="5897" y="754"/>
              <a:ext cx="115" cy="335"/>
            </a:xfrm>
            <a:custGeom>
              <a:avLst/>
              <a:gdLst/>
              <a:ahLst/>
              <a:cxnLst>
                <a:cxn ang="0">
                  <a:pos x="114" y="334"/>
                </a:cxn>
                <a:cxn ang="0">
                  <a:pos x="113" y="287"/>
                </a:cxn>
                <a:cxn ang="0">
                  <a:pos x="107" y="226"/>
                </a:cxn>
                <a:cxn ang="0">
                  <a:pos x="99" y="192"/>
                </a:cxn>
                <a:cxn ang="0">
                  <a:pos x="99" y="158"/>
                </a:cxn>
                <a:cxn ang="0">
                  <a:pos x="94" y="99"/>
                </a:cxn>
                <a:cxn ang="0">
                  <a:pos x="93" y="85"/>
                </a:cxn>
                <a:cxn ang="0">
                  <a:pos x="91" y="82"/>
                </a:cxn>
                <a:cxn ang="0">
                  <a:pos x="89" y="76"/>
                </a:cxn>
                <a:cxn ang="0">
                  <a:pos x="86" y="74"/>
                </a:cxn>
                <a:cxn ang="0">
                  <a:pos x="81" y="72"/>
                </a:cxn>
                <a:cxn ang="0">
                  <a:pos x="77" y="72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37" y="0"/>
                </a:cxn>
                <a:cxn ang="0">
                  <a:pos x="37" y="1"/>
                </a:cxn>
                <a:cxn ang="0">
                  <a:pos x="37" y="72"/>
                </a:cxn>
                <a:cxn ang="0">
                  <a:pos x="33" y="72"/>
                </a:cxn>
                <a:cxn ang="0">
                  <a:pos x="29" y="74"/>
                </a:cxn>
                <a:cxn ang="0">
                  <a:pos x="25" y="76"/>
                </a:cxn>
                <a:cxn ang="0">
                  <a:pos x="23" y="82"/>
                </a:cxn>
                <a:cxn ang="0">
                  <a:pos x="21" y="85"/>
                </a:cxn>
                <a:cxn ang="0">
                  <a:pos x="20" y="99"/>
                </a:cxn>
                <a:cxn ang="0">
                  <a:pos x="15" y="158"/>
                </a:cxn>
                <a:cxn ang="0">
                  <a:pos x="15" y="192"/>
                </a:cxn>
                <a:cxn ang="0">
                  <a:pos x="7" y="226"/>
                </a:cxn>
                <a:cxn ang="0">
                  <a:pos x="1" y="287"/>
                </a:cxn>
                <a:cxn ang="0">
                  <a:pos x="0" y="334"/>
                </a:cxn>
                <a:cxn ang="0">
                  <a:pos x="114" y="334"/>
                </a:cxn>
              </a:cxnLst>
              <a:rect l="0" t="0" r="r" b="b"/>
              <a:pathLst>
                <a:path w="115" h="335">
                  <a:moveTo>
                    <a:pt x="114" y="334"/>
                  </a:moveTo>
                  <a:lnTo>
                    <a:pt x="113" y="287"/>
                  </a:lnTo>
                  <a:lnTo>
                    <a:pt x="107" y="226"/>
                  </a:lnTo>
                  <a:lnTo>
                    <a:pt x="99" y="192"/>
                  </a:lnTo>
                  <a:lnTo>
                    <a:pt x="99" y="158"/>
                  </a:lnTo>
                  <a:lnTo>
                    <a:pt x="94" y="99"/>
                  </a:lnTo>
                  <a:lnTo>
                    <a:pt x="93" y="85"/>
                  </a:lnTo>
                  <a:lnTo>
                    <a:pt x="91" y="82"/>
                  </a:lnTo>
                  <a:lnTo>
                    <a:pt x="89" y="76"/>
                  </a:lnTo>
                  <a:lnTo>
                    <a:pt x="86" y="74"/>
                  </a:lnTo>
                  <a:lnTo>
                    <a:pt x="81" y="72"/>
                  </a:lnTo>
                  <a:lnTo>
                    <a:pt x="77" y="72"/>
                  </a:lnTo>
                  <a:lnTo>
                    <a:pt x="77" y="1"/>
                  </a:lnTo>
                  <a:lnTo>
                    <a:pt x="77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72"/>
                  </a:lnTo>
                  <a:lnTo>
                    <a:pt x="33" y="72"/>
                  </a:lnTo>
                  <a:lnTo>
                    <a:pt x="29" y="74"/>
                  </a:lnTo>
                  <a:lnTo>
                    <a:pt x="25" y="76"/>
                  </a:lnTo>
                  <a:lnTo>
                    <a:pt x="23" y="82"/>
                  </a:lnTo>
                  <a:lnTo>
                    <a:pt x="21" y="85"/>
                  </a:lnTo>
                  <a:lnTo>
                    <a:pt x="20" y="99"/>
                  </a:lnTo>
                  <a:lnTo>
                    <a:pt x="15" y="158"/>
                  </a:lnTo>
                  <a:lnTo>
                    <a:pt x="15" y="192"/>
                  </a:lnTo>
                  <a:lnTo>
                    <a:pt x="7" y="226"/>
                  </a:lnTo>
                  <a:lnTo>
                    <a:pt x="1" y="287"/>
                  </a:lnTo>
                  <a:lnTo>
                    <a:pt x="0" y="334"/>
                  </a:lnTo>
                  <a:lnTo>
                    <a:pt x="114" y="33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59" name="Freeform 127"/>
            <p:cNvSpPr>
              <a:spLocks/>
            </p:cNvSpPr>
            <p:nvPr/>
          </p:nvSpPr>
          <p:spPr bwMode="auto">
            <a:xfrm>
              <a:off x="5715" y="1189"/>
              <a:ext cx="197" cy="47"/>
            </a:xfrm>
            <a:custGeom>
              <a:avLst/>
              <a:gdLst/>
              <a:ahLst/>
              <a:cxnLst>
                <a:cxn ang="0">
                  <a:pos x="1" y="33"/>
                </a:cxn>
                <a:cxn ang="0">
                  <a:pos x="0" y="10"/>
                </a:cxn>
                <a:cxn ang="0">
                  <a:pos x="194" y="0"/>
                </a:cxn>
                <a:cxn ang="0">
                  <a:pos x="196" y="46"/>
                </a:cxn>
                <a:cxn ang="0">
                  <a:pos x="1" y="33"/>
                </a:cxn>
              </a:cxnLst>
              <a:rect l="0" t="0" r="r" b="b"/>
              <a:pathLst>
                <a:path w="197" h="47">
                  <a:moveTo>
                    <a:pt x="1" y="33"/>
                  </a:moveTo>
                  <a:lnTo>
                    <a:pt x="0" y="10"/>
                  </a:lnTo>
                  <a:lnTo>
                    <a:pt x="194" y="0"/>
                  </a:lnTo>
                  <a:lnTo>
                    <a:pt x="196" y="46"/>
                  </a:lnTo>
                  <a:lnTo>
                    <a:pt x="1" y="3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60" name="Line 128"/>
            <p:cNvSpPr>
              <a:spLocks noChangeShapeType="1"/>
            </p:cNvSpPr>
            <p:nvPr/>
          </p:nvSpPr>
          <p:spPr bwMode="auto">
            <a:xfrm>
              <a:off x="5778" y="1200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761" name="Freeform 129"/>
            <p:cNvSpPr>
              <a:spLocks/>
            </p:cNvSpPr>
            <p:nvPr/>
          </p:nvSpPr>
          <p:spPr bwMode="auto">
            <a:xfrm>
              <a:off x="5712" y="1089"/>
              <a:ext cx="198" cy="112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190" y="0"/>
                </a:cxn>
                <a:cxn ang="0">
                  <a:pos x="191" y="21"/>
                </a:cxn>
                <a:cxn ang="0">
                  <a:pos x="196" y="40"/>
                </a:cxn>
                <a:cxn ang="0">
                  <a:pos x="197" y="99"/>
                </a:cxn>
                <a:cxn ang="0">
                  <a:pos x="0" y="111"/>
                </a:cxn>
                <a:cxn ang="0">
                  <a:pos x="0" y="74"/>
                </a:cxn>
              </a:cxnLst>
              <a:rect l="0" t="0" r="r" b="b"/>
              <a:pathLst>
                <a:path w="198" h="112">
                  <a:moveTo>
                    <a:pt x="0" y="74"/>
                  </a:moveTo>
                  <a:lnTo>
                    <a:pt x="190" y="0"/>
                  </a:lnTo>
                  <a:lnTo>
                    <a:pt x="191" y="21"/>
                  </a:lnTo>
                  <a:lnTo>
                    <a:pt x="196" y="40"/>
                  </a:lnTo>
                  <a:lnTo>
                    <a:pt x="197" y="99"/>
                  </a:lnTo>
                  <a:lnTo>
                    <a:pt x="0" y="111"/>
                  </a:lnTo>
                  <a:lnTo>
                    <a:pt x="0" y="7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62" name="Freeform 130"/>
            <p:cNvSpPr>
              <a:spLocks/>
            </p:cNvSpPr>
            <p:nvPr/>
          </p:nvSpPr>
          <p:spPr bwMode="auto">
            <a:xfrm>
              <a:off x="5714" y="1054"/>
              <a:ext cx="185" cy="110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0" y="93"/>
                </a:cxn>
                <a:cxn ang="0">
                  <a:pos x="0" y="109"/>
                </a:cxn>
                <a:cxn ang="0">
                  <a:pos x="184" y="37"/>
                </a:cxn>
                <a:cxn ang="0">
                  <a:pos x="184" y="0"/>
                </a:cxn>
              </a:cxnLst>
              <a:rect l="0" t="0" r="r" b="b"/>
              <a:pathLst>
                <a:path w="185" h="110">
                  <a:moveTo>
                    <a:pt x="184" y="0"/>
                  </a:moveTo>
                  <a:lnTo>
                    <a:pt x="0" y="93"/>
                  </a:lnTo>
                  <a:lnTo>
                    <a:pt x="0" y="109"/>
                  </a:lnTo>
                  <a:lnTo>
                    <a:pt x="184" y="37"/>
                  </a:lnTo>
                  <a:lnTo>
                    <a:pt x="18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63" name="Freeform 131"/>
            <p:cNvSpPr>
              <a:spLocks/>
            </p:cNvSpPr>
            <p:nvPr/>
          </p:nvSpPr>
          <p:spPr bwMode="auto">
            <a:xfrm>
              <a:off x="5738" y="1188"/>
              <a:ext cx="5" cy="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18"/>
                </a:cxn>
                <a:cxn ang="0">
                  <a:pos x="4" y="10"/>
                </a:cxn>
                <a:cxn ang="0">
                  <a:pos x="3" y="0"/>
                </a:cxn>
              </a:cxnLst>
              <a:rect l="0" t="0" r="r" b="b"/>
              <a:pathLst>
                <a:path w="5" h="19">
                  <a:moveTo>
                    <a:pt x="3" y="0"/>
                  </a:moveTo>
                  <a:lnTo>
                    <a:pt x="0" y="10"/>
                  </a:lnTo>
                  <a:lnTo>
                    <a:pt x="3" y="18"/>
                  </a:lnTo>
                  <a:lnTo>
                    <a:pt x="4" y="10"/>
                  </a:lnTo>
                  <a:lnTo>
                    <a:pt x="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64" name="Freeform 132"/>
            <p:cNvSpPr>
              <a:spLocks/>
            </p:cNvSpPr>
            <p:nvPr/>
          </p:nvSpPr>
          <p:spPr bwMode="auto">
            <a:xfrm>
              <a:off x="5832" y="1173"/>
              <a:ext cx="7" cy="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7"/>
                </a:cxn>
                <a:cxn ang="0">
                  <a:pos x="4" y="29"/>
                </a:cxn>
                <a:cxn ang="0">
                  <a:pos x="6" y="15"/>
                </a:cxn>
                <a:cxn ang="0">
                  <a:pos x="4" y="0"/>
                </a:cxn>
              </a:cxnLst>
              <a:rect l="0" t="0" r="r" b="b"/>
              <a:pathLst>
                <a:path w="7" h="30">
                  <a:moveTo>
                    <a:pt x="4" y="0"/>
                  </a:moveTo>
                  <a:lnTo>
                    <a:pt x="0" y="17"/>
                  </a:lnTo>
                  <a:lnTo>
                    <a:pt x="4" y="29"/>
                  </a:lnTo>
                  <a:lnTo>
                    <a:pt x="6" y="15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65" name="Freeform 133"/>
            <p:cNvSpPr>
              <a:spLocks/>
            </p:cNvSpPr>
            <p:nvPr/>
          </p:nvSpPr>
          <p:spPr bwMode="auto">
            <a:xfrm>
              <a:off x="5708" y="1120"/>
              <a:ext cx="9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3" y="9"/>
                </a:cxn>
                <a:cxn ang="0">
                  <a:pos x="6" y="9"/>
                </a:cxn>
                <a:cxn ang="0">
                  <a:pos x="7" y="15"/>
                </a:cxn>
                <a:cxn ang="0">
                  <a:pos x="8" y="41"/>
                </a:cxn>
                <a:cxn ang="0">
                  <a:pos x="5" y="44"/>
                </a:cxn>
                <a:cxn ang="0">
                  <a:pos x="5" y="80"/>
                </a:cxn>
                <a:cxn ang="0">
                  <a:pos x="0" y="103"/>
                </a:cxn>
                <a:cxn ang="0">
                  <a:pos x="0" y="0"/>
                </a:cxn>
              </a:cxnLst>
              <a:rect l="0" t="0" r="r" b="b"/>
              <a:pathLst>
                <a:path w="9" h="104">
                  <a:moveTo>
                    <a:pt x="0" y="0"/>
                  </a:moveTo>
                  <a:lnTo>
                    <a:pt x="2" y="3"/>
                  </a:lnTo>
                  <a:lnTo>
                    <a:pt x="3" y="9"/>
                  </a:lnTo>
                  <a:lnTo>
                    <a:pt x="6" y="9"/>
                  </a:lnTo>
                  <a:lnTo>
                    <a:pt x="7" y="15"/>
                  </a:lnTo>
                  <a:lnTo>
                    <a:pt x="8" y="41"/>
                  </a:lnTo>
                  <a:lnTo>
                    <a:pt x="5" y="44"/>
                  </a:lnTo>
                  <a:lnTo>
                    <a:pt x="5" y="80"/>
                  </a:lnTo>
                  <a:lnTo>
                    <a:pt x="0" y="103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66" name="Freeform 134"/>
            <p:cNvSpPr>
              <a:spLocks/>
            </p:cNvSpPr>
            <p:nvPr/>
          </p:nvSpPr>
          <p:spPr bwMode="auto">
            <a:xfrm>
              <a:off x="5767" y="1130"/>
              <a:ext cx="7" cy="7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58"/>
                </a:cxn>
                <a:cxn ang="0">
                  <a:pos x="0" y="70"/>
                </a:cxn>
                <a:cxn ang="0">
                  <a:pos x="2" y="75"/>
                </a:cxn>
                <a:cxn ang="0">
                  <a:pos x="4" y="77"/>
                </a:cxn>
                <a:cxn ang="0">
                  <a:pos x="5" y="74"/>
                </a:cxn>
                <a:cxn ang="0">
                  <a:pos x="6" y="66"/>
                </a:cxn>
                <a:cxn ang="0">
                  <a:pos x="6" y="5"/>
                </a:cxn>
                <a:cxn ang="0">
                  <a:pos x="4" y="2"/>
                </a:cxn>
                <a:cxn ang="0">
                  <a:pos x="2" y="0"/>
                </a:cxn>
              </a:cxnLst>
              <a:rect l="0" t="0" r="r" b="b"/>
              <a:pathLst>
                <a:path w="7" h="78">
                  <a:moveTo>
                    <a:pt x="2" y="0"/>
                  </a:moveTo>
                  <a:lnTo>
                    <a:pt x="1" y="3"/>
                  </a:lnTo>
                  <a:lnTo>
                    <a:pt x="0" y="6"/>
                  </a:lnTo>
                  <a:lnTo>
                    <a:pt x="0" y="58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4" y="77"/>
                  </a:lnTo>
                  <a:lnTo>
                    <a:pt x="5" y="74"/>
                  </a:lnTo>
                  <a:lnTo>
                    <a:pt x="6" y="66"/>
                  </a:lnTo>
                  <a:lnTo>
                    <a:pt x="6" y="5"/>
                  </a:lnTo>
                  <a:lnTo>
                    <a:pt x="4" y="2"/>
                  </a:lnTo>
                  <a:lnTo>
                    <a:pt x="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67" name="Freeform 135"/>
            <p:cNvSpPr>
              <a:spLocks/>
            </p:cNvSpPr>
            <p:nvPr/>
          </p:nvSpPr>
          <p:spPr bwMode="auto">
            <a:xfrm>
              <a:off x="5805" y="1104"/>
              <a:ext cx="8" cy="7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58"/>
                </a:cxn>
                <a:cxn ang="0">
                  <a:pos x="1" y="70"/>
                </a:cxn>
                <a:cxn ang="0">
                  <a:pos x="3" y="74"/>
                </a:cxn>
                <a:cxn ang="0">
                  <a:pos x="5" y="77"/>
                </a:cxn>
                <a:cxn ang="0">
                  <a:pos x="6" y="74"/>
                </a:cxn>
                <a:cxn ang="0">
                  <a:pos x="7" y="66"/>
                </a:cxn>
                <a:cxn ang="0">
                  <a:pos x="7" y="5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r" b="b"/>
              <a:pathLst>
                <a:path w="8" h="78">
                  <a:moveTo>
                    <a:pt x="3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0" y="58"/>
                  </a:lnTo>
                  <a:lnTo>
                    <a:pt x="1" y="70"/>
                  </a:lnTo>
                  <a:lnTo>
                    <a:pt x="3" y="74"/>
                  </a:lnTo>
                  <a:lnTo>
                    <a:pt x="5" y="77"/>
                  </a:lnTo>
                  <a:lnTo>
                    <a:pt x="6" y="74"/>
                  </a:lnTo>
                  <a:lnTo>
                    <a:pt x="7" y="66"/>
                  </a:lnTo>
                  <a:lnTo>
                    <a:pt x="7" y="5"/>
                  </a:lnTo>
                  <a:lnTo>
                    <a:pt x="5" y="2"/>
                  </a:lnTo>
                  <a:lnTo>
                    <a:pt x="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68" name="Freeform 136"/>
            <p:cNvSpPr>
              <a:spLocks/>
            </p:cNvSpPr>
            <p:nvPr/>
          </p:nvSpPr>
          <p:spPr bwMode="auto">
            <a:xfrm>
              <a:off x="5854" y="1084"/>
              <a:ext cx="8" cy="7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59"/>
                </a:cxn>
                <a:cxn ang="0">
                  <a:pos x="1" y="71"/>
                </a:cxn>
                <a:cxn ang="0">
                  <a:pos x="3" y="75"/>
                </a:cxn>
                <a:cxn ang="0">
                  <a:pos x="4" y="77"/>
                </a:cxn>
                <a:cxn ang="0">
                  <a:pos x="6" y="75"/>
                </a:cxn>
                <a:cxn ang="0">
                  <a:pos x="7" y="67"/>
                </a:cxn>
                <a:cxn ang="0">
                  <a:pos x="7" y="6"/>
                </a:cxn>
                <a:cxn ang="0">
                  <a:pos x="5" y="3"/>
                </a:cxn>
                <a:cxn ang="0">
                  <a:pos x="3" y="0"/>
                </a:cxn>
              </a:cxnLst>
              <a:rect l="0" t="0" r="r" b="b"/>
              <a:pathLst>
                <a:path w="8" h="78">
                  <a:moveTo>
                    <a:pt x="3" y="0"/>
                  </a:moveTo>
                  <a:lnTo>
                    <a:pt x="2" y="4"/>
                  </a:lnTo>
                  <a:lnTo>
                    <a:pt x="0" y="7"/>
                  </a:lnTo>
                  <a:lnTo>
                    <a:pt x="0" y="59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4" y="77"/>
                  </a:lnTo>
                  <a:lnTo>
                    <a:pt x="6" y="75"/>
                  </a:lnTo>
                  <a:lnTo>
                    <a:pt x="7" y="67"/>
                  </a:lnTo>
                  <a:lnTo>
                    <a:pt x="7" y="6"/>
                  </a:lnTo>
                  <a:lnTo>
                    <a:pt x="5" y="3"/>
                  </a:lnTo>
                  <a:lnTo>
                    <a:pt x="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69" name="Freeform 137"/>
            <p:cNvSpPr>
              <a:spLocks/>
            </p:cNvSpPr>
            <p:nvPr/>
          </p:nvSpPr>
          <p:spPr bwMode="auto">
            <a:xfrm>
              <a:off x="5701" y="1094"/>
              <a:ext cx="6" cy="13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129"/>
                </a:cxn>
                <a:cxn ang="0">
                  <a:pos x="5" y="129"/>
                </a:cxn>
                <a:cxn ang="0">
                  <a:pos x="5" y="3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3" y="0"/>
                </a:cxn>
              </a:cxnLst>
              <a:rect l="0" t="0" r="r" b="b"/>
              <a:pathLst>
                <a:path w="6" h="130">
                  <a:moveTo>
                    <a:pt x="3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129"/>
                  </a:lnTo>
                  <a:lnTo>
                    <a:pt x="5" y="129"/>
                  </a:lnTo>
                  <a:lnTo>
                    <a:pt x="5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70" name="Freeform 138"/>
            <p:cNvSpPr>
              <a:spLocks/>
            </p:cNvSpPr>
            <p:nvPr/>
          </p:nvSpPr>
          <p:spPr bwMode="auto">
            <a:xfrm>
              <a:off x="5694" y="1191"/>
              <a:ext cx="9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6"/>
                </a:cxn>
                <a:cxn ang="0">
                  <a:pos x="0" y="24"/>
                </a:cxn>
                <a:cxn ang="0">
                  <a:pos x="1" y="24"/>
                </a:cxn>
                <a:cxn ang="0">
                  <a:pos x="8" y="24"/>
                </a:cxn>
                <a:cxn ang="0">
                  <a:pos x="8" y="0"/>
                </a:cxn>
              </a:cxnLst>
              <a:rect l="0" t="0" r="r" b="b"/>
              <a:pathLst>
                <a:path w="9" h="25">
                  <a:moveTo>
                    <a:pt x="8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8" y="24"/>
                  </a:lnTo>
                  <a:lnTo>
                    <a:pt x="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71" name="Freeform 139"/>
            <p:cNvSpPr>
              <a:spLocks/>
            </p:cNvSpPr>
            <p:nvPr/>
          </p:nvSpPr>
          <p:spPr bwMode="auto">
            <a:xfrm>
              <a:off x="5705" y="1191"/>
              <a:ext cx="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6"/>
                </a:cxn>
                <a:cxn ang="0">
                  <a:pos x="7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8" h="25">
                  <a:moveTo>
                    <a:pt x="0" y="0"/>
                  </a:moveTo>
                  <a:lnTo>
                    <a:pt x="7" y="6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72" name="Freeform 140"/>
            <p:cNvSpPr>
              <a:spLocks/>
            </p:cNvSpPr>
            <p:nvPr/>
          </p:nvSpPr>
          <p:spPr bwMode="auto">
            <a:xfrm>
              <a:off x="5693" y="1110"/>
              <a:ext cx="10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</a:cxnLst>
              <a:rect l="0" t="0" r="r" b="b"/>
              <a:pathLst>
                <a:path w="10" h="8">
                  <a:moveTo>
                    <a:pt x="0" y="7"/>
                  </a:moveTo>
                  <a:lnTo>
                    <a:pt x="9" y="0"/>
                  </a:lnTo>
                  <a:lnTo>
                    <a:pt x="9" y="7"/>
                  </a:lnTo>
                  <a:lnTo>
                    <a:pt x="0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73" name="Freeform 141"/>
            <p:cNvSpPr>
              <a:spLocks/>
            </p:cNvSpPr>
            <p:nvPr/>
          </p:nvSpPr>
          <p:spPr bwMode="auto">
            <a:xfrm>
              <a:off x="5705" y="1110"/>
              <a:ext cx="11" cy="8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10" y="7"/>
                </a:cxn>
              </a:cxnLst>
              <a:rect l="0" t="0" r="r" b="b"/>
              <a:pathLst>
                <a:path w="11" h="8">
                  <a:moveTo>
                    <a:pt x="10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0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74" name="Freeform 142"/>
            <p:cNvSpPr>
              <a:spLocks/>
            </p:cNvSpPr>
            <p:nvPr/>
          </p:nvSpPr>
          <p:spPr bwMode="auto">
            <a:xfrm>
              <a:off x="5701" y="1136"/>
              <a:ext cx="6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0" y="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75" name="Freeform 143"/>
            <p:cNvSpPr>
              <a:spLocks/>
            </p:cNvSpPr>
            <p:nvPr/>
          </p:nvSpPr>
          <p:spPr bwMode="auto">
            <a:xfrm>
              <a:off x="5701" y="1173"/>
              <a:ext cx="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76" name="Freeform 144"/>
            <p:cNvSpPr>
              <a:spLocks/>
            </p:cNvSpPr>
            <p:nvPr/>
          </p:nvSpPr>
          <p:spPr bwMode="auto">
            <a:xfrm>
              <a:off x="5701" y="1180"/>
              <a:ext cx="6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0" y="1"/>
                </a:cxn>
              </a:cxnLst>
              <a:rect l="0" t="0" r="r" b="b"/>
              <a:pathLst>
                <a:path w="6" h="2">
                  <a:moveTo>
                    <a:pt x="0" y="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0" y="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77" name="Freeform 145"/>
            <p:cNvSpPr>
              <a:spLocks/>
            </p:cNvSpPr>
            <p:nvPr/>
          </p:nvSpPr>
          <p:spPr bwMode="auto">
            <a:xfrm>
              <a:off x="5999" y="1189"/>
              <a:ext cx="197" cy="47"/>
            </a:xfrm>
            <a:custGeom>
              <a:avLst/>
              <a:gdLst/>
              <a:ahLst/>
              <a:cxnLst>
                <a:cxn ang="0">
                  <a:pos x="195" y="33"/>
                </a:cxn>
                <a:cxn ang="0">
                  <a:pos x="196" y="10"/>
                </a:cxn>
                <a:cxn ang="0">
                  <a:pos x="2" y="0"/>
                </a:cxn>
                <a:cxn ang="0">
                  <a:pos x="0" y="46"/>
                </a:cxn>
                <a:cxn ang="0">
                  <a:pos x="195" y="33"/>
                </a:cxn>
              </a:cxnLst>
              <a:rect l="0" t="0" r="r" b="b"/>
              <a:pathLst>
                <a:path w="197" h="47">
                  <a:moveTo>
                    <a:pt x="195" y="33"/>
                  </a:moveTo>
                  <a:lnTo>
                    <a:pt x="196" y="10"/>
                  </a:lnTo>
                  <a:lnTo>
                    <a:pt x="2" y="0"/>
                  </a:lnTo>
                  <a:lnTo>
                    <a:pt x="0" y="46"/>
                  </a:lnTo>
                  <a:lnTo>
                    <a:pt x="195" y="3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78" name="Line 146"/>
            <p:cNvSpPr>
              <a:spLocks noChangeShapeType="1"/>
            </p:cNvSpPr>
            <p:nvPr/>
          </p:nvSpPr>
          <p:spPr bwMode="auto">
            <a:xfrm>
              <a:off x="6132" y="1200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779" name="Freeform 147"/>
            <p:cNvSpPr>
              <a:spLocks/>
            </p:cNvSpPr>
            <p:nvPr/>
          </p:nvSpPr>
          <p:spPr bwMode="auto">
            <a:xfrm>
              <a:off x="6001" y="1089"/>
              <a:ext cx="198" cy="112"/>
            </a:xfrm>
            <a:custGeom>
              <a:avLst/>
              <a:gdLst/>
              <a:ahLst/>
              <a:cxnLst>
                <a:cxn ang="0">
                  <a:pos x="197" y="74"/>
                </a:cxn>
                <a:cxn ang="0">
                  <a:pos x="7" y="0"/>
                </a:cxn>
                <a:cxn ang="0">
                  <a:pos x="6" y="21"/>
                </a:cxn>
                <a:cxn ang="0">
                  <a:pos x="1" y="40"/>
                </a:cxn>
                <a:cxn ang="0">
                  <a:pos x="0" y="99"/>
                </a:cxn>
                <a:cxn ang="0">
                  <a:pos x="197" y="111"/>
                </a:cxn>
                <a:cxn ang="0">
                  <a:pos x="197" y="74"/>
                </a:cxn>
              </a:cxnLst>
              <a:rect l="0" t="0" r="r" b="b"/>
              <a:pathLst>
                <a:path w="198" h="112">
                  <a:moveTo>
                    <a:pt x="197" y="74"/>
                  </a:moveTo>
                  <a:lnTo>
                    <a:pt x="7" y="0"/>
                  </a:lnTo>
                  <a:lnTo>
                    <a:pt x="6" y="21"/>
                  </a:lnTo>
                  <a:lnTo>
                    <a:pt x="1" y="40"/>
                  </a:lnTo>
                  <a:lnTo>
                    <a:pt x="0" y="99"/>
                  </a:lnTo>
                  <a:lnTo>
                    <a:pt x="197" y="111"/>
                  </a:lnTo>
                  <a:lnTo>
                    <a:pt x="197" y="7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80" name="Freeform 148"/>
            <p:cNvSpPr>
              <a:spLocks/>
            </p:cNvSpPr>
            <p:nvPr/>
          </p:nvSpPr>
          <p:spPr bwMode="auto">
            <a:xfrm>
              <a:off x="6012" y="1054"/>
              <a:ext cx="185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" y="93"/>
                </a:cxn>
                <a:cxn ang="0">
                  <a:pos x="184" y="109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185" h="110">
                  <a:moveTo>
                    <a:pt x="0" y="0"/>
                  </a:moveTo>
                  <a:lnTo>
                    <a:pt x="184" y="93"/>
                  </a:lnTo>
                  <a:lnTo>
                    <a:pt x="184" y="109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81" name="Freeform 149"/>
            <p:cNvSpPr>
              <a:spLocks/>
            </p:cNvSpPr>
            <p:nvPr/>
          </p:nvSpPr>
          <p:spPr bwMode="auto">
            <a:xfrm>
              <a:off x="6168" y="1188"/>
              <a:ext cx="5" cy="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10"/>
                </a:cxn>
                <a:cxn ang="0">
                  <a:pos x="1" y="18"/>
                </a:cxn>
                <a:cxn ang="0">
                  <a:pos x="0" y="10"/>
                </a:cxn>
                <a:cxn ang="0">
                  <a:pos x="1" y="0"/>
                </a:cxn>
              </a:cxnLst>
              <a:rect l="0" t="0" r="r" b="b"/>
              <a:pathLst>
                <a:path w="5" h="19">
                  <a:moveTo>
                    <a:pt x="1" y="0"/>
                  </a:moveTo>
                  <a:lnTo>
                    <a:pt x="4" y="10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1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82" name="Freeform 150"/>
            <p:cNvSpPr>
              <a:spLocks/>
            </p:cNvSpPr>
            <p:nvPr/>
          </p:nvSpPr>
          <p:spPr bwMode="auto">
            <a:xfrm>
              <a:off x="6072" y="1173"/>
              <a:ext cx="7" cy="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17"/>
                </a:cxn>
                <a:cxn ang="0">
                  <a:pos x="2" y="29"/>
                </a:cxn>
                <a:cxn ang="0">
                  <a:pos x="0" y="15"/>
                </a:cxn>
                <a:cxn ang="0">
                  <a:pos x="2" y="0"/>
                </a:cxn>
              </a:cxnLst>
              <a:rect l="0" t="0" r="r" b="b"/>
              <a:pathLst>
                <a:path w="7" h="30">
                  <a:moveTo>
                    <a:pt x="2" y="0"/>
                  </a:moveTo>
                  <a:lnTo>
                    <a:pt x="6" y="17"/>
                  </a:lnTo>
                  <a:lnTo>
                    <a:pt x="2" y="29"/>
                  </a:lnTo>
                  <a:lnTo>
                    <a:pt x="0" y="15"/>
                  </a:lnTo>
                  <a:lnTo>
                    <a:pt x="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83" name="Freeform 151"/>
            <p:cNvSpPr>
              <a:spLocks/>
            </p:cNvSpPr>
            <p:nvPr/>
          </p:nvSpPr>
          <p:spPr bwMode="auto">
            <a:xfrm>
              <a:off x="6194" y="1120"/>
              <a:ext cx="9" cy="10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3"/>
                </a:cxn>
                <a:cxn ang="0">
                  <a:pos x="5" y="9"/>
                </a:cxn>
                <a:cxn ang="0">
                  <a:pos x="2" y="9"/>
                </a:cxn>
                <a:cxn ang="0">
                  <a:pos x="1" y="15"/>
                </a:cxn>
                <a:cxn ang="0">
                  <a:pos x="0" y="41"/>
                </a:cxn>
                <a:cxn ang="0">
                  <a:pos x="3" y="44"/>
                </a:cxn>
                <a:cxn ang="0">
                  <a:pos x="3" y="80"/>
                </a:cxn>
                <a:cxn ang="0">
                  <a:pos x="8" y="103"/>
                </a:cxn>
                <a:cxn ang="0">
                  <a:pos x="8" y="0"/>
                </a:cxn>
              </a:cxnLst>
              <a:rect l="0" t="0" r="r" b="b"/>
              <a:pathLst>
                <a:path w="9" h="104">
                  <a:moveTo>
                    <a:pt x="8" y="0"/>
                  </a:moveTo>
                  <a:lnTo>
                    <a:pt x="6" y="3"/>
                  </a:lnTo>
                  <a:lnTo>
                    <a:pt x="5" y="9"/>
                  </a:lnTo>
                  <a:lnTo>
                    <a:pt x="2" y="9"/>
                  </a:lnTo>
                  <a:lnTo>
                    <a:pt x="1" y="15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3" y="80"/>
                  </a:lnTo>
                  <a:lnTo>
                    <a:pt x="8" y="103"/>
                  </a:lnTo>
                  <a:lnTo>
                    <a:pt x="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84" name="Freeform 152"/>
            <p:cNvSpPr>
              <a:spLocks/>
            </p:cNvSpPr>
            <p:nvPr/>
          </p:nvSpPr>
          <p:spPr bwMode="auto">
            <a:xfrm>
              <a:off x="6137" y="1130"/>
              <a:ext cx="7" cy="7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3"/>
                </a:cxn>
                <a:cxn ang="0">
                  <a:pos x="6" y="6"/>
                </a:cxn>
                <a:cxn ang="0">
                  <a:pos x="6" y="58"/>
                </a:cxn>
                <a:cxn ang="0">
                  <a:pos x="6" y="70"/>
                </a:cxn>
                <a:cxn ang="0">
                  <a:pos x="4" y="75"/>
                </a:cxn>
                <a:cxn ang="0">
                  <a:pos x="2" y="77"/>
                </a:cxn>
                <a:cxn ang="0">
                  <a:pos x="1" y="74"/>
                </a:cxn>
                <a:cxn ang="0">
                  <a:pos x="0" y="66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7" h="78">
                  <a:moveTo>
                    <a:pt x="4" y="0"/>
                  </a:moveTo>
                  <a:lnTo>
                    <a:pt x="5" y="3"/>
                  </a:lnTo>
                  <a:lnTo>
                    <a:pt x="6" y="6"/>
                  </a:lnTo>
                  <a:lnTo>
                    <a:pt x="6" y="58"/>
                  </a:lnTo>
                  <a:lnTo>
                    <a:pt x="6" y="70"/>
                  </a:lnTo>
                  <a:lnTo>
                    <a:pt x="4" y="75"/>
                  </a:lnTo>
                  <a:lnTo>
                    <a:pt x="2" y="77"/>
                  </a:lnTo>
                  <a:lnTo>
                    <a:pt x="1" y="74"/>
                  </a:lnTo>
                  <a:lnTo>
                    <a:pt x="0" y="66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85" name="Freeform 153"/>
            <p:cNvSpPr>
              <a:spLocks/>
            </p:cNvSpPr>
            <p:nvPr/>
          </p:nvSpPr>
          <p:spPr bwMode="auto">
            <a:xfrm>
              <a:off x="6098" y="1104"/>
              <a:ext cx="8" cy="7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3"/>
                </a:cxn>
                <a:cxn ang="0">
                  <a:pos x="7" y="6"/>
                </a:cxn>
                <a:cxn ang="0">
                  <a:pos x="7" y="58"/>
                </a:cxn>
                <a:cxn ang="0">
                  <a:pos x="6" y="70"/>
                </a:cxn>
                <a:cxn ang="0">
                  <a:pos x="4" y="74"/>
                </a:cxn>
                <a:cxn ang="0">
                  <a:pos x="2" y="77"/>
                </a:cxn>
                <a:cxn ang="0">
                  <a:pos x="1" y="74"/>
                </a:cxn>
                <a:cxn ang="0">
                  <a:pos x="0" y="66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8" h="78">
                  <a:moveTo>
                    <a:pt x="4" y="0"/>
                  </a:moveTo>
                  <a:lnTo>
                    <a:pt x="5" y="3"/>
                  </a:lnTo>
                  <a:lnTo>
                    <a:pt x="7" y="6"/>
                  </a:lnTo>
                  <a:lnTo>
                    <a:pt x="7" y="58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7"/>
                  </a:lnTo>
                  <a:lnTo>
                    <a:pt x="1" y="74"/>
                  </a:lnTo>
                  <a:lnTo>
                    <a:pt x="0" y="66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86" name="Freeform 154"/>
            <p:cNvSpPr>
              <a:spLocks/>
            </p:cNvSpPr>
            <p:nvPr/>
          </p:nvSpPr>
          <p:spPr bwMode="auto">
            <a:xfrm>
              <a:off x="6049" y="1084"/>
              <a:ext cx="8" cy="7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4"/>
                </a:cxn>
                <a:cxn ang="0">
                  <a:pos x="7" y="7"/>
                </a:cxn>
                <a:cxn ang="0">
                  <a:pos x="7" y="59"/>
                </a:cxn>
                <a:cxn ang="0">
                  <a:pos x="6" y="71"/>
                </a:cxn>
                <a:cxn ang="0">
                  <a:pos x="4" y="75"/>
                </a:cxn>
                <a:cxn ang="0">
                  <a:pos x="2" y="77"/>
                </a:cxn>
                <a:cxn ang="0">
                  <a:pos x="1" y="75"/>
                </a:cxn>
                <a:cxn ang="0">
                  <a:pos x="0" y="6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4" y="0"/>
                </a:cxn>
              </a:cxnLst>
              <a:rect l="0" t="0" r="r" b="b"/>
              <a:pathLst>
                <a:path w="8" h="78">
                  <a:moveTo>
                    <a:pt x="4" y="0"/>
                  </a:moveTo>
                  <a:lnTo>
                    <a:pt x="5" y="4"/>
                  </a:lnTo>
                  <a:lnTo>
                    <a:pt x="7" y="7"/>
                  </a:lnTo>
                  <a:lnTo>
                    <a:pt x="7" y="59"/>
                  </a:lnTo>
                  <a:lnTo>
                    <a:pt x="6" y="71"/>
                  </a:lnTo>
                  <a:lnTo>
                    <a:pt x="4" y="75"/>
                  </a:lnTo>
                  <a:lnTo>
                    <a:pt x="2" y="77"/>
                  </a:lnTo>
                  <a:lnTo>
                    <a:pt x="1" y="75"/>
                  </a:lnTo>
                  <a:lnTo>
                    <a:pt x="0" y="67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87" name="Freeform 155"/>
            <p:cNvSpPr>
              <a:spLocks/>
            </p:cNvSpPr>
            <p:nvPr/>
          </p:nvSpPr>
          <p:spPr bwMode="auto">
            <a:xfrm>
              <a:off x="6204" y="1094"/>
              <a:ext cx="6" cy="1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5" y="3"/>
                </a:cxn>
                <a:cxn ang="0">
                  <a:pos x="5" y="129"/>
                </a:cxn>
                <a:cxn ang="0">
                  <a:pos x="0" y="129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2" y="0"/>
                </a:cxn>
              </a:cxnLst>
              <a:rect l="0" t="0" r="r" b="b"/>
              <a:pathLst>
                <a:path w="6" h="130">
                  <a:moveTo>
                    <a:pt x="2" y="0"/>
                  </a:moveTo>
                  <a:lnTo>
                    <a:pt x="4" y="0"/>
                  </a:lnTo>
                  <a:lnTo>
                    <a:pt x="5" y="3"/>
                  </a:lnTo>
                  <a:lnTo>
                    <a:pt x="5" y="129"/>
                  </a:lnTo>
                  <a:lnTo>
                    <a:pt x="0" y="129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88" name="Freeform 156"/>
            <p:cNvSpPr>
              <a:spLocks/>
            </p:cNvSpPr>
            <p:nvPr/>
          </p:nvSpPr>
          <p:spPr bwMode="auto">
            <a:xfrm>
              <a:off x="6208" y="1191"/>
              <a:ext cx="9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8" y="24"/>
                </a:cxn>
                <a:cxn ang="0">
                  <a:pos x="7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9" h="25">
                  <a:moveTo>
                    <a:pt x="0" y="0"/>
                  </a:moveTo>
                  <a:lnTo>
                    <a:pt x="8" y="6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89" name="Freeform 157"/>
            <p:cNvSpPr>
              <a:spLocks/>
            </p:cNvSpPr>
            <p:nvPr/>
          </p:nvSpPr>
          <p:spPr bwMode="auto">
            <a:xfrm>
              <a:off x="6198" y="1191"/>
              <a:ext cx="8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0" y="24"/>
                </a:cxn>
                <a:cxn ang="0">
                  <a:pos x="7" y="24"/>
                </a:cxn>
                <a:cxn ang="0">
                  <a:pos x="7" y="0"/>
                </a:cxn>
              </a:cxnLst>
              <a:rect l="0" t="0" r="r" b="b"/>
              <a:pathLst>
                <a:path w="8" h="25">
                  <a:moveTo>
                    <a:pt x="7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7" y="24"/>
                  </a:lnTo>
                  <a:lnTo>
                    <a:pt x="7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90" name="Freeform 158"/>
            <p:cNvSpPr>
              <a:spLocks/>
            </p:cNvSpPr>
            <p:nvPr/>
          </p:nvSpPr>
          <p:spPr bwMode="auto">
            <a:xfrm>
              <a:off x="6208" y="1110"/>
              <a:ext cx="10" cy="8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9" y="7"/>
                </a:cxn>
              </a:cxnLst>
              <a:rect l="0" t="0" r="r" b="b"/>
              <a:pathLst>
                <a:path w="10" h="8">
                  <a:moveTo>
                    <a:pt x="9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9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91" name="Freeform 159"/>
            <p:cNvSpPr>
              <a:spLocks/>
            </p:cNvSpPr>
            <p:nvPr/>
          </p:nvSpPr>
          <p:spPr bwMode="auto">
            <a:xfrm>
              <a:off x="6195" y="1110"/>
              <a:ext cx="11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0" y="0"/>
                </a:cxn>
                <a:cxn ang="0">
                  <a:pos x="10" y="7"/>
                </a:cxn>
                <a:cxn ang="0">
                  <a:pos x="0" y="7"/>
                </a:cxn>
              </a:cxnLst>
              <a:rect l="0" t="0" r="r" b="b"/>
              <a:pathLst>
                <a:path w="11" h="8">
                  <a:moveTo>
                    <a:pt x="0" y="7"/>
                  </a:moveTo>
                  <a:lnTo>
                    <a:pt x="10" y="0"/>
                  </a:lnTo>
                  <a:lnTo>
                    <a:pt x="10" y="7"/>
                  </a:lnTo>
                  <a:lnTo>
                    <a:pt x="0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92" name="Freeform 160"/>
            <p:cNvSpPr>
              <a:spLocks/>
            </p:cNvSpPr>
            <p:nvPr/>
          </p:nvSpPr>
          <p:spPr bwMode="auto">
            <a:xfrm>
              <a:off x="6204" y="1136"/>
              <a:ext cx="6" cy="3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2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93" name="Freeform 161"/>
            <p:cNvSpPr>
              <a:spLocks/>
            </p:cNvSpPr>
            <p:nvPr/>
          </p:nvSpPr>
          <p:spPr bwMode="auto">
            <a:xfrm>
              <a:off x="6204" y="1173"/>
              <a:ext cx="6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94" name="Freeform 162"/>
            <p:cNvSpPr>
              <a:spLocks/>
            </p:cNvSpPr>
            <p:nvPr/>
          </p:nvSpPr>
          <p:spPr bwMode="auto">
            <a:xfrm>
              <a:off x="6204" y="1180"/>
              <a:ext cx="6" cy="2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5" y="1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5" y="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95" name="Freeform 163"/>
            <p:cNvSpPr>
              <a:spLocks/>
            </p:cNvSpPr>
            <p:nvPr/>
          </p:nvSpPr>
          <p:spPr bwMode="auto">
            <a:xfrm>
              <a:off x="5934" y="678"/>
              <a:ext cx="41" cy="77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0" y="74"/>
                </a:cxn>
                <a:cxn ang="0">
                  <a:pos x="1" y="54"/>
                </a:cxn>
                <a:cxn ang="0">
                  <a:pos x="4" y="32"/>
                </a:cxn>
                <a:cxn ang="0">
                  <a:pos x="11" y="12"/>
                </a:cxn>
                <a:cxn ang="0">
                  <a:pos x="16" y="4"/>
                </a:cxn>
                <a:cxn ang="0">
                  <a:pos x="20" y="0"/>
                </a:cxn>
                <a:cxn ang="0">
                  <a:pos x="24" y="4"/>
                </a:cxn>
                <a:cxn ang="0">
                  <a:pos x="29" y="12"/>
                </a:cxn>
                <a:cxn ang="0">
                  <a:pos x="35" y="32"/>
                </a:cxn>
                <a:cxn ang="0">
                  <a:pos x="39" y="54"/>
                </a:cxn>
                <a:cxn ang="0">
                  <a:pos x="40" y="74"/>
                </a:cxn>
                <a:cxn ang="0">
                  <a:pos x="40" y="76"/>
                </a:cxn>
                <a:cxn ang="0">
                  <a:pos x="0" y="76"/>
                </a:cxn>
              </a:cxnLst>
              <a:rect l="0" t="0" r="r" b="b"/>
              <a:pathLst>
                <a:path w="41" h="77">
                  <a:moveTo>
                    <a:pt x="0" y="76"/>
                  </a:moveTo>
                  <a:lnTo>
                    <a:pt x="0" y="74"/>
                  </a:lnTo>
                  <a:lnTo>
                    <a:pt x="1" y="54"/>
                  </a:lnTo>
                  <a:lnTo>
                    <a:pt x="4" y="32"/>
                  </a:lnTo>
                  <a:lnTo>
                    <a:pt x="11" y="12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9" y="12"/>
                  </a:lnTo>
                  <a:lnTo>
                    <a:pt x="35" y="32"/>
                  </a:lnTo>
                  <a:lnTo>
                    <a:pt x="39" y="54"/>
                  </a:lnTo>
                  <a:lnTo>
                    <a:pt x="40" y="74"/>
                  </a:lnTo>
                  <a:lnTo>
                    <a:pt x="40" y="76"/>
                  </a:lnTo>
                  <a:lnTo>
                    <a:pt x="0" y="76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96" name="Freeform 164"/>
            <p:cNvSpPr>
              <a:spLocks/>
            </p:cNvSpPr>
            <p:nvPr/>
          </p:nvSpPr>
          <p:spPr bwMode="auto">
            <a:xfrm>
              <a:off x="5940" y="839"/>
              <a:ext cx="29" cy="3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34"/>
                </a:cxn>
                <a:cxn ang="0">
                  <a:pos x="0" y="34"/>
                </a:cxn>
              </a:cxnLst>
              <a:rect l="0" t="0" r="r" b="b"/>
              <a:pathLst>
                <a:path w="29" h="35">
                  <a:moveTo>
                    <a:pt x="0" y="34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34"/>
                  </a:lnTo>
                  <a:lnTo>
                    <a:pt x="0" y="3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97" name="Freeform 165"/>
            <p:cNvSpPr>
              <a:spLocks/>
            </p:cNvSpPr>
            <p:nvPr/>
          </p:nvSpPr>
          <p:spPr bwMode="auto">
            <a:xfrm>
              <a:off x="5946" y="875"/>
              <a:ext cx="17" cy="50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49"/>
                </a:cxn>
                <a:cxn ang="0">
                  <a:pos x="0" y="49"/>
                </a:cxn>
              </a:cxnLst>
              <a:rect l="0" t="0" r="r" b="b"/>
              <a:pathLst>
                <a:path w="17" h="50">
                  <a:moveTo>
                    <a:pt x="0" y="4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9"/>
                  </a:lnTo>
                  <a:lnTo>
                    <a:pt x="0" y="49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98" name="Freeform 166"/>
            <p:cNvSpPr>
              <a:spLocks/>
            </p:cNvSpPr>
            <p:nvPr/>
          </p:nvSpPr>
          <p:spPr bwMode="auto">
            <a:xfrm>
              <a:off x="5900" y="1034"/>
              <a:ext cx="40" cy="161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1" y="56"/>
                </a:cxn>
                <a:cxn ang="0">
                  <a:pos x="10" y="56"/>
                </a:cxn>
                <a:cxn ang="0">
                  <a:pos x="10" y="82"/>
                </a:cxn>
                <a:cxn ang="0">
                  <a:pos x="13" y="110"/>
                </a:cxn>
                <a:cxn ang="0">
                  <a:pos x="14" y="160"/>
                </a:cxn>
                <a:cxn ang="0">
                  <a:pos x="29" y="160"/>
                </a:cxn>
                <a:cxn ang="0">
                  <a:pos x="29" y="132"/>
                </a:cxn>
                <a:cxn ang="0">
                  <a:pos x="14" y="132"/>
                </a:cxn>
                <a:cxn ang="0">
                  <a:pos x="27" y="132"/>
                </a:cxn>
                <a:cxn ang="0">
                  <a:pos x="27" y="111"/>
                </a:cxn>
                <a:cxn ang="0">
                  <a:pos x="36" y="104"/>
                </a:cxn>
                <a:cxn ang="0">
                  <a:pos x="36" y="78"/>
                </a:cxn>
                <a:cxn ang="0">
                  <a:pos x="27" y="65"/>
                </a:cxn>
                <a:cxn ang="0">
                  <a:pos x="10" y="65"/>
                </a:cxn>
                <a:cxn ang="0">
                  <a:pos x="35" y="65"/>
                </a:cxn>
                <a:cxn ang="0">
                  <a:pos x="38" y="29"/>
                </a:cxn>
                <a:cxn ang="0">
                  <a:pos x="39" y="0"/>
                </a:cxn>
                <a:cxn ang="0">
                  <a:pos x="36" y="31"/>
                </a:cxn>
                <a:cxn ang="0">
                  <a:pos x="32" y="32"/>
                </a:cxn>
                <a:cxn ang="0">
                  <a:pos x="21" y="35"/>
                </a:cxn>
                <a:cxn ang="0">
                  <a:pos x="11" y="32"/>
                </a:cxn>
                <a:cxn ang="0">
                  <a:pos x="0" y="28"/>
                </a:cxn>
                <a:cxn ang="0">
                  <a:pos x="17" y="26"/>
                </a:cxn>
                <a:cxn ang="0">
                  <a:pos x="24" y="27"/>
                </a:cxn>
                <a:cxn ang="0">
                  <a:pos x="24" y="5"/>
                </a:cxn>
                <a:cxn ang="0">
                  <a:pos x="24" y="26"/>
                </a:cxn>
                <a:cxn ang="0">
                  <a:pos x="37" y="30"/>
                </a:cxn>
                <a:cxn ang="0">
                  <a:pos x="1" y="28"/>
                </a:cxn>
              </a:cxnLst>
              <a:rect l="0" t="0" r="r" b="b"/>
              <a:pathLst>
                <a:path w="40" h="161">
                  <a:moveTo>
                    <a:pt x="1" y="28"/>
                  </a:moveTo>
                  <a:lnTo>
                    <a:pt x="1" y="56"/>
                  </a:lnTo>
                  <a:lnTo>
                    <a:pt x="10" y="56"/>
                  </a:lnTo>
                  <a:lnTo>
                    <a:pt x="10" y="82"/>
                  </a:lnTo>
                  <a:lnTo>
                    <a:pt x="13" y="110"/>
                  </a:lnTo>
                  <a:lnTo>
                    <a:pt x="14" y="160"/>
                  </a:lnTo>
                  <a:lnTo>
                    <a:pt x="29" y="160"/>
                  </a:lnTo>
                  <a:lnTo>
                    <a:pt x="29" y="132"/>
                  </a:lnTo>
                  <a:lnTo>
                    <a:pt x="14" y="132"/>
                  </a:lnTo>
                  <a:lnTo>
                    <a:pt x="27" y="132"/>
                  </a:lnTo>
                  <a:lnTo>
                    <a:pt x="27" y="111"/>
                  </a:lnTo>
                  <a:lnTo>
                    <a:pt x="36" y="104"/>
                  </a:lnTo>
                  <a:lnTo>
                    <a:pt x="36" y="78"/>
                  </a:lnTo>
                  <a:lnTo>
                    <a:pt x="27" y="65"/>
                  </a:lnTo>
                  <a:lnTo>
                    <a:pt x="10" y="65"/>
                  </a:lnTo>
                  <a:lnTo>
                    <a:pt x="35" y="65"/>
                  </a:lnTo>
                  <a:lnTo>
                    <a:pt x="38" y="29"/>
                  </a:lnTo>
                  <a:lnTo>
                    <a:pt x="39" y="0"/>
                  </a:lnTo>
                  <a:lnTo>
                    <a:pt x="36" y="31"/>
                  </a:lnTo>
                  <a:lnTo>
                    <a:pt x="32" y="32"/>
                  </a:lnTo>
                  <a:lnTo>
                    <a:pt x="21" y="35"/>
                  </a:lnTo>
                  <a:lnTo>
                    <a:pt x="11" y="32"/>
                  </a:lnTo>
                  <a:lnTo>
                    <a:pt x="0" y="28"/>
                  </a:lnTo>
                  <a:lnTo>
                    <a:pt x="17" y="26"/>
                  </a:lnTo>
                  <a:lnTo>
                    <a:pt x="24" y="27"/>
                  </a:lnTo>
                  <a:lnTo>
                    <a:pt x="24" y="5"/>
                  </a:lnTo>
                  <a:lnTo>
                    <a:pt x="24" y="26"/>
                  </a:lnTo>
                  <a:lnTo>
                    <a:pt x="37" y="30"/>
                  </a:lnTo>
                  <a:lnTo>
                    <a:pt x="1" y="2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799" name="Freeform 167"/>
            <p:cNvSpPr>
              <a:spLocks/>
            </p:cNvSpPr>
            <p:nvPr/>
          </p:nvSpPr>
          <p:spPr bwMode="auto">
            <a:xfrm>
              <a:off x="5969" y="1034"/>
              <a:ext cx="40" cy="161"/>
            </a:xfrm>
            <a:custGeom>
              <a:avLst/>
              <a:gdLst/>
              <a:ahLst/>
              <a:cxnLst>
                <a:cxn ang="0">
                  <a:pos x="38" y="28"/>
                </a:cxn>
                <a:cxn ang="0">
                  <a:pos x="38" y="56"/>
                </a:cxn>
                <a:cxn ang="0">
                  <a:pos x="30" y="56"/>
                </a:cxn>
                <a:cxn ang="0">
                  <a:pos x="30" y="82"/>
                </a:cxn>
                <a:cxn ang="0">
                  <a:pos x="27" y="110"/>
                </a:cxn>
                <a:cxn ang="0">
                  <a:pos x="26" y="160"/>
                </a:cxn>
                <a:cxn ang="0">
                  <a:pos x="11" y="160"/>
                </a:cxn>
                <a:cxn ang="0">
                  <a:pos x="11" y="132"/>
                </a:cxn>
                <a:cxn ang="0">
                  <a:pos x="26" y="132"/>
                </a:cxn>
                <a:cxn ang="0">
                  <a:pos x="13" y="132"/>
                </a:cxn>
                <a:cxn ang="0">
                  <a:pos x="13" y="111"/>
                </a:cxn>
                <a:cxn ang="0">
                  <a:pos x="4" y="104"/>
                </a:cxn>
                <a:cxn ang="0">
                  <a:pos x="4" y="78"/>
                </a:cxn>
                <a:cxn ang="0">
                  <a:pos x="13" y="65"/>
                </a:cxn>
                <a:cxn ang="0">
                  <a:pos x="30" y="65"/>
                </a:cxn>
                <a:cxn ang="0">
                  <a:pos x="5" y="65"/>
                </a:cxn>
                <a:cxn ang="0">
                  <a:pos x="2" y="29"/>
                </a:cxn>
                <a:cxn ang="0">
                  <a:pos x="0" y="0"/>
                </a:cxn>
                <a:cxn ang="0">
                  <a:pos x="4" y="31"/>
                </a:cxn>
                <a:cxn ang="0">
                  <a:pos x="8" y="32"/>
                </a:cxn>
                <a:cxn ang="0">
                  <a:pos x="18" y="35"/>
                </a:cxn>
                <a:cxn ang="0">
                  <a:pos x="29" y="32"/>
                </a:cxn>
                <a:cxn ang="0">
                  <a:pos x="39" y="28"/>
                </a:cxn>
                <a:cxn ang="0">
                  <a:pos x="23" y="26"/>
                </a:cxn>
                <a:cxn ang="0">
                  <a:pos x="15" y="27"/>
                </a:cxn>
                <a:cxn ang="0">
                  <a:pos x="15" y="5"/>
                </a:cxn>
                <a:cxn ang="0">
                  <a:pos x="15" y="26"/>
                </a:cxn>
                <a:cxn ang="0">
                  <a:pos x="3" y="30"/>
                </a:cxn>
                <a:cxn ang="0">
                  <a:pos x="38" y="28"/>
                </a:cxn>
              </a:cxnLst>
              <a:rect l="0" t="0" r="r" b="b"/>
              <a:pathLst>
                <a:path w="40" h="161">
                  <a:moveTo>
                    <a:pt x="38" y="28"/>
                  </a:moveTo>
                  <a:lnTo>
                    <a:pt x="38" y="56"/>
                  </a:lnTo>
                  <a:lnTo>
                    <a:pt x="30" y="56"/>
                  </a:lnTo>
                  <a:lnTo>
                    <a:pt x="30" y="82"/>
                  </a:lnTo>
                  <a:lnTo>
                    <a:pt x="27" y="110"/>
                  </a:lnTo>
                  <a:lnTo>
                    <a:pt x="26" y="160"/>
                  </a:lnTo>
                  <a:lnTo>
                    <a:pt x="11" y="160"/>
                  </a:lnTo>
                  <a:lnTo>
                    <a:pt x="11" y="132"/>
                  </a:lnTo>
                  <a:lnTo>
                    <a:pt x="26" y="132"/>
                  </a:lnTo>
                  <a:lnTo>
                    <a:pt x="13" y="132"/>
                  </a:lnTo>
                  <a:lnTo>
                    <a:pt x="13" y="111"/>
                  </a:lnTo>
                  <a:lnTo>
                    <a:pt x="4" y="104"/>
                  </a:lnTo>
                  <a:lnTo>
                    <a:pt x="4" y="78"/>
                  </a:lnTo>
                  <a:lnTo>
                    <a:pt x="13" y="65"/>
                  </a:lnTo>
                  <a:lnTo>
                    <a:pt x="30" y="65"/>
                  </a:lnTo>
                  <a:lnTo>
                    <a:pt x="5" y="65"/>
                  </a:lnTo>
                  <a:lnTo>
                    <a:pt x="2" y="29"/>
                  </a:lnTo>
                  <a:lnTo>
                    <a:pt x="0" y="0"/>
                  </a:lnTo>
                  <a:lnTo>
                    <a:pt x="4" y="31"/>
                  </a:lnTo>
                  <a:lnTo>
                    <a:pt x="8" y="32"/>
                  </a:lnTo>
                  <a:lnTo>
                    <a:pt x="18" y="35"/>
                  </a:lnTo>
                  <a:lnTo>
                    <a:pt x="29" y="32"/>
                  </a:lnTo>
                  <a:lnTo>
                    <a:pt x="39" y="28"/>
                  </a:lnTo>
                  <a:lnTo>
                    <a:pt x="23" y="26"/>
                  </a:lnTo>
                  <a:lnTo>
                    <a:pt x="15" y="27"/>
                  </a:lnTo>
                  <a:lnTo>
                    <a:pt x="15" y="5"/>
                  </a:lnTo>
                  <a:lnTo>
                    <a:pt x="15" y="26"/>
                  </a:lnTo>
                  <a:lnTo>
                    <a:pt x="3" y="30"/>
                  </a:lnTo>
                  <a:lnTo>
                    <a:pt x="38" y="2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800" name="Freeform 168"/>
            <p:cNvSpPr>
              <a:spLocks/>
            </p:cNvSpPr>
            <p:nvPr/>
          </p:nvSpPr>
          <p:spPr bwMode="auto">
            <a:xfrm>
              <a:off x="5911" y="1072"/>
              <a:ext cx="23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1" y="18"/>
                </a:cxn>
                <a:cxn ang="0">
                  <a:pos x="22" y="0"/>
                </a:cxn>
              </a:cxnLst>
              <a:rect l="0" t="0" r="r" b="b"/>
              <a:pathLst>
                <a:path w="23" h="19">
                  <a:moveTo>
                    <a:pt x="0" y="18"/>
                  </a:moveTo>
                  <a:lnTo>
                    <a:pt x="21" y="18"/>
                  </a:lnTo>
                  <a:lnTo>
                    <a:pt x="2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801" name="Line 169"/>
            <p:cNvSpPr>
              <a:spLocks noChangeShapeType="1"/>
            </p:cNvSpPr>
            <p:nvPr/>
          </p:nvSpPr>
          <p:spPr bwMode="auto">
            <a:xfrm>
              <a:off x="5917" y="114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802" name="Freeform 170"/>
            <p:cNvSpPr>
              <a:spLocks/>
            </p:cNvSpPr>
            <p:nvPr/>
          </p:nvSpPr>
          <p:spPr bwMode="auto">
            <a:xfrm>
              <a:off x="5951" y="1176"/>
              <a:ext cx="10" cy="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21"/>
                </a:cxn>
                <a:cxn ang="0">
                  <a:pos x="0" y="21"/>
                </a:cxn>
              </a:cxnLst>
              <a:rect l="0" t="0" r="r" b="b"/>
              <a:pathLst>
                <a:path w="10" h="22">
                  <a:moveTo>
                    <a:pt x="0" y="2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21"/>
                  </a:lnTo>
                  <a:lnTo>
                    <a:pt x="0" y="2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803" name="Freeform 171"/>
            <p:cNvSpPr>
              <a:spLocks/>
            </p:cNvSpPr>
            <p:nvPr/>
          </p:nvSpPr>
          <p:spPr bwMode="auto">
            <a:xfrm>
              <a:off x="5918" y="1197"/>
              <a:ext cx="9" cy="14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3" y="12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7" y="2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8" y="9"/>
                </a:cxn>
                <a:cxn ang="0">
                  <a:pos x="8" y="10"/>
                </a:cxn>
                <a:cxn ang="0">
                  <a:pos x="7" y="11"/>
                </a:cxn>
                <a:cxn ang="0">
                  <a:pos x="7" y="12"/>
                </a:cxn>
                <a:cxn ang="0">
                  <a:pos x="6" y="12"/>
                </a:cxn>
                <a:cxn ang="0">
                  <a:pos x="5" y="12"/>
                </a:cxn>
                <a:cxn ang="0">
                  <a:pos x="4" y="13"/>
                </a:cxn>
              </a:cxnLst>
              <a:rect l="0" t="0" r="r" b="b"/>
              <a:pathLst>
                <a:path w="9" h="14">
                  <a:moveTo>
                    <a:pt x="4" y="13"/>
                  </a:moveTo>
                  <a:lnTo>
                    <a:pt x="3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804" name="Freeform 172"/>
            <p:cNvSpPr>
              <a:spLocks/>
            </p:cNvSpPr>
            <p:nvPr/>
          </p:nvSpPr>
          <p:spPr bwMode="auto">
            <a:xfrm>
              <a:off x="5985" y="1197"/>
              <a:ext cx="10" cy="13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3" y="12"/>
                </a:cxn>
                <a:cxn ang="0">
                  <a:pos x="2" y="11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6" y="11"/>
                </a:cxn>
                <a:cxn ang="0">
                  <a:pos x="6" y="12"/>
                </a:cxn>
                <a:cxn ang="0">
                  <a:pos x="5" y="12"/>
                </a:cxn>
                <a:cxn ang="0">
                  <a:pos x="4" y="12"/>
                </a:cxn>
              </a:cxnLst>
              <a:rect l="0" t="0" r="r" b="b"/>
              <a:pathLst>
                <a:path w="10" h="13">
                  <a:moveTo>
                    <a:pt x="4" y="12"/>
                  </a:moveTo>
                  <a:lnTo>
                    <a:pt x="4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805" name="Freeform 173"/>
            <p:cNvSpPr>
              <a:spLocks/>
            </p:cNvSpPr>
            <p:nvPr/>
          </p:nvSpPr>
          <p:spPr bwMode="auto">
            <a:xfrm>
              <a:off x="5916" y="1212"/>
              <a:ext cx="13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7"/>
                </a:cxn>
                <a:cxn ang="0">
                  <a:pos x="0" y="7"/>
                </a:cxn>
              </a:cxnLst>
              <a:rect l="0" t="0" r="r" b="b"/>
              <a:pathLst>
                <a:path w="13" h="8">
                  <a:moveTo>
                    <a:pt x="0" y="7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7"/>
                  </a:lnTo>
                  <a:lnTo>
                    <a:pt x="0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806" name="Freeform 174"/>
            <p:cNvSpPr>
              <a:spLocks/>
            </p:cNvSpPr>
            <p:nvPr/>
          </p:nvSpPr>
          <p:spPr bwMode="auto">
            <a:xfrm>
              <a:off x="5983" y="1212"/>
              <a:ext cx="14" cy="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8"/>
                </a:cxn>
                <a:cxn ang="0">
                  <a:pos x="0" y="8"/>
                </a:cxn>
              </a:cxnLst>
              <a:rect l="0" t="0" r="r" b="b"/>
              <a:pathLst>
                <a:path w="14" h="9">
                  <a:moveTo>
                    <a:pt x="0" y="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0" y="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807" name="Freeform 175"/>
            <p:cNvSpPr>
              <a:spLocks/>
            </p:cNvSpPr>
            <p:nvPr/>
          </p:nvSpPr>
          <p:spPr bwMode="auto">
            <a:xfrm>
              <a:off x="5880" y="1233"/>
              <a:ext cx="36" cy="8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53"/>
                </a:cxn>
                <a:cxn ang="0">
                  <a:pos x="1" y="81"/>
                </a:cxn>
                <a:cxn ang="0">
                  <a:pos x="35" y="51"/>
                </a:cxn>
                <a:cxn ang="0">
                  <a:pos x="35" y="1"/>
                </a:cxn>
                <a:cxn ang="0">
                  <a:pos x="21" y="0"/>
                </a:cxn>
              </a:cxnLst>
              <a:rect l="0" t="0" r="r" b="b"/>
              <a:pathLst>
                <a:path w="36" h="82">
                  <a:moveTo>
                    <a:pt x="21" y="0"/>
                  </a:moveTo>
                  <a:lnTo>
                    <a:pt x="0" y="53"/>
                  </a:lnTo>
                  <a:lnTo>
                    <a:pt x="1" y="81"/>
                  </a:lnTo>
                  <a:lnTo>
                    <a:pt x="35" y="51"/>
                  </a:lnTo>
                  <a:lnTo>
                    <a:pt x="35" y="1"/>
                  </a:lnTo>
                  <a:lnTo>
                    <a:pt x="21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808" name="Freeform 176"/>
            <p:cNvSpPr>
              <a:spLocks/>
            </p:cNvSpPr>
            <p:nvPr/>
          </p:nvSpPr>
          <p:spPr bwMode="auto">
            <a:xfrm>
              <a:off x="5910" y="1228"/>
              <a:ext cx="46" cy="1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97"/>
                </a:cxn>
                <a:cxn ang="0">
                  <a:pos x="6" y="131"/>
                </a:cxn>
                <a:cxn ang="0">
                  <a:pos x="8" y="141"/>
                </a:cxn>
                <a:cxn ang="0">
                  <a:pos x="45" y="140"/>
                </a:cxn>
                <a:cxn ang="0">
                  <a:pos x="45" y="25"/>
                </a:cxn>
                <a:cxn ang="0">
                  <a:pos x="40" y="10"/>
                </a:cxn>
                <a:cxn ang="0">
                  <a:pos x="4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6" h="142">
                  <a:moveTo>
                    <a:pt x="0" y="0"/>
                  </a:moveTo>
                  <a:lnTo>
                    <a:pt x="3" y="97"/>
                  </a:lnTo>
                  <a:lnTo>
                    <a:pt x="6" y="131"/>
                  </a:lnTo>
                  <a:lnTo>
                    <a:pt x="8" y="141"/>
                  </a:lnTo>
                  <a:lnTo>
                    <a:pt x="45" y="140"/>
                  </a:lnTo>
                  <a:lnTo>
                    <a:pt x="45" y="25"/>
                  </a:lnTo>
                  <a:lnTo>
                    <a:pt x="40" y="10"/>
                  </a:lnTo>
                  <a:lnTo>
                    <a:pt x="4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809" name="Line 177"/>
            <p:cNvSpPr>
              <a:spLocks noChangeShapeType="1"/>
            </p:cNvSpPr>
            <p:nvPr/>
          </p:nvSpPr>
          <p:spPr bwMode="auto">
            <a:xfrm>
              <a:off x="5915" y="1269"/>
              <a:ext cx="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810" name="Line 178"/>
            <p:cNvSpPr>
              <a:spLocks noChangeShapeType="1"/>
            </p:cNvSpPr>
            <p:nvPr/>
          </p:nvSpPr>
          <p:spPr bwMode="auto">
            <a:xfrm>
              <a:off x="5917" y="1326"/>
              <a:ext cx="3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811" name="Line 179"/>
            <p:cNvSpPr>
              <a:spLocks noChangeShapeType="1"/>
            </p:cNvSpPr>
            <p:nvPr/>
          </p:nvSpPr>
          <p:spPr bwMode="auto">
            <a:xfrm>
              <a:off x="5921" y="1359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812" name="Freeform 180"/>
            <p:cNvSpPr>
              <a:spLocks/>
            </p:cNvSpPr>
            <p:nvPr/>
          </p:nvSpPr>
          <p:spPr bwMode="auto">
            <a:xfrm>
              <a:off x="5819" y="1279"/>
              <a:ext cx="100" cy="133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83" y="13"/>
                </a:cxn>
                <a:cxn ang="0">
                  <a:pos x="83" y="0"/>
                </a:cxn>
                <a:cxn ang="0">
                  <a:pos x="0" y="93"/>
                </a:cxn>
                <a:cxn ang="0">
                  <a:pos x="0" y="119"/>
                </a:cxn>
                <a:cxn ang="0">
                  <a:pos x="3" y="127"/>
                </a:cxn>
                <a:cxn ang="0">
                  <a:pos x="7" y="130"/>
                </a:cxn>
                <a:cxn ang="0">
                  <a:pos x="11" y="132"/>
                </a:cxn>
                <a:cxn ang="0">
                  <a:pos x="16" y="131"/>
                </a:cxn>
                <a:cxn ang="0">
                  <a:pos x="98" y="96"/>
                </a:cxn>
                <a:cxn ang="0">
                  <a:pos x="99" y="88"/>
                </a:cxn>
                <a:cxn ang="0">
                  <a:pos x="93" y="0"/>
                </a:cxn>
              </a:cxnLst>
              <a:rect l="0" t="0" r="r" b="b"/>
              <a:pathLst>
                <a:path w="100" h="133">
                  <a:moveTo>
                    <a:pt x="93" y="0"/>
                  </a:moveTo>
                  <a:lnTo>
                    <a:pt x="83" y="13"/>
                  </a:lnTo>
                  <a:lnTo>
                    <a:pt x="83" y="0"/>
                  </a:lnTo>
                  <a:lnTo>
                    <a:pt x="0" y="93"/>
                  </a:lnTo>
                  <a:lnTo>
                    <a:pt x="0" y="119"/>
                  </a:lnTo>
                  <a:lnTo>
                    <a:pt x="3" y="127"/>
                  </a:lnTo>
                  <a:lnTo>
                    <a:pt x="7" y="130"/>
                  </a:lnTo>
                  <a:lnTo>
                    <a:pt x="11" y="132"/>
                  </a:lnTo>
                  <a:lnTo>
                    <a:pt x="16" y="131"/>
                  </a:lnTo>
                  <a:lnTo>
                    <a:pt x="98" y="96"/>
                  </a:lnTo>
                  <a:lnTo>
                    <a:pt x="99" y="88"/>
                  </a:lnTo>
                  <a:lnTo>
                    <a:pt x="9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813" name="Freeform 181"/>
            <p:cNvSpPr>
              <a:spLocks/>
            </p:cNvSpPr>
            <p:nvPr/>
          </p:nvSpPr>
          <p:spPr bwMode="auto">
            <a:xfrm>
              <a:off x="5918" y="1370"/>
              <a:ext cx="3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3"/>
                </a:cxn>
                <a:cxn ang="0">
                  <a:pos x="32" y="23"/>
                </a:cxn>
                <a:cxn ang="0">
                  <a:pos x="37" y="0"/>
                </a:cxn>
                <a:cxn ang="0">
                  <a:pos x="0" y="0"/>
                </a:cxn>
              </a:cxnLst>
              <a:rect l="0" t="0" r="r" b="b"/>
              <a:pathLst>
                <a:path w="38" h="24">
                  <a:moveTo>
                    <a:pt x="0" y="0"/>
                  </a:moveTo>
                  <a:lnTo>
                    <a:pt x="5" y="23"/>
                  </a:lnTo>
                  <a:lnTo>
                    <a:pt x="32" y="23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814" name="Line 182"/>
            <p:cNvSpPr>
              <a:spLocks noChangeShapeType="1"/>
            </p:cNvSpPr>
            <p:nvPr/>
          </p:nvSpPr>
          <p:spPr bwMode="auto">
            <a:xfrm>
              <a:off x="5923" y="1374"/>
              <a:ext cx="3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815" name="Line 183"/>
            <p:cNvSpPr>
              <a:spLocks noChangeShapeType="1"/>
            </p:cNvSpPr>
            <p:nvPr/>
          </p:nvSpPr>
          <p:spPr bwMode="auto">
            <a:xfrm>
              <a:off x="5927" y="1374"/>
              <a:ext cx="2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816" name="Line 184"/>
            <p:cNvSpPr>
              <a:spLocks noChangeShapeType="1"/>
            </p:cNvSpPr>
            <p:nvPr/>
          </p:nvSpPr>
          <p:spPr bwMode="auto">
            <a:xfrm>
              <a:off x="5932" y="1374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817" name="Line 185"/>
            <p:cNvSpPr>
              <a:spLocks noChangeShapeType="1"/>
            </p:cNvSpPr>
            <p:nvPr/>
          </p:nvSpPr>
          <p:spPr bwMode="auto">
            <a:xfrm flipH="1">
              <a:off x="5942" y="1374"/>
              <a:ext cx="1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818" name="Line 186"/>
            <p:cNvSpPr>
              <a:spLocks noChangeShapeType="1"/>
            </p:cNvSpPr>
            <p:nvPr/>
          </p:nvSpPr>
          <p:spPr bwMode="auto">
            <a:xfrm flipH="1">
              <a:off x="5939" y="1374"/>
              <a:ext cx="1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819" name="Line 187"/>
            <p:cNvSpPr>
              <a:spLocks noChangeShapeType="1"/>
            </p:cNvSpPr>
            <p:nvPr/>
          </p:nvSpPr>
          <p:spPr bwMode="auto">
            <a:xfrm>
              <a:off x="5940" y="1374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820" name="Line 188"/>
            <p:cNvSpPr>
              <a:spLocks noChangeShapeType="1"/>
            </p:cNvSpPr>
            <p:nvPr/>
          </p:nvSpPr>
          <p:spPr bwMode="auto">
            <a:xfrm>
              <a:off x="5936" y="1374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821" name="Freeform 189"/>
            <p:cNvSpPr>
              <a:spLocks/>
            </p:cNvSpPr>
            <p:nvPr/>
          </p:nvSpPr>
          <p:spPr bwMode="auto">
            <a:xfrm>
              <a:off x="5995" y="1233"/>
              <a:ext cx="36" cy="8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5" y="53"/>
                </a:cxn>
                <a:cxn ang="0">
                  <a:pos x="35" y="81"/>
                </a:cxn>
                <a:cxn ang="0">
                  <a:pos x="0" y="51"/>
                </a:cxn>
                <a:cxn ang="0">
                  <a:pos x="0" y="1"/>
                </a:cxn>
                <a:cxn ang="0">
                  <a:pos x="14" y="0"/>
                </a:cxn>
              </a:cxnLst>
              <a:rect l="0" t="0" r="r" b="b"/>
              <a:pathLst>
                <a:path w="36" h="82">
                  <a:moveTo>
                    <a:pt x="14" y="0"/>
                  </a:moveTo>
                  <a:lnTo>
                    <a:pt x="35" y="53"/>
                  </a:lnTo>
                  <a:lnTo>
                    <a:pt x="35" y="81"/>
                  </a:lnTo>
                  <a:lnTo>
                    <a:pt x="0" y="51"/>
                  </a:lnTo>
                  <a:lnTo>
                    <a:pt x="0" y="1"/>
                  </a:lnTo>
                  <a:lnTo>
                    <a:pt x="1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822" name="Freeform 190"/>
            <p:cNvSpPr>
              <a:spLocks/>
            </p:cNvSpPr>
            <p:nvPr/>
          </p:nvSpPr>
          <p:spPr bwMode="auto">
            <a:xfrm>
              <a:off x="5955" y="1228"/>
              <a:ext cx="46" cy="142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97"/>
                </a:cxn>
                <a:cxn ang="0">
                  <a:pos x="39" y="131"/>
                </a:cxn>
                <a:cxn ang="0">
                  <a:pos x="37" y="141"/>
                </a:cxn>
                <a:cxn ang="0">
                  <a:pos x="0" y="140"/>
                </a:cxn>
                <a:cxn ang="0">
                  <a:pos x="0" y="25"/>
                </a:cxn>
                <a:cxn ang="0">
                  <a:pos x="6" y="10"/>
                </a:cxn>
                <a:cxn ang="0">
                  <a:pos x="6" y="1"/>
                </a:cxn>
                <a:cxn ang="0">
                  <a:pos x="45" y="1"/>
                </a:cxn>
                <a:cxn ang="0">
                  <a:pos x="45" y="0"/>
                </a:cxn>
              </a:cxnLst>
              <a:rect l="0" t="0" r="r" b="b"/>
              <a:pathLst>
                <a:path w="46" h="142">
                  <a:moveTo>
                    <a:pt x="45" y="0"/>
                  </a:moveTo>
                  <a:lnTo>
                    <a:pt x="42" y="97"/>
                  </a:lnTo>
                  <a:lnTo>
                    <a:pt x="39" y="131"/>
                  </a:lnTo>
                  <a:lnTo>
                    <a:pt x="37" y="141"/>
                  </a:lnTo>
                  <a:lnTo>
                    <a:pt x="0" y="140"/>
                  </a:lnTo>
                  <a:lnTo>
                    <a:pt x="0" y="25"/>
                  </a:lnTo>
                  <a:lnTo>
                    <a:pt x="6" y="10"/>
                  </a:lnTo>
                  <a:lnTo>
                    <a:pt x="6" y="1"/>
                  </a:lnTo>
                  <a:lnTo>
                    <a:pt x="45" y="1"/>
                  </a:lnTo>
                  <a:lnTo>
                    <a:pt x="45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823" name="Line 191"/>
            <p:cNvSpPr>
              <a:spLocks noChangeShapeType="1"/>
            </p:cNvSpPr>
            <p:nvPr/>
          </p:nvSpPr>
          <p:spPr bwMode="auto">
            <a:xfrm flipH="1">
              <a:off x="5951" y="1269"/>
              <a:ext cx="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824" name="Line 192"/>
            <p:cNvSpPr>
              <a:spLocks noChangeShapeType="1"/>
            </p:cNvSpPr>
            <p:nvPr/>
          </p:nvSpPr>
          <p:spPr bwMode="auto">
            <a:xfrm flipH="1">
              <a:off x="5951" y="1326"/>
              <a:ext cx="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825" name="Line 193"/>
            <p:cNvSpPr>
              <a:spLocks noChangeShapeType="1"/>
            </p:cNvSpPr>
            <p:nvPr/>
          </p:nvSpPr>
          <p:spPr bwMode="auto">
            <a:xfrm flipH="1">
              <a:off x="5951" y="1359"/>
              <a:ext cx="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826" name="Freeform 194"/>
            <p:cNvSpPr>
              <a:spLocks/>
            </p:cNvSpPr>
            <p:nvPr/>
          </p:nvSpPr>
          <p:spPr bwMode="auto">
            <a:xfrm>
              <a:off x="5993" y="1279"/>
              <a:ext cx="99" cy="1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13"/>
                </a:cxn>
                <a:cxn ang="0">
                  <a:pos x="15" y="0"/>
                </a:cxn>
                <a:cxn ang="0">
                  <a:pos x="98" y="93"/>
                </a:cxn>
                <a:cxn ang="0">
                  <a:pos x="98" y="119"/>
                </a:cxn>
                <a:cxn ang="0">
                  <a:pos x="95" y="127"/>
                </a:cxn>
                <a:cxn ang="0">
                  <a:pos x="91" y="130"/>
                </a:cxn>
                <a:cxn ang="0">
                  <a:pos x="87" y="132"/>
                </a:cxn>
                <a:cxn ang="0">
                  <a:pos x="82" y="131"/>
                </a:cxn>
                <a:cxn ang="0">
                  <a:pos x="0" y="96"/>
                </a:cxn>
                <a:cxn ang="0">
                  <a:pos x="0" y="88"/>
                </a:cxn>
                <a:cxn ang="0">
                  <a:pos x="5" y="0"/>
                </a:cxn>
              </a:cxnLst>
              <a:rect l="0" t="0" r="r" b="b"/>
              <a:pathLst>
                <a:path w="99" h="133">
                  <a:moveTo>
                    <a:pt x="5" y="0"/>
                  </a:moveTo>
                  <a:lnTo>
                    <a:pt x="15" y="13"/>
                  </a:lnTo>
                  <a:lnTo>
                    <a:pt x="15" y="0"/>
                  </a:lnTo>
                  <a:lnTo>
                    <a:pt x="98" y="93"/>
                  </a:lnTo>
                  <a:lnTo>
                    <a:pt x="98" y="119"/>
                  </a:lnTo>
                  <a:lnTo>
                    <a:pt x="95" y="127"/>
                  </a:lnTo>
                  <a:lnTo>
                    <a:pt x="91" y="130"/>
                  </a:lnTo>
                  <a:lnTo>
                    <a:pt x="87" y="132"/>
                  </a:lnTo>
                  <a:lnTo>
                    <a:pt x="82" y="131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5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827" name="Freeform 195"/>
            <p:cNvSpPr>
              <a:spLocks/>
            </p:cNvSpPr>
            <p:nvPr/>
          </p:nvSpPr>
          <p:spPr bwMode="auto">
            <a:xfrm>
              <a:off x="5955" y="1370"/>
              <a:ext cx="39" cy="2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2" y="23"/>
                </a:cxn>
                <a:cxn ang="0">
                  <a:pos x="6" y="23"/>
                </a:cxn>
                <a:cxn ang="0">
                  <a:pos x="0" y="0"/>
                </a:cxn>
                <a:cxn ang="0">
                  <a:pos x="38" y="0"/>
                </a:cxn>
              </a:cxnLst>
              <a:rect l="0" t="0" r="r" b="b"/>
              <a:pathLst>
                <a:path w="39" h="24">
                  <a:moveTo>
                    <a:pt x="38" y="0"/>
                  </a:moveTo>
                  <a:lnTo>
                    <a:pt x="32" y="23"/>
                  </a:lnTo>
                  <a:lnTo>
                    <a:pt x="6" y="23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828" name="Line 196"/>
            <p:cNvSpPr>
              <a:spLocks noChangeShapeType="1"/>
            </p:cNvSpPr>
            <p:nvPr/>
          </p:nvSpPr>
          <p:spPr bwMode="auto">
            <a:xfrm flipH="1">
              <a:off x="5980" y="1374"/>
              <a:ext cx="1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829" name="Line 197"/>
            <p:cNvSpPr>
              <a:spLocks noChangeShapeType="1"/>
            </p:cNvSpPr>
            <p:nvPr/>
          </p:nvSpPr>
          <p:spPr bwMode="auto">
            <a:xfrm flipH="1">
              <a:off x="5977" y="1374"/>
              <a:ext cx="1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830" name="Line 198"/>
            <p:cNvSpPr>
              <a:spLocks noChangeShapeType="1"/>
            </p:cNvSpPr>
            <p:nvPr/>
          </p:nvSpPr>
          <p:spPr bwMode="auto">
            <a:xfrm>
              <a:off x="5978" y="1374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831" name="Line 199"/>
            <p:cNvSpPr>
              <a:spLocks noChangeShapeType="1"/>
            </p:cNvSpPr>
            <p:nvPr/>
          </p:nvSpPr>
          <p:spPr bwMode="auto">
            <a:xfrm>
              <a:off x="5961" y="1374"/>
              <a:ext cx="3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832" name="Line 200"/>
            <p:cNvSpPr>
              <a:spLocks noChangeShapeType="1"/>
            </p:cNvSpPr>
            <p:nvPr/>
          </p:nvSpPr>
          <p:spPr bwMode="auto">
            <a:xfrm>
              <a:off x="5965" y="1374"/>
              <a:ext cx="2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833" name="Line 201"/>
            <p:cNvSpPr>
              <a:spLocks noChangeShapeType="1"/>
            </p:cNvSpPr>
            <p:nvPr/>
          </p:nvSpPr>
          <p:spPr bwMode="auto">
            <a:xfrm>
              <a:off x="5970" y="1374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834" name="Line 202"/>
            <p:cNvSpPr>
              <a:spLocks noChangeShapeType="1"/>
            </p:cNvSpPr>
            <p:nvPr/>
          </p:nvSpPr>
          <p:spPr bwMode="auto">
            <a:xfrm>
              <a:off x="5974" y="1374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835" name="Freeform 203"/>
            <p:cNvSpPr>
              <a:spLocks/>
            </p:cNvSpPr>
            <p:nvPr/>
          </p:nvSpPr>
          <p:spPr bwMode="auto">
            <a:xfrm>
              <a:off x="5951" y="924"/>
              <a:ext cx="10" cy="93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92"/>
                </a:cxn>
                <a:cxn ang="0">
                  <a:pos x="0" y="92"/>
                </a:cxn>
              </a:cxnLst>
              <a:rect l="0" t="0" r="r" b="b"/>
              <a:pathLst>
                <a:path w="10" h="93">
                  <a:moveTo>
                    <a:pt x="0" y="92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92"/>
                  </a:lnTo>
                  <a:lnTo>
                    <a:pt x="0" y="9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836" name="Freeform 204"/>
            <p:cNvSpPr>
              <a:spLocks/>
            </p:cNvSpPr>
            <p:nvPr/>
          </p:nvSpPr>
          <p:spPr bwMode="auto">
            <a:xfrm>
              <a:off x="5946" y="1088"/>
              <a:ext cx="21" cy="142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0" y="141"/>
                </a:cxn>
                <a:cxn ang="0">
                  <a:pos x="0" y="141"/>
                </a:cxn>
              </a:cxnLst>
              <a:rect l="0" t="0" r="r" b="b"/>
              <a:pathLst>
                <a:path w="21" h="142">
                  <a:moveTo>
                    <a:pt x="0" y="14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41"/>
                  </a:lnTo>
                  <a:lnTo>
                    <a:pt x="0" y="14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837" name="Freeform 205"/>
            <p:cNvSpPr>
              <a:spLocks/>
            </p:cNvSpPr>
            <p:nvPr/>
          </p:nvSpPr>
          <p:spPr bwMode="auto">
            <a:xfrm>
              <a:off x="5953" y="1252"/>
              <a:ext cx="5" cy="106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05"/>
                </a:cxn>
                <a:cxn ang="0">
                  <a:pos x="0" y="105"/>
                </a:cxn>
              </a:cxnLst>
              <a:rect l="0" t="0" r="r" b="b"/>
              <a:pathLst>
                <a:path w="5" h="106">
                  <a:moveTo>
                    <a:pt x="0" y="10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05"/>
                  </a:lnTo>
                  <a:lnTo>
                    <a:pt x="0" y="10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838" name="Freeform 206"/>
            <p:cNvSpPr>
              <a:spLocks/>
            </p:cNvSpPr>
            <p:nvPr/>
          </p:nvSpPr>
          <p:spPr bwMode="auto">
            <a:xfrm>
              <a:off x="5951" y="1345"/>
              <a:ext cx="9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8"/>
                </a:cxn>
                <a:cxn ang="0">
                  <a:pos x="0" y="18"/>
                </a:cxn>
              </a:cxnLst>
              <a:rect l="0" t="0" r="r" b="b"/>
              <a:pathLst>
                <a:path w="9" h="19">
                  <a:moveTo>
                    <a:pt x="0" y="1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839" name="Freeform 207"/>
            <p:cNvSpPr>
              <a:spLocks/>
            </p:cNvSpPr>
            <p:nvPr/>
          </p:nvSpPr>
          <p:spPr bwMode="auto">
            <a:xfrm>
              <a:off x="5926" y="902"/>
              <a:ext cx="28" cy="12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4" y="4"/>
                </a:cxn>
                <a:cxn ang="0">
                  <a:pos x="0" y="120"/>
                </a:cxn>
              </a:cxnLst>
              <a:rect l="0" t="0" r="r" b="b"/>
              <a:pathLst>
                <a:path w="28" h="121">
                  <a:moveTo>
                    <a:pt x="27" y="0"/>
                  </a:moveTo>
                  <a:lnTo>
                    <a:pt x="4" y="4"/>
                  </a:lnTo>
                  <a:lnTo>
                    <a:pt x="0" y="12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840" name="Freeform 208"/>
            <p:cNvSpPr>
              <a:spLocks/>
            </p:cNvSpPr>
            <p:nvPr/>
          </p:nvSpPr>
          <p:spPr bwMode="auto">
            <a:xfrm>
              <a:off x="5956" y="902"/>
              <a:ext cx="29" cy="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4"/>
                </a:cxn>
                <a:cxn ang="0">
                  <a:pos x="28" y="120"/>
                </a:cxn>
              </a:cxnLst>
              <a:rect l="0" t="0" r="r" b="b"/>
              <a:pathLst>
                <a:path w="29" h="121">
                  <a:moveTo>
                    <a:pt x="0" y="0"/>
                  </a:moveTo>
                  <a:lnTo>
                    <a:pt x="23" y="4"/>
                  </a:lnTo>
                  <a:lnTo>
                    <a:pt x="28" y="12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9841" name="AutoShape 209"/>
          <p:cNvSpPr>
            <a:spLocks noChangeArrowheads="1"/>
          </p:cNvSpPr>
          <p:nvPr/>
        </p:nvSpPr>
        <p:spPr bwMode="auto">
          <a:xfrm>
            <a:off x="2105025" y="2517775"/>
            <a:ext cx="522288" cy="479425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9842" name="Text Box 210"/>
          <p:cNvSpPr txBox="1">
            <a:spLocks noChangeArrowheads="1"/>
          </p:cNvSpPr>
          <p:nvPr/>
        </p:nvSpPr>
        <p:spPr bwMode="auto">
          <a:xfrm>
            <a:off x="1979613" y="4981575"/>
            <a:ext cx="890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3300"/>
                </a:solidFill>
              </a:rPr>
              <a:t>15000</a:t>
            </a:r>
          </a:p>
        </p:txBody>
      </p:sp>
      <p:sp>
        <p:nvSpPr>
          <p:cNvPr id="69843" name="Line 211"/>
          <p:cNvSpPr>
            <a:spLocks noChangeShapeType="1"/>
          </p:cNvSpPr>
          <p:nvPr/>
        </p:nvSpPr>
        <p:spPr bwMode="auto">
          <a:xfrm>
            <a:off x="2359025" y="2971800"/>
            <a:ext cx="0" cy="10795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/>
              <a:t>ALTITUDE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16150"/>
            <a:ext cx="8229600" cy="4525963"/>
          </a:xfrm>
        </p:spPr>
        <p:txBody>
          <a:bodyPr/>
          <a:lstStyle/>
          <a:p>
            <a:r>
              <a:rPr lang="fr-FR"/>
              <a:t>En milliers de pieds: 25000’</a:t>
            </a:r>
          </a:p>
          <a:p>
            <a:pPr>
              <a:buFontTx/>
              <a:buNone/>
            </a:pPr>
            <a:endParaRPr lang="fr-FR"/>
          </a:p>
          <a:p>
            <a:r>
              <a:rPr lang="fr-FR"/>
              <a:t>« Angels »:	angel 25 (friendly a/c)</a:t>
            </a:r>
          </a:p>
          <a:p>
            <a:pPr>
              <a:buFontTx/>
              <a:buNone/>
            </a:pPr>
            <a:r>
              <a:rPr lang="fr-FR"/>
              <a:t>		</a:t>
            </a:r>
          </a:p>
          <a:p>
            <a:r>
              <a:rPr lang="fr-FR"/>
              <a:t>« Block »:	block 2	</a:t>
            </a:r>
          </a:p>
          <a:p>
            <a:pPr>
              <a:buFontTx/>
              <a:buNone/>
            </a:pPr>
            <a:endParaRPr lang="fr-FR"/>
          </a:p>
          <a:p>
            <a:r>
              <a:rPr lang="fr-FR"/>
              <a:t>« Altitude »:	altitude 250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8477250" y="6491288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 action="ppaction://hlinksldjump"/>
              </a:rPr>
              <a:t>back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/>
              <a:t>ASPECT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/>
              <a:t>Head</a:t>
            </a:r>
          </a:p>
          <a:p>
            <a:pPr>
              <a:lnSpc>
                <a:spcPct val="90000"/>
              </a:lnSpc>
            </a:pPr>
            <a:r>
              <a:rPr lang="fr-FR"/>
              <a:t>Flank</a:t>
            </a:r>
          </a:p>
          <a:p>
            <a:pPr>
              <a:lnSpc>
                <a:spcPct val="90000"/>
              </a:lnSpc>
            </a:pPr>
            <a:r>
              <a:rPr lang="fr-FR"/>
              <a:t>Beam		standard</a:t>
            </a:r>
          </a:p>
          <a:p>
            <a:pPr>
              <a:lnSpc>
                <a:spcPct val="90000"/>
              </a:lnSpc>
            </a:pPr>
            <a:r>
              <a:rPr lang="fr-FR"/>
              <a:t>Drag</a:t>
            </a:r>
          </a:p>
          <a:p>
            <a:pPr>
              <a:lnSpc>
                <a:spcPct val="90000"/>
              </a:lnSpc>
            </a:pPr>
            <a:endParaRPr lang="fr-FR"/>
          </a:p>
          <a:p>
            <a:pPr>
              <a:lnSpc>
                <a:spcPct val="90000"/>
              </a:lnSpc>
            </a:pPr>
            <a:r>
              <a:rPr lang="fr-FR"/>
              <a:t>Route en degrés</a:t>
            </a:r>
          </a:p>
          <a:p>
            <a:pPr>
              <a:lnSpc>
                <a:spcPct val="90000"/>
              </a:lnSpc>
            </a:pPr>
            <a:endParaRPr lang="fr-FR"/>
          </a:p>
          <a:p>
            <a:pPr>
              <a:lnSpc>
                <a:spcPct val="90000"/>
              </a:lnSpc>
            </a:pPr>
            <a:r>
              <a:rPr lang="fr-FR"/>
              <a:t>Maneuver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916238" y="1700213"/>
            <a:ext cx="0" cy="2087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2"/>
          <p:cNvGrpSpPr>
            <a:grpSpLocks/>
          </p:cNvGrpSpPr>
          <p:nvPr/>
        </p:nvGrpSpPr>
        <p:grpSpPr bwMode="auto">
          <a:xfrm rot="16200000">
            <a:off x="6785769" y="494506"/>
            <a:ext cx="769938" cy="1165225"/>
            <a:chOff x="5693" y="678"/>
            <a:chExt cx="525" cy="734"/>
          </a:xfrm>
        </p:grpSpPr>
        <p:sp>
          <p:nvSpPr>
            <p:cNvPr id="57467" name="Freeform 123"/>
            <p:cNvSpPr>
              <a:spLocks/>
            </p:cNvSpPr>
            <p:nvPr/>
          </p:nvSpPr>
          <p:spPr bwMode="auto">
            <a:xfrm>
              <a:off x="5892" y="1080"/>
              <a:ext cx="133" cy="153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0"/>
                </a:cxn>
                <a:cxn ang="0">
                  <a:pos x="132" y="0"/>
                </a:cxn>
                <a:cxn ang="0">
                  <a:pos x="132" y="152"/>
                </a:cxn>
                <a:cxn ang="0">
                  <a:pos x="0" y="152"/>
                </a:cxn>
              </a:cxnLst>
              <a:rect l="0" t="0" r="r" b="b"/>
              <a:pathLst>
                <a:path w="133" h="153">
                  <a:moveTo>
                    <a:pt x="0" y="152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52"/>
                  </a:lnTo>
                  <a:lnTo>
                    <a:pt x="0" y="15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68" name="Freeform 124"/>
            <p:cNvSpPr>
              <a:spLocks/>
            </p:cNvSpPr>
            <p:nvPr/>
          </p:nvSpPr>
          <p:spPr bwMode="auto">
            <a:xfrm>
              <a:off x="5897" y="754"/>
              <a:ext cx="115" cy="335"/>
            </a:xfrm>
            <a:custGeom>
              <a:avLst/>
              <a:gdLst/>
              <a:ahLst/>
              <a:cxnLst>
                <a:cxn ang="0">
                  <a:pos x="114" y="334"/>
                </a:cxn>
                <a:cxn ang="0">
                  <a:pos x="113" y="287"/>
                </a:cxn>
                <a:cxn ang="0">
                  <a:pos x="107" y="226"/>
                </a:cxn>
                <a:cxn ang="0">
                  <a:pos x="99" y="192"/>
                </a:cxn>
                <a:cxn ang="0">
                  <a:pos x="99" y="158"/>
                </a:cxn>
                <a:cxn ang="0">
                  <a:pos x="94" y="99"/>
                </a:cxn>
                <a:cxn ang="0">
                  <a:pos x="93" y="85"/>
                </a:cxn>
                <a:cxn ang="0">
                  <a:pos x="91" y="82"/>
                </a:cxn>
                <a:cxn ang="0">
                  <a:pos x="89" y="76"/>
                </a:cxn>
                <a:cxn ang="0">
                  <a:pos x="86" y="74"/>
                </a:cxn>
                <a:cxn ang="0">
                  <a:pos x="81" y="72"/>
                </a:cxn>
                <a:cxn ang="0">
                  <a:pos x="77" y="72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37" y="0"/>
                </a:cxn>
                <a:cxn ang="0">
                  <a:pos x="37" y="1"/>
                </a:cxn>
                <a:cxn ang="0">
                  <a:pos x="37" y="72"/>
                </a:cxn>
                <a:cxn ang="0">
                  <a:pos x="33" y="72"/>
                </a:cxn>
                <a:cxn ang="0">
                  <a:pos x="29" y="74"/>
                </a:cxn>
                <a:cxn ang="0">
                  <a:pos x="25" y="76"/>
                </a:cxn>
                <a:cxn ang="0">
                  <a:pos x="23" y="82"/>
                </a:cxn>
                <a:cxn ang="0">
                  <a:pos x="21" y="85"/>
                </a:cxn>
                <a:cxn ang="0">
                  <a:pos x="20" y="99"/>
                </a:cxn>
                <a:cxn ang="0">
                  <a:pos x="15" y="158"/>
                </a:cxn>
                <a:cxn ang="0">
                  <a:pos x="15" y="192"/>
                </a:cxn>
                <a:cxn ang="0">
                  <a:pos x="7" y="226"/>
                </a:cxn>
                <a:cxn ang="0">
                  <a:pos x="1" y="287"/>
                </a:cxn>
                <a:cxn ang="0">
                  <a:pos x="0" y="334"/>
                </a:cxn>
                <a:cxn ang="0">
                  <a:pos x="114" y="334"/>
                </a:cxn>
              </a:cxnLst>
              <a:rect l="0" t="0" r="r" b="b"/>
              <a:pathLst>
                <a:path w="115" h="335">
                  <a:moveTo>
                    <a:pt x="114" y="334"/>
                  </a:moveTo>
                  <a:lnTo>
                    <a:pt x="113" y="287"/>
                  </a:lnTo>
                  <a:lnTo>
                    <a:pt x="107" y="226"/>
                  </a:lnTo>
                  <a:lnTo>
                    <a:pt x="99" y="192"/>
                  </a:lnTo>
                  <a:lnTo>
                    <a:pt x="99" y="158"/>
                  </a:lnTo>
                  <a:lnTo>
                    <a:pt x="94" y="99"/>
                  </a:lnTo>
                  <a:lnTo>
                    <a:pt x="93" y="85"/>
                  </a:lnTo>
                  <a:lnTo>
                    <a:pt x="91" y="82"/>
                  </a:lnTo>
                  <a:lnTo>
                    <a:pt x="89" y="76"/>
                  </a:lnTo>
                  <a:lnTo>
                    <a:pt x="86" y="74"/>
                  </a:lnTo>
                  <a:lnTo>
                    <a:pt x="81" y="72"/>
                  </a:lnTo>
                  <a:lnTo>
                    <a:pt x="77" y="72"/>
                  </a:lnTo>
                  <a:lnTo>
                    <a:pt x="77" y="1"/>
                  </a:lnTo>
                  <a:lnTo>
                    <a:pt x="77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72"/>
                  </a:lnTo>
                  <a:lnTo>
                    <a:pt x="33" y="72"/>
                  </a:lnTo>
                  <a:lnTo>
                    <a:pt x="29" y="74"/>
                  </a:lnTo>
                  <a:lnTo>
                    <a:pt x="25" y="76"/>
                  </a:lnTo>
                  <a:lnTo>
                    <a:pt x="23" y="82"/>
                  </a:lnTo>
                  <a:lnTo>
                    <a:pt x="21" y="85"/>
                  </a:lnTo>
                  <a:lnTo>
                    <a:pt x="20" y="99"/>
                  </a:lnTo>
                  <a:lnTo>
                    <a:pt x="15" y="158"/>
                  </a:lnTo>
                  <a:lnTo>
                    <a:pt x="15" y="192"/>
                  </a:lnTo>
                  <a:lnTo>
                    <a:pt x="7" y="226"/>
                  </a:lnTo>
                  <a:lnTo>
                    <a:pt x="1" y="287"/>
                  </a:lnTo>
                  <a:lnTo>
                    <a:pt x="0" y="334"/>
                  </a:lnTo>
                  <a:lnTo>
                    <a:pt x="114" y="33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69" name="Freeform 125"/>
            <p:cNvSpPr>
              <a:spLocks/>
            </p:cNvSpPr>
            <p:nvPr/>
          </p:nvSpPr>
          <p:spPr bwMode="auto">
            <a:xfrm>
              <a:off x="5715" y="1189"/>
              <a:ext cx="197" cy="47"/>
            </a:xfrm>
            <a:custGeom>
              <a:avLst/>
              <a:gdLst/>
              <a:ahLst/>
              <a:cxnLst>
                <a:cxn ang="0">
                  <a:pos x="1" y="33"/>
                </a:cxn>
                <a:cxn ang="0">
                  <a:pos x="0" y="10"/>
                </a:cxn>
                <a:cxn ang="0">
                  <a:pos x="194" y="0"/>
                </a:cxn>
                <a:cxn ang="0">
                  <a:pos x="196" y="46"/>
                </a:cxn>
                <a:cxn ang="0">
                  <a:pos x="1" y="33"/>
                </a:cxn>
              </a:cxnLst>
              <a:rect l="0" t="0" r="r" b="b"/>
              <a:pathLst>
                <a:path w="197" h="47">
                  <a:moveTo>
                    <a:pt x="1" y="33"/>
                  </a:moveTo>
                  <a:lnTo>
                    <a:pt x="0" y="10"/>
                  </a:lnTo>
                  <a:lnTo>
                    <a:pt x="194" y="0"/>
                  </a:lnTo>
                  <a:lnTo>
                    <a:pt x="196" y="46"/>
                  </a:lnTo>
                  <a:lnTo>
                    <a:pt x="1" y="3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70" name="Line 126"/>
            <p:cNvSpPr>
              <a:spLocks noChangeShapeType="1"/>
            </p:cNvSpPr>
            <p:nvPr/>
          </p:nvSpPr>
          <p:spPr bwMode="auto">
            <a:xfrm>
              <a:off x="5778" y="1200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471" name="Freeform 127"/>
            <p:cNvSpPr>
              <a:spLocks/>
            </p:cNvSpPr>
            <p:nvPr/>
          </p:nvSpPr>
          <p:spPr bwMode="auto">
            <a:xfrm>
              <a:off x="5712" y="1089"/>
              <a:ext cx="198" cy="112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190" y="0"/>
                </a:cxn>
                <a:cxn ang="0">
                  <a:pos x="191" y="21"/>
                </a:cxn>
                <a:cxn ang="0">
                  <a:pos x="196" y="40"/>
                </a:cxn>
                <a:cxn ang="0">
                  <a:pos x="197" y="99"/>
                </a:cxn>
                <a:cxn ang="0">
                  <a:pos x="0" y="111"/>
                </a:cxn>
                <a:cxn ang="0">
                  <a:pos x="0" y="74"/>
                </a:cxn>
              </a:cxnLst>
              <a:rect l="0" t="0" r="r" b="b"/>
              <a:pathLst>
                <a:path w="198" h="112">
                  <a:moveTo>
                    <a:pt x="0" y="74"/>
                  </a:moveTo>
                  <a:lnTo>
                    <a:pt x="190" y="0"/>
                  </a:lnTo>
                  <a:lnTo>
                    <a:pt x="191" y="21"/>
                  </a:lnTo>
                  <a:lnTo>
                    <a:pt x="196" y="40"/>
                  </a:lnTo>
                  <a:lnTo>
                    <a:pt x="197" y="99"/>
                  </a:lnTo>
                  <a:lnTo>
                    <a:pt x="0" y="111"/>
                  </a:lnTo>
                  <a:lnTo>
                    <a:pt x="0" y="7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72" name="Freeform 128"/>
            <p:cNvSpPr>
              <a:spLocks/>
            </p:cNvSpPr>
            <p:nvPr/>
          </p:nvSpPr>
          <p:spPr bwMode="auto">
            <a:xfrm>
              <a:off x="5714" y="1054"/>
              <a:ext cx="185" cy="110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0" y="93"/>
                </a:cxn>
                <a:cxn ang="0">
                  <a:pos x="0" y="109"/>
                </a:cxn>
                <a:cxn ang="0">
                  <a:pos x="184" y="37"/>
                </a:cxn>
                <a:cxn ang="0">
                  <a:pos x="184" y="0"/>
                </a:cxn>
              </a:cxnLst>
              <a:rect l="0" t="0" r="r" b="b"/>
              <a:pathLst>
                <a:path w="185" h="110">
                  <a:moveTo>
                    <a:pt x="184" y="0"/>
                  </a:moveTo>
                  <a:lnTo>
                    <a:pt x="0" y="93"/>
                  </a:lnTo>
                  <a:lnTo>
                    <a:pt x="0" y="109"/>
                  </a:lnTo>
                  <a:lnTo>
                    <a:pt x="184" y="37"/>
                  </a:lnTo>
                  <a:lnTo>
                    <a:pt x="18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73" name="Freeform 129"/>
            <p:cNvSpPr>
              <a:spLocks/>
            </p:cNvSpPr>
            <p:nvPr/>
          </p:nvSpPr>
          <p:spPr bwMode="auto">
            <a:xfrm>
              <a:off x="5738" y="1188"/>
              <a:ext cx="5" cy="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18"/>
                </a:cxn>
                <a:cxn ang="0">
                  <a:pos x="4" y="10"/>
                </a:cxn>
                <a:cxn ang="0">
                  <a:pos x="3" y="0"/>
                </a:cxn>
              </a:cxnLst>
              <a:rect l="0" t="0" r="r" b="b"/>
              <a:pathLst>
                <a:path w="5" h="19">
                  <a:moveTo>
                    <a:pt x="3" y="0"/>
                  </a:moveTo>
                  <a:lnTo>
                    <a:pt x="0" y="10"/>
                  </a:lnTo>
                  <a:lnTo>
                    <a:pt x="3" y="18"/>
                  </a:lnTo>
                  <a:lnTo>
                    <a:pt x="4" y="10"/>
                  </a:lnTo>
                  <a:lnTo>
                    <a:pt x="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74" name="Freeform 130"/>
            <p:cNvSpPr>
              <a:spLocks/>
            </p:cNvSpPr>
            <p:nvPr/>
          </p:nvSpPr>
          <p:spPr bwMode="auto">
            <a:xfrm>
              <a:off x="5832" y="1173"/>
              <a:ext cx="7" cy="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7"/>
                </a:cxn>
                <a:cxn ang="0">
                  <a:pos x="4" y="29"/>
                </a:cxn>
                <a:cxn ang="0">
                  <a:pos x="6" y="15"/>
                </a:cxn>
                <a:cxn ang="0">
                  <a:pos x="4" y="0"/>
                </a:cxn>
              </a:cxnLst>
              <a:rect l="0" t="0" r="r" b="b"/>
              <a:pathLst>
                <a:path w="7" h="30">
                  <a:moveTo>
                    <a:pt x="4" y="0"/>
                  </a:moveTo>
                  <a:lnTo>
                    <a:pt x="0" y="17"/>
                  </a:lnTo>
                  <a:lnTo>
                    <a:pt x="4" y="29"/>
                  </a:lnTo>
                  <a:lnTo>
                    <a:pt x="6" y="15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75" name="Freeform 131"/>
            <p:cNvSpPr>
              <a:spLocks/>
            </p:cNvSpPr>
            <p:nvPr/>
          </p:nvSpPr>
          <p:spPr bwMode="auto">
            <a:xfrm>
              <a:off x="5708" y="1120"/>
              <a:ext cx="9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3" y="9"/>
                </a:cxn>
                <a:cxn ang="0">
                  <a:pos x="6" y="9"/>
                </a:cxn>
                <a:cxn ang="0">
                  <a:pos x="7" y="15"/>
                </a:cxn>
                <a:cxn ang="0">
                  <a:pos x="8" y="41"/>
                </a:cxn>
                <a:cxn ang="0">
                  <a:pos x="5" y="44"/>
                </a:cxn>
                <a:cxn ang="0">
                  <a:pos x="5" y="80"/>
                </a:cxn>
                <a:cxn ang="0">
                  <a:pos x="0" y="103"/>
                </a:cxn>
                <a:cxn ang="0">
                  <a:pos x="0" y="0"/>
                </a:cxn>
              </a:cxnLst>
              <a:rect l="0" t="0" r="r" b="b"/>
              <a:pathLst>
                <a:path w="9" h="104">
                  <a:moveTo>
                    <a:pt x="0" y="0"/>
                  </a:moveTo>
                  <a:lnTo>
                    <a:pt x="2" y="3"/>
                  </a:lnTo>
                  <a:lnTo>
                    <a:pt x="3" y="9"/>
                  </a:lnTo>
                  <a:lnTo>
                    <a:pt x="6" y="9"/>
                  </a:lnTo>
                  <a:lnTo>
                    <a:pt x="7" y="15"/>
                  </a:lnTo>
                  <a:lnTo>
                    <a:pt x="8" y="41"/>
                  </a:lnTo>
                  <a:lnTo>
                    <a:pt x="5" y="44"/>
                  </a:lnTo>
                  <a:lnTo>
                    <a:pt x="5" y="80"/>
                  </a:lnTo>
                  <a:lnTo>
                    <a:pt x="0" y="103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76" name="Freeform 132"/>
            <p:cNvSpPr>
              <a:spLocks/>
            </p:cNvSpPr>
            <p:nvPr/>
          </p:nvSpPr>
          <p:spPr bwMode="auto">
            <a:xfrm>
              <a:off x="5767" y="1130"/>
              <a:ext cx="7" cy="7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58"/>
                </a:cxn>
                <a:cxn ang="0">
                  <a:pos x="0" y="70"/>
                </a:cxn>
                <a:cxn ang="0">
                  <a:pos x="2" y="75"/>
                </a:cxn>
                <a:cxn ang="0">
                  <a:pos x="4" y="77"/>
                </a:cxn>
                <a:cxn ang="0">
                  <a:pos x="5" y="74"/>
                </a:cxn>
                <a:cxn ang="0">
                  <a:pos x="6" y="66"/>
                </a:cxn>
                <a:cxn ang="0">
                  <a:pos x="6" y="5"/>
                </a:cxn>
                <a:cxn ang="0">
                  <a:pos x="4" y="2"/>
                </a:cxn>
                <a:cxn ang="0">
                  <a:pos x="2" y="0"/>
                </a:cxn>
              </a:cxnLst>
              <a:rect l="0" t="0" r="r" b="b"/>
              <a:pathLst>
                <a:path w="7" h="78">
                  <a:moveTo>
                    <a:pt x="2" y="0"/>
                  </a:moveTo>
                  <a:lnTo>
                    <a:pt x="1" y="3"/>
                  </a:lnTo>
                  <a:lnTo>
                    <a:pt x="0" y="6"/>
                  </a:lnTo>
                  <a:lnTo>
                    <a:pt x="0" y="58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4" y="77"/>
                  </a:lnTo>
                  <a:lnTo>
                    <a:pt x="5" y="74"/>
                  </a:lnTo>
                  <a:lnTo>
                    <a:pt x="6" y="66"/>
                  </a:lnTo>
                  <a:lnTo>
                    <a:pt x="6" y="5"/>
                  </a:lnTo>
                  <a:lnTo>
                    <a:pt x="4" y="2"/>
                  </a:lnTo>
                  <a:lnTo>
                    <a:pt x="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77" name="Freeform 133"/>
            <p:cNvSpPr>
              <a:spLocks/>
            </p:cNvSpPr>
            <p:nvPr/>
          </p:nvSpPr>
          <p:spPr bwMode="auto">
            <a:xfrm>
              <a:off x="5805" y="1104"/>
              <a:ext cx="8" cy="7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58"/>
                </a:cxn>
                <a:cxn ang="0">
                  <a:pos x="1" y="70"/>
                </a:cxn>
                <a:cxn ang="0">
                  <a:pos x="3" y="74"/>
                </a:cxn>
                <a:cxn ang="0">
                  <a:pos x="5" y="77"/>
                </a:cxn>
                <a:cxn ang="0">
                  <a:pos x="6" y="74"/>
                </a:cxn>
                <a:cxn ang="0">
                  <a:pos x="7" y="66"/>
                </a:cxn>
                <a:cxn ang="0">
                  <a:pos x="7" y="5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r" b="b"/>
              <a:pathLst>
                <a:path w="8" h="78">
                  <a:moveTo>
                    <a:pt x="3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0" y="58"/>
                  </a:lnTo>
                  <a:lnTo>
                    <a:pt x="1" y="70"/>
                  </a:lnTo>
                  <a:lnTo>
                    <a:pt x="3" y="74"/>
                  </a:lnTo>
                  <a:lnTo>
                    <a:pt x="5" y="77"/>
                  </a:lnTo>
                  <a:lnTo>
                    <a:pt x="6" y="74"/>
                  </a:lnTo>
                  <a:lnTo>
                    <a:pt x="7" y="66"/>
                  </a:lnTo>
                  <a:lnTo>
                    <a:pt x="7" y="5"/>
                  </a:lnTo>
                  <a:lnTo>
                    <a:pt x="5" y="2"/>
                  </a:lnTo>
                  <a:lnTo>
                    <a:pt x="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78" name="Freeform 134"/>
            <p:cNvSpPr>
              <a:spLocks/>
            </p:cNvSpPr>
            <p:nvPr/>
          </p:nvSpPr>
          <p:spPr bwMode="auto">
            <a:xfrm>
              <a:off x="5854" y="1084"/>
              <a:ext cx="8" cy="7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59"/>
                </a:cxn>
                <a:cxn ang="0">
                  <a:pos x="1" y="71"/>
                </a:cxn>
                <a:cxn ang="0">
                  <a:pos x="3" y="75"/>
                </a:cxn>
                <a:cxn ang="0">
                  <a:pos x="4" y="77"/>
                </a:cxn>
                <a:cxn ang="0">
                  <a:pos x="6" y="75"/>
                </a:cxn>
                <a:cxn ang="0">
                  <a:pos x="7" y="67"/>
                </a:cxn>
                <a:cxn ang="0">
                  <a:pos x="7" y="6"/>
                </a:cxn>
                <a:cxn ang="0">
                  <a:pos x="5" y="3"/>
                </a:cxn>
                <a:cxn ang="0">
                  <a:pos x="3" y="0"/>
                </a:cxn>
              </a:cxnLst>
              <a:rect l="0" t="0" r="r" b="b"/>
              <a:pathLst>
                <a:path w="8" h="78">
                  <a:moveTo>
                    <a:pt x="3" y="0"/>
                  </a:moveTo>
                  <a:lnTo>
                    <a:pt x="2" y="4"/>
                  </a:lnTo>
                  <a:lnTo>
                    <a:pt x="0" y="7"/>
                  </a:lnTo>
                  <a:lnTo>
                    <a:pt x="0" y="59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4" y="77"/>
                  </a:lnTo>
                  <a:lnTo>
                    <a:pt x="6" y="75"/>
                  </a:lnTo>
                  <a:lnTo>
                    <a:pt x="7" y="67"/>
                  </a:lnTo>
                  <a:lnTo>
                    <a:pt x="7" y="6"/>
                  </a:lnTo>
                  <a:lnTo>
                    <a:pt x="5" y="3"/>
                  </a:lnTo>
                  <a:lnTo>
                    <a:pt x="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79" name="Freeform 135"/>
            <p:cNvSpPr>
              <a:spLocks/>
            </p:cNvSpPr>
            <p:nvPr/>
          </p:nvSpPr>
          <p:spPr bwMode="auto">
            <a:xfrm>
              <a:off x="5701" y="1094"/>
              <a:ext cx="6" cy="13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129"/>
                </a:cxn>
                <a:cxn ang="0">
                  <a:pos x="5" y="129"/>
                </a:cxn>
                <a:cxn ang="0">
                  <a:pos x="5" y="3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3" y="0"/>
                </a:cxn>
              </a:cxnLst>
              <a:rect l="0" t="0" r="r" b="b"/>
              <a:pathLst>
                <a:path w="6" h="130">
                  <a:moveTo>
                    <a:pt x="3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129"/>
                  </a:lnTo>
                  <a:lnTo>
                    <a:pt x="5" y="129"/>
                  </a:lnTo>
                  <a:lnTo>
                    <a:pt x="5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80" name="Freeform 136"/>
            <p:cNvSpPr>
              <a:spLocks/>
            </p:cNvSpPr>
            <p:nvPr/>
          </p:nvSpPr>
          <p:spPr bwMode="auto">
            <a:xfrm>
              <a:off x="5694" y="1191"/>
              <a:ext cx="9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6"/>
                </a:cxn>
                <a:cxn ang="0">
                  <a:pos x="0" y="24"/>
                </a:cxn>
                <a:cxn ang="0">
                  <a:pos x="1" y="24"/>
                </a:cxn>
                <a:cxn ang="0">
                  <a:pos x="8" y="24"/>
                </a:cxn>
                <a:cxn ang="0">
                  <a:pos x="8" y="0"/>
                </a:cxn>
              </a:cxnLst>
              <a:rect l="0" t="0" r="r" b="b"/>
              <a:pathLst>
                <a:path w="9" h="25">
                  <a:moveTo>
                    <a:pt x="8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8" y="24"/>
                  </a:lnTo>
                  <a:lnTo>
                    <a:pt x="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81" name="Freeform 137"/>
            <p:cNvSpPr>
              <a:spLocks/>
            </p:cNvSpPr>
            <p:nvPr/>
          </p:nvSpPr>
          <p:spPr bwMode="auto">
            <a:xfrm>
              <a:off x="5705" y="1191"/>
              <a:ext cx="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6"/>
                </a:cxn>
                <a:cxn ang="0">
                  <a:pos x="7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8" h="25">
                  <a:moveTo>
                    <a:pt x="0" y="0"/>
                  </a:moveTo>
                  <a:lnTo>
                    <a:pt x="7" y="6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82" name="Freeform 138"/>
            <p:cNvSpPr>
              <a:spLocks/>
            </p:cNvSpPr>
            <p:nvPr/>
          </p:nvSpPr>
          <p:spPr bwMode="auto">
            <a:xfrm>
              <a:off x="5693" y="1110"/>
              <a:ext cx="10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</a:cxnLst>
              <a:rect l="0" t="0" r="r" b="b"/>
              <a:pathLst>
                <a:path w="10" h="8">
                  <a:moveTo>
                    <a:pt x="0" y="7"/>
                  </a:moveTo>
                  <a:lnTo>
                    <a:pt x="9" y="0"/>
                  </a:lnTo>
                  <a:lnTo>
                    <a:pt x="9" y="7"/>
                  </a:lnTo>
                  <a:lnTo>
                    <a:pt x="0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83" name="Freeform 139"/>
            <p:cNvSpPr>
              <a:spLocks/>
            </p:cNvSpPr>
            <p:nvPr/>
          </p:nvSpPr>
          <p:spPr bwMode="auto">
            <a:xfrm>
              <a:off x="5705" y="1110"/>
              <a:ext cx="11" cy="8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10" y="7"/>
                </a:cxn>
              </a:cxnLst>
              <a:rect l="0" t="0" r="r" b="b"/>
              <a:pathLst>
                <a:path w="11" h="8">
                  <a:moveTo>
                    <a:pt x="10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0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84" name="Freeform 140"/>
            <p:cNvSpPr>
              <a:spLocks/>
            </p:cNvSpPr>
            <p:nvPr/>
          </p:nvSpPr>
          <p:spPr bwMode="auto">
            <a:xfrm>
              <a:off x="5701" y="1136"/>
              <a:ext cx="6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0" y="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85" name="Freeform 141"/>
            <p:cNvSpPr>
              <a:spLocks/>
            </p:cNvSpPr>
            <p:nvPr/>
          </p:nvSpPr>
          <p:spPr bwMode="auto">
            <a:xfrm>
              <a:off x="5701" y="1173"/>
              <a:ext cx="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86" name="Freeform 142"/>
            <p:cNvSpPr>
              <a:spLocks/>
            </p:cNvSpPr>
            <p:nvPr/>
          </p:nvSpPr>
          <p:spPr bwMode="auto">
            <a:xfrm>
              <a:off x="5701" y="1180"/>
              <a:ext cx="6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0" y="1"/>
                </a:cxn>
              </a:cxnLst>
              <a:rect l="0" t="0" r="r" b="b"/>
              <a:pathLst>
                <a:path w="6" h="2">
                  <a:moveTo>
                    <a:pt x="0" y="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0" y="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87" name="Freeform 143"/>
            <p:cNvSpPr>
              <a:spLocks/>
            </p:cNvSpPr>
            <p:nvPr/>
          </p:nvSpPr>
          <p:spPr bwMode="auto">
            <a:xfrm>
              <a:off x="5999" y="1189"/>
              <a:ext cx="197" cy="47"/>
            </a:xfrm>
            <a:custGeom>
              <a:avLst/>
              <a:gdLst/>
              <a:ahLst/>
              <a:cxnLst>
                <a:cxn ang="0">
                  <a:pos x="195" y="33"/>
                </a:cxn>
                <a:cxn ang="0">
                  <a:pos x="196" y="10"/>
                </a:cxn>
                <a:cxn ang="0">
                  <a:pos x="2" y="0"/>
                </a:cxn>
                <a:cxn ang="0">
                  <a:pos x="0" y="46"/>
                </a:cxn>
                <a:cxn ang="0">
                  <a:pos x="195" y="33"/>
                </a:cxn>
              </a:cxnLst>
              <a:rect l="0" t="0" r="r" b="b"/>
              <a:pathLst>
                <a:path w="197" h="47">
                  <a:moveTo>
                    <a:pt x="195" y="33"/>
                  </a:moveTo>
                  <a:lnTo>
                    <a:pt x="196" y="10"/>
                  </a:lnTo>
                  <a:lnTo>
                    <a:pt x="2" y="0"/>
                  </a:lnTo>
                  <a:lnTo>
                    <a:pt x="0" y="46"/>
                  </a:lnTo>
                  <a:lnTo>
                    <a:pt x="195" y="3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88" name="Line 144"/>
            <p:cNvSpPr>
              <a:spLocks noChangeShapeType="1"/>
            </p:cNvSpPr>
            <p:nvPr/>
          </p:nvSpPr>
          <p:spPr bwMode="auto">
            <a:xfrm>
              <a:off x="6132" y="1200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489" name="Freeform 145"/>
            <p:cNvSpPr>
              <a:spLocks/>
            </p:cNvSpPr>
            <p:nvPr/>
          </p:nvSpPr>
          <p:spPr bwMode="auto">
            <a:xfrm>
              <a:off x="6001" y="1089"/>
              <a:ext cx="198" cy="112"/>
            </a:xfrm>
            <a:custGeom>
              <a:avLst/>
              <a:gdLst/>
              <a:ahLst/>
              <a:cxnLst>
                <a:cxn ang="0">
                  <a:pos x="197" y="74"/>
                </a:cxn>
                <a:cxn ang="0">
                  <a:pos x="7" y="0"/>
                </a:cxn>
                <a:cxn ang="0">
                  <a:pos x="6" y="21"/>
                </a:cxn>
                <a:cxn ang="0">
                  <a:pos x="1" y="40"/>
                </a:cxn>
                <a:cxn ang="0">
                  <a:pos x="0" y="99"/>
                </a:cxn>
                <a:cxn ang="0">
                  <a:pos x="197" y="111"/>
                </a:cxn>
                <a:cxn ang="0">
                  <a:pos x="197" y="74"/>
                </a:cxn>
              </a:cxnLst>
              <a:rect l="0" t="0" r="r" b="b"/>
              <a:pathLst>
                <a:path w="198" h="112">
                  <a:moveTo>
                    <a:pt x="197" y="74"/>
                  </a:moveTo>
                  <a:lnTo>
                    <a:pt x="7" y="0"/>
                  </a:lnTo>
                  <a:lnTo>
                    <a:pt x="6" y="21"/>
                  </a:lnTo>
                  <a:lnTo>
                    <a:pt x="1" y="40"/>
                  </a:lnTo>
                  <a:lnTo>
                    <a:pt x="0" y="99"/>
                  </a:lnTo>
                  <a:lnTo>
                    <a:pt x="197" y="111"/>
                  </a:lnTo>
                  <a:lnTo>
                    <a:pt x="197" y="7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90" name="Freeform 146"/>
            <p:cNvSpPr>
              <a:spLocks/>
            </p:cNvSpPr>
            <p:nvPr/>
          </p:nvSpPr>
          <p:spPr bwMode="auto">
            <a:xfrm>
              <a:off x="6012" y="1054"/>
              <a:ext cx="185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" y="93"/>
                </a:cxn>
                <a:cxn ang="0">
                  <a:pos x="184" y="109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185" h="110">
                  <a:moveTo>
                    <a:pt x="0" y="0"/>
                  </a:moveTo>
                  <a:lnTo>
                    <a:pt x="184" y="93"/>
                  </a:lnTo>
                  <a:lnTo>
                    <a:pt x="184" y="109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91" name="Freeform 147"/>
            <p:cNvSpPr>
              <a:spLocks/>
            </p:cNvSpPr>
            <p:nvPr/>
          </p:nvSpPr>
          <p:spPr bwMode="auto">
            <a:xfrm>
              <a:off x="6168" y="1188"/>
              <a:ext cx="5" cy="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10"/>
                </a:cxn>
                <a:cxn ang="0">
                  <a:pos x="1" y="18"/>
                </a:cxn>
                <a:cxn ang="0">
                  <a:pos x="0" y="10"/>
                </a:cxn>
                <a:cxn ang="0">
                  <a:pos x="1" y="0"/>
                </a:cxn>
              </a:cxnLst>
              <a:rect l="0" t="0" r="r" b="b"/>
              <a:pathLst>
                <a:path w="5" h="19">
                  <a:moveTo>
                    <a:pt x="1" y="0"/>
                  </a:moveTo>
                  <a:lnTo>
                    <a:pt x="4" y="10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1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92" name="Freeform 148"/>
            <p:cNvSpPr>
              <a:spLocks/>
            </p:cNvSpPr>
            <p:nvPr/>
          </p:nvSpPr>
          <p:spPr bwMode="auto">
            <a:xfrm>
              <a:off x="6072" y="1173"/>
              <a:ext cx="7" cy="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17"/>
                </a:cxn>
                <a:cxn ang="0">
                  <a:pos x="2" y="29"/>
                </a:cxn>
                <a:cxn ang="0">
                  <a:pos x="0" y="15"/>
                </a:cxn>
                <a:cxn ang="0">
                  <a:pos x="2" y="0"/>
                </a:cxn>
              </a:cxnLst>
              <a:rect l="0" t="0" r="r" b="b"/>
              <a:pathLst>
                <a:path w="7" h="30">
                  <a:moveTo>
                    <a:pt x="2" y="0"/>
                  </a:moveTo>
                  <a:lnTo>
                    <a:pt x="6" y="17"/>
                  </a:lnTo>
                  <a:lnTo>
                    <a:pt x="2" y="29"/>
                  </a:lnTo>
                  <a:lnTo>
                    <a:pt x="0" y="15"/>
                  </a:lnTo>
                  <a:lnTo>
                    <a:pt x="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93" name="Freeform 149"/>
            <p:cNvSpPr>
              <a:spLocks/>
            </p:cNvSpPr>
            <p:nvPr/>
          </p:nvSpPr>
          <p:spPr bwMode="auto">
            <a:xfrm>
              <a:off x="6194" y="1120"/>
              <a:ext cx="9" cy="10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3"/>
                </a:cxn>
                <a:cxn ang="0">
                  <a:pos x="5" y="9"/>
                </a:cxn>
                <a:cxn ang="0">
                  <a:pos x="2" y="9"/>
                </a:cxn>
                <a:cxn ang="0">
                  <a:pos x="1" y="15"/>
                </a:cxn>
                <a:cxn ang="0">
                  <a:pos x="0" y="41"/>
                </a:cxn>
                <a:cxn ang="0">
                  <a:pos x="3" y="44"/>
                </a:cxn>
                <a:cxn ang="0">
                  <a:pos x="3" y="80"/>
                </a:cxn>
                <a:cxn ang="0">
                  <a:pos x="8" y="103"/>
                </a:cxn>
                <a:cxn ang="0">
                  <a:pos x="8" y="0"/>
                </a:cxn>
              </a:cxnLst>
              <a:rect l="0" t="0" r="r" b="b"/>
              <a:pathLst>
                <a:path w="9" h="104">
                  <a:moveTo>
                    <a:pt x="8" y="0"/>
                  </a:moveTo>
                  <a:lnTo>
                    <a:pt x="6" y="3"/>
                  </a:lnTo>
                  <a:lnTo>
                    <a:pt x="5" y="9"/>
                  </a:lnTo>
                  <a:lnTo>
                    <a:pt x="2" y="9"/>
                  </a:lnTo>
                  <a:lnTo>
                    <a:pt x="1" y="15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3" y="80"/>
                  </a:lnTo>
                  <a:lnTo>
                    <a:pt x="8" y="103"/>
                  </a:lnTo>
                  <a:lnTo>
                    <a:pt x="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94" name="Freeform 150"/>
            <p:cNvSpPr>
              <a:spLocks/>
            </p:cNvSpPr>
            <p:nvPr/>
          </p:nvSpPr>
          <p:spPr bwMode="auto">
            <a:xfrm>
              <a:off x="6137" y="1130"/>
              <a:ext cx="7" cy="7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3"/>
                </a:cxn>
                <a:cxn ang="0">
                  <a:pos x="6" y="6"/>
                </a:cxn>
                <a:cxn ang="0">
                  <a:pos x="6" y="58"/>
                </a:cxn>
                <a:cxn ang="0">
                  <a:pos x="6" y="70"/>
                </a:cxn>
                <a:cxn ang="0">
                  <a:pos x="4" y="75"/>
                </a:cxn>
                <a:cxn ang="0">
                  <a:pos x="2" y="77"/>
                </a:cxn>
                <a:cxn ang="0">
                  <a:pos x="1" y="74"/>
                </a:cxn>
                <a:cxn ang="0">
                  <a:pos x="0" y="66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7" h="78">
                  <a:moveTo>
                    <a:pt x="4" y="0"/>
                  </a:moveTo>
                  <a:lnTo>
                    <a:pt x="5" y="3"/>
                  </a:lnTo>
                  <a:lnTo>
                    <a:pt x="6" y="6"/>
                  </a:lnTo>
                  <a:lnTo>
                    <a:pt x="6" y="58"/>
                  </a:lnTo>
                  <a:lnTo>
                    <a:pt x="6" y="70"/>
                  </a:lnTo>
                  <a:lnTo>
                    <a:pt x="4" y="75"/>
                  </a:lnTo>
                  <a:lnTo>
                    <a:pt x="2" y="77"/>
                  </a:lnTo>
                  <a:lnTo>
                    <a:pt x="1" y="74"/>
                  </a:lnTo>
                  <a:lnTo>
                    <a:pt x="0" y="66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95" name="Freeform 151"/>
            <p:cNvSpPr>
              <a:spLocks/>
            </p:cNvSpPr>
            <p:nvPr/>
          </p:nvSpPr>
          <p:spPr bwMode="auto">
            <a:xfrm>
              <a:off x="6098" y="1104"/>
              <a:ext cx="8" cy="7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3"/>
                </a:cxn>
                <a:cxn ang="0">
                  <a:pos x="7" y="6"/>
                </a:cxn>
                <a:cxn ang="0">
                  <a:pos x="7" y="58"/>
                </a:cxn>
                <a:cxn ang="0">
                  <a:pos x="6" y="70"/>
                </a:cxn>
                <a:cxn ang="0">
                  <a:pos x="4" y="74"/>
                </a:cxn>
                <a:cxn ang="0">
                  <a:pos x="2" y="77"/>
                </a:cxn>
                <a:cxn ang="0">
                  <a:pos x="1" y="74"/>
                </a:cxn>
                <a:cxn ang="0">
                  <a:pos x="0" y="66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8" h="78">
                  <a:moveTo>
                    <a:pt x="4" y="0"/>
                  </a:moveTo>
                  <a:lnTo>
                    <a:pt x="5" y="3"/>
                  </a:lnTo>
                  <a:lnTo>
                    <a:pt x="7" y="6"/>
                  </a:lnTo>
                  <a:lnTo>
                    <a:pt x="7" y="58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7"/>
                  </a:lnTo>
                  <a:lnTo>
                    <a:pt x="1" y="74"/>
                  </a:lnTo>
                  <a:lnTo>
                    <a:pt x="0" y="66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96" name="Freeform 152"/>
            <p:cNvSpPr>
              <a:spLocks/>
            </p:cNvSpPr>
            <p:nvPr/>
          </p:nvSpPr>
          <p:spPr bwMode="auto">
            <a:xfrm>
              <a:off x="6049" y="1084"/>
              <a:ext cx="8" cy="7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4"/>
                </a:cxn>
                <a:cxn ang="0">
                  <a:pos x="7" y="7"/>
                </a:cxn>
                <a:cxn ang="0">
                  <a:pos x="7" y="59"/>
                </a:cxn>
                <a:cxn ang="0">
                  <a:pos x="6" y="71"/>
                </a:cxn>
                <a:cxn ang="0">
                  <a:pos x="4" y="75"/>
                </a:cxn>
                <a:cxn ang="0">
                  <a:pos x="2" y="77"/>
                </a:cxn>
                <a:cxn ang="0">
                  <a:pos x="1" y="75"/>
                </a:cxn>
                <a:cxn ang="0">
                  <a:pos x="0" y="6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4" y="0"/>
                </a:cxn>
              </a:cxnLst>
              <a:rect l="0" t="0" r="r" b="b"/>
              <a:pathLst>
                <a:path w="8" h="78">
                  <a:moveTo>
                    <a:pt x="4" y="0"/>
                  </a:moveTo>
                  <a:lnTo>
                    <a:pt x="5" y="4"/>
                  </a:lnTo>
                  <a:lnTo>
                    <a:pt x="7" y="7"/>
                  </a:lnTo>
                  <a:lnTo>
                    <a:pt x="7" y="59"/>
                  </a:lnTo>
                  <a:lnTo>
                    <a:pt x="6" y="71"/>
                  </a:lnTo>
                  <a:lnTo>
                    <a:pt x="4" y="75"/>
                  </a:lnTo>
                  <a:lnTo>
                    <a:pt x="2" y="77"/>
                  </a:lnTo>
                  <a:lnTo>
                    <a:pt x="1" y="75"/>
                  </a:lnTo>
                  <a:lnTo>
                    <a:pt x="0" y="67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97" name="Freeform 153"/>
            <p:cNvSpPr>
              <a:spLocks/>
            </p:cNvSpPr>
            <p:nvPr/>
          </p:nvSpPr>
          <p:spPr bwMode="auto">
            <a:xfrm>
              <a:off x="6204" y="1094"/>
              <a:ext cx="6" cy="1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5" y="3"/>
                </a:cxn>
                <a:cxn ang="0">
                  <a:pos x="5" y="129"/>
                </a:cxn>
                <a:cxn ang="0">
                  <a:pos x="0" y="129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2" y="0"/>
                </a:cxn>
              </a:cxnLst>
              <a:rect l="0" t="0" r="r" b="b"/>
              <a:pathLst>
                <a:path w="6" h="130">
                  <a:moveTo>
                    <a:pt x="2" y="0"/>
                  </a:moveTo>
                  <a:lnTo>
                    <a:pt x="4" y="0"/>
                  </a:lnTo>
                  <a:lnTo>
                    <a:pt x="5" y="3"/>
                  </a:lnTo>
                  <a:lnTo>
                    <a:pt x="5" y="129"/>
                  </a:lnTo>
                  <a:lnTo>
                    <a:pt x="0" y="129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98" name="Freeform 154"/>
            <p:cNvSpPr>
              <a:spLocks/>
            </p:cNvSpPr>
            <p:nvPr/>
          </p:nvSpPr>
          <p:spPr bwMode="auto">
            <a:xfrm>
              <a:off x="6208" y="1191"/>
              <a:ext cx="9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8" y="24"/>
                </a:cxn>
                <a:cxn ang="0">
                  <a:pos x="7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9" h="25">
                  <a:moveTo>
                    <a:pt x="0" y="0"/>
                  </a:moveTo>
                  <a:lnTo>
                    <a:pt x="8" y="6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99" name="Freeform 155"/>
            <p:cNvSpPr>
              <a:spLocks/>
            </p:cNvSpPr>
            <p:nvPr/>
          </p:nvSpPr>
          <p:spPr bwMode="auto">
            <a:xfrm>
              <a:off x="6198" y="1191"/>
              <a:ext cx="8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0" y="24"/>
                </a:cxn>
                <a:cxn ang="0">
                  <a:pos x="7" y="24"/>
                </a:cxn>
                <a:cxn ang="0">
                  <a:pos x="7" y="0"/>
                </a:cxn>
              </a:cxnLst>
              <a:rect l="0" t="0" r="r" b="b"/>
              <a:pathLst>
                <a:path w="8" h="25">
                  <a:moveTo>
                    <a:pt x="7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7" y="24"/>
                  </a:lnTo>
                  <a:lnTo>
                    <a:pt x="7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00" name="Freeform 156"/>
            <p:cNvSpPr>
              <a:spLocks/>
            </p:cNvSpPr>
            <p:nvPr/>
          </p:nvSpPr>
          <p:spPr bwMode="auto">
            <a:xfrm>
              <a:off x="6208" y="1110"/>
              <a:ext cx="10" cy="8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9" y="7"/>
                </a:cxn>
              </a:cxnLst>
              <a:rect l="0" t="0" r="r" b="b"/>
              <a:pathLst>
                <a:path w="10" h="8">
                  <a:moveTo>
                    <a:pt x="9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9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01" name="Freeform 157"/>
            <p:cNvSpPr>
              <a:spLocks/>
            </p:cNvSpPr>
            <p:nvPr/>
          </p:nvSpPr>
          <p:spPr bwMode="auto">
            <a:xfrm>
              <a:off x="6195" y="1110"/>
              <a:ext cx="11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0" y="0"/>
                </a:cxn>
                <a:cxn ang="0">
                  <a:pos x="10" y="7"/>
                </a:cxn>
                <a:cxn ang="0">
                  <a:pos x="0" y="7"/>
                </a:cxn>
              </a:cxnLst>
              <a:rect l="0" t="0" r="r" b="b"/>
              <a:pathLst>
                <a:path w="11" h="8">
                  <a:moveTo>
                    <a:pt x="0" y="7"/>
                  </a:moveTo>
                  <a:lnTo>
                    <a:pt x="10" y="0"/>
                  </a:lnTo>
                  <a:lnTo>
                    <a:pt x="10" y="7"/>
                  </a:lnTo>
                  <a:lnTo>
                    <a:pt x="0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02" name="Freeform 158"/>
            <p:cNvSpPr>
              <a:spLocks/>
            </p:cNvSpPr>
            <p:nvPr/>
          </p:nvSpPr>
          <p:spPr bwMode="auto">
            <a:xfrm>
              <a:off x="6204" y="1136"/>
              <a:ext cx="6" cy="3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2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03" name="Freeform 159"/>
            <p:cNvSpPr>
              <a:spLocks/>
            </p:cNvSpPr>
            <p:nvPr/>
          </p:nvSpPr>
          <p:spPr bwMode="auto">
            <a:xfrm>
              <a:off x="6204" y="1173"/>
              <a:ext cx="6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04" name="Freeform 160"/>
            <p:cNvSpPr>
              <a:spLocks/>
            </p:cNvSpPr>
            <p:nvPr/>
          </p:nvSpPr>
          <p:spPr bwMode="auto">
            <a:xfrm>
              <a:off x="6204" y="1180"/>
              <a:ext cx="6" cy="2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5" y="1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5" y="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05" name="Freeform 161"/>
            <p:cNvSpPr>
              <a:spLocks/>
            </p:cNvSpPr>
            <p:nvPr/>
          </p:nvSpPr>
          <p:spPr bwMode="auto">
            <a:xfrm>
              <a:off x="5934" y="678"/>
              <a:ext cx="41" cy="77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0" y="74"/>
                </a:cxn>
                <a:cxn ang="0">
                  <a:pos x="1" y="54"/>
                </a:cxn>
                <a:cxn ang="0">
                  <a:pos x="4" y="32"/>
                </a:cxn>
                <a:cxn ang="0">
                  <a:pos x="11" y="12"/>
                </a:cxn>
                <a:cxn ang="0">
                  <a:pos x="16" y="4"/>
                </a:cxn>
                <a:cxn ang="0">
                  <a:pos x="20" y="0"/>
                </a:cxn>
                <a:cxn ang="0">
                  <a:pos x="24" y="4"/>
                </a:cxn>
                <a:cxn ang="0">
                  <a:pos x="29" y="12"/>
                </a:cxn>
                <a:cxn ang="0">
                  <a:pos x="35" y="32"/>
                </a:cxn>
                <a:cxn ang="0">
                  <a:pos x="39" y="54"/>
                </a:cxn>
                <a:cxn ang="0">
                  <a:pos x="40" y="74"/>
                </a:cxn>
                <a:cxn ang="0">
                  <a:pos x="40" y="76"/>
                </a:cxn>
                <a:cxn ang="0">
                  <a:pos x="0" y="76"/>
                </a:cxn>
              </a:cxnLst>
              <a:rect l="0" t="0" r="r" b="b"/>
              <a:pathLst>
                <a:path w="41" h="77">
                  <a:moveTo>
                    <a:pt x="0" y="76"/>
                  </a:moveTo>
                  <a:lnTo>
                    <a:pt x="0" y="74"/>
                  </a:lnTo>
                  <a:lnTo>
                    <a:pt x="1" y="54"/>
                  </a:lnTo>
                  <a:lnTo>
                    <a:pt x="4" y="32"/>
                  </a:lnTo>
                  <a:lnTo>
                    <a:pt x="11" y="12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9" y="12"/>
                  </a:lnTo>
                  <a:lnTo>
                    <a:pt x="35" y="32"/>
                  </a:lnTo>
                  <a:lnTo>
                    <a:pt x="39" y="54"/>
                  </a:lnTo>
                  <a:lnTo>
                    <a:pt x="40" y="74"/>
                  </a:lnTo>
                  <a:lnTo>
                    <a:pt x="40" y="76"/>
                  </a:lnTo>
                  <a:lnTo>
                    <a:pt x="0" y="76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06" name="Freeform 162"/>
            <p:cNvSpPr>
              <a:spLocks/>
            </p:cNvSpPr>
            <p:nvPr/>
          </p:nvSpPr>
          <p:spPr bwMode="auto">
            <a:xfrm>
              <a:off x="5940" y="839"/>
              <a:ext cx="29" cy="3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34"/>
                </a:cxn>
                <a:cxn ang="0">
                  <a:pos x="0" y="34"/>
                </a:cxn>
              </a:cxnLst>
              <a:rect l="0" t="0" r="r" b="b"/>
              <a:pathLst>
                <a:path w="29" h="35">
                  <a:moveTo>
                    <a:pt x="0" y="34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34"/>
                  </a:lnTo>
                  <a:lnTo>
                    <a:pt x="0" y="3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07" name="Freeform 163"/>
            <p:cNvSpPr>
              <a:spLocks/>
            </p:cNvSpPr>
            <p:nvPr/>
          </p:nvSpPr>
          <p:spPr bwMode="auto">
            <a:xfrm>
              <a:off x="5946" y="875"/>
              <a:ext cx="17" cy="50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49"/>
                </a:cxn>
                <a:cxn ang="0">
                  <a:pos x="0" y="49"/>
                </a:cxn>
              </a:cxnLst>
              <a:rect l="0" t="0" r="r" b="b"/>
              <a:pathLst>
                <a:path w="17" h="50">
                  <a:moveTo>
                    <a:pt x="0" y="4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9"/>
                  </a:lnTo>
                  <a:lnTo>
                    <a:pt x="0" y="49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08" name="Freeform 164"/>
            <p:cNvSpPr>
              <a:spLocks/>
            </p:cNvSpPr>
            <p:nvPr/>
          </p:nvSpPr>
          <p:spPr bwMode="auto">
            <a:xfrm>
              <a:off x="5900" y="1034"/>
              <a:ext cx="40" cy="161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1" y="56"/>
                </a:cxn>
                <a:cxn ang="0">
                  <a:pos x="10" y="56"/>
                </a:cxn>
                <a:cxn ang="0">
                  <a:pos x="10" y="82"/>
                </a:cxn>
                <a:cxn ang="0">
                  <a:pos x="13" y="110"/>
                </a:cxn>
                <a:cxn ang="0">
                  <a:pos x="14" y="160"/>
                </a:cxn>
                <a:cxn ang="0">
                  <a:pos x="29" y="160"/>
                </a:cxn>
                <a:cxn ang="0">
                  <a:pos x="29" y="132"/>
                </a:cxn>
                <a:cxn ang="0">
                  <a:pos x="14" y="132"/>
                </a:cxn>
                <a:cxn ang="0">
                  <a:pos x="27" y="132"/>
                </a:cxn>
                <a:cxn ang="0">
                  <a:pos x="27" y="111"/>
                </a:cxn>
                <a:cxn ang="0">
                  <a:pos x="36" y="104"/>
                </a:cxn>
                <a:cxn ang="0">
                  <a:pos x="36" y="78"/>
                </a:cxn>
                <a:cxn ang="0">
                  <a:pos x="27" y="65"/>
                </a:cxn>
                <a:cxn ang="0">
                  <a:pos x="10" y="65"/>
                </a:cxn>
                <a:cxn ang="0">
                  <a:pos x="35" y="65"/>
                </a:cxn>
                <a:cxn ang="0">
                  <a:pos x="38" y="29"/>
                </a:cxn>
                <a:cxn ang="0">
                  <a:pos x="39" y="0"/>
                </a:cxn>
                <a:cxn ang="0">
                  <a:pos x="36" y="31"/>
                </a:cxn>
                <a:cxn ang="0">
                  <a:pos x="32" y="32"/>
                </a:cxn>
                <a:cxn ang="0">
                  <a:pos x="21" y="35"/>
                </a:cxn>
                <a:cxn ang="0">
                  <a:pos x="11" y="32"/>
                </a:cxn>
                <a:cxn ang="0">
                  <a:pos x="0" y="28"/>
                </a:cxn>
                <a:cxn ang="0">
                  <a:pos x="17" y="26"/>
                </a:cxn>
                <a:cxn ang="0">
                  <a:pos x="24" y="27"/>
                </a:cxn>
                <a:cxn ang="0">
                  <a:pos x="24" y="5"/>
                </a:cxn>
                <a:cxn ang="0">
                  <a:pos x="24" y="26"/>
                </a:cxn>
                <a:cxn ang="0">
                  <a:pos x="37" y="30"/>
                </a:cxn>
                <a:cxn ang="0">
                  <a:pos x="1" y="28"/>
                </a:cxn>
              </a:cxnLst>
              <a:rect l="0" t="0" r="r" b="b"/>
              <a:pathLst>
                <a:path w="40" h="161">
                  <a:moveTo>
                    <a:pt x="1" y="28"/>
                  </a:moveTo>
                  <a:lnTo>
                    <a:pt x="1" y="56"/>
                  </a:lnTo>
                  <a:lnTo>
                    <a:pt x="10" y="56"/>
                  </a:lnTo>
                  <a:lnTo>
                    <a:pt x="10" y="82"/>
                  </a:lnTo>
                  <a:lnTo>
                    <a:pt x="13" y="110"/>
                  </a:lnTo>
                  <a:lnTo>
                    <a:pt x="14" y="160"/>
                  </a:lnTo>
                  <a:lnTo>
                    <a:pt x="29" y="160"/>
                  </a:lnTo>
                  <a:lnTo>
                    <a:pt x="29" y="132"/>
                  </a:lnTo>
                  <a:lnTo>
                    <a:pt x="14" y="132"/>
                  </a:lnTo>
                  <a:lnTo>
                    <a:pt x="27" y="132"/>
                  </a:lnTo>
                  <a:lnTo>
                    <a:pt x="27" y="111"/>
                  </a:lnTo>
                  <a:lnTo>
                    <a:pt x="36" y="104"/>
                  </a:lnTo>
                  <a:lnTo>
                    <a:pt x="36" y="78"/>
                  </a:lnTo>
                  <a:lnTo>
                    <a:pt x="27" y="65"/>
                  </a:lnTo>
                  <a:lnTo>
                    <a:pt x="10" y="65"/>
                  </a:lnTo>
                  <a:lnTo>
                    <a:pt x="35" y="65"/>
                  </a:lnTo>
                  <a:lnTo>
                    <a:pt x="38" y="29"/>
                  </a:lnTo>
                  <a:lnTo>
                    <a:pt x="39" y="0"/>
                  </a:lnTo>
                  <a:lnTo>
                    <a:pt x="36" y="31"/>
                  </a:lnTo>
                  <a:lnTo>
                    <a:pt x="32" y="32"/>
                  </a:lnTo>
                  <a:lnTo>
                    <a:pt x="21" y="35"/>
                  </a:lnTo>
                  <a:lnTo>
                    <a:pt x="11" y="32"/>
                  </a:lnTo>
                  <a:lnTo>
                    <a:pt x="0" y="28"/>
                  </a:lnTo>
                  <a:lnTo>
                    <a:pt x="17" y="26"/>
                  </a:lnTo>
                  <a:lnTo>
                    <a:pt x="24" y="27"/>
                  </a:lnTo>
                  <a:lnTo>
                    <a:pt x="24" y="5"/>
                  </a:lnTo>
                  <a:lnTo>
                    <a:pt x="24" y="26"/>
                  </a:lnTo>
                  <a:lnTo>
                    <a:pt x="37" y="30"/>
                  </a:lnTo>
                  <a:lnTo>
                    <a:pt x="1" y="2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09" name="Freeform 165"/>
            <p:cNvSpPr>
              <a:spLocks/>
            </p:cNvSpPr>
            <p:nvPr/>
          </p:nvSpPr>
          <p:spPr bwMode="auto">
            <a:xfrm>
              <a:off x="5969" y="1034"/>
              <a:ext cx="40" cy="161"/>
            </a:xfrm>
            <a:custGeom>
              <a:avLst/>
              <a:gdLst/>
              <a:ahLst/>
              <a:cxnLst>
                <a:cxn ang="0">
                  <a:pos x="38" y="28"/>
                </a:cxn>
                <a:cxn ang="0">
                  <a:pos x="38" y="56"/>
                </a:cxn>
                <a:cxn ang="0">
                  <a:pos x="30" y="56"/>
                </a:cxn>
                <a:cxn ang="0">
                  <a:pos x="30" y="82"/>
                </a:cxn>
                <a:cxn ang="0">
                  <a:pos x="27" y="110"/>
                </a:cxn>
                <a:cxn ang="0">
                  <a:pos x="26" y="160"/>
                </a:cxn>
                <a:cxn ang="0">
                  <a:pos x="11" y="160"/>
                </a:cxn>
                <a:cxn ang="0">
                  <a:pos x="11" y="132"/>
                </a:cxn>
                <a:cxn ang="0">
                  <a:pos x="26" y="132"/>
                </a:cxn>
                <a:cxn ang="0">
                  <a:pos x="13" y="132"/>
                </a:cxn>
                <a:cxn ang="0">
                  <a:pos x="13" y="111"/>
                </a:cxn>
                <a:cxn ang="0">
                  <a:pos x="4" y="104"/>
                </a:cxn>
                <a:cxn ang="0">
                  <a:pos x="4" y="78"/>
                </a:cxn>
                <a:cxn ang="0">
                  <a:pos x="13" y="65"/>
                </a:cxn>
                <a:cxn ang="0">
                  <a:pos x="30" y="65"/>
                </a:cxn>
                <a:cxn ang="0">
                  <a:pos x="5" y="65"/>
                </a:cxn>
                <a:cxn ang="0">
                  <a:pos x="2" y="29"/>
                </a:cxn>
                <a:cxn ang="0">
                  <a:pos x="0" y="0"/>
                </a:cxn>
                <a:cxn ang="0">
                  <a:pos x="4" y="31"/>
                </a:cxn>
                <a:cxn ang="0">
                  <a:pos x="8" y="32"/>
                </a:cxn>
                <a:cxn ang="0">
                  <a:pos x="18" y="35"/>
                </a:cxn>
                <a:cxn ang="0">
                  <a:pos x="29" y="32"/>
                </a:cxn>
                <a:cxn ang="0">
                  <a:pos x="39" y="28"/>
                </a:cxn>
                <a:cxn ang="0">
                  <a:pos x="23" y="26"/>
                </a:cxn>
                <a:cxn ang="0">
                  <a:pos x="15" y="27"/>
                </a:cxn>
                <a:cxn ang="0">
                  <a:pos x="15" y="5"/>
                </a:cxn>
                <a:cxn ang="0">
                  <a:pos x="15" y="26"/>
                </a:cxn>
                <a:cxn ang="0">
                  <a:pos x="3" y="30"/>
                </a:cxn>
                <a:cxn ang="0">
                  <a:pos x="38" y="28"/>
                </a:cxn>
              </a:cxnLst>
              <a:rect l="0" t="0" r="r" b="b"/>
              <a:pathLst>
                <a:path w="40" h="161">
                  <a:moveTo>
                    <a:pt x="38" y="28"/>
                  </a:moveTo>
                  <a:lnTo>
                    <a:pt x="38" y="56"/>
                  </a:lnTo>
                  <a:lnTo>
                    <a:pt x="30" y="56"/>
                  </a:lnTo>
                  <a:lnTo>
                    <a:pt x="30" y="82"/>
                  </a:lnTo>
                  <a:lnTo>
                    <a:pt x="27" y="110"/>
                  </a:lnTo>
                  <a:lnTo>
                    <a:pt x="26" y="160"/>
                  </a:lnTo>
                  <a:lnTo>
                    <a:pt x="11" y="160"/>
                  </a:lnTo>
                  <a:lnTo>
                    <a:pt x="11" y="132"/>
                  </a:lnTo>
                  <a:lnTo>
                    <a:pt x="26" y="132"/>
                  </a:lnTo>
                  <a:lnTo>
                    <a:pt x="13" y="132"/>
                  </a:lnTo>
                  <a:lnTo>
                    <a:pt x="13" y="111"/>
                  </a:lnTo>
                  <a:lnTo>
                    <a:pt x="4" y="104"/>
                  </a:lnTo>
                  <a:lnTo>
                    <a:pt x="4" y="78"/>
                  </a:lnTo>
                  <a:lnTo>
                    <a:pt x="13" y="65"/>
                  </a:lnTo>
                  <a:lnTo>
                    <a:pt x="30" y="65"/>
                  </a:lnTo>
                  <a:lnTo>
                    <a:pt x="5" y="65"/>
                  </a:lnTo>
                  <a:lnTo>
                    <a:pt x="2" y="29"/>
                  </a:lnTo>
                  <a:lnTo>
                    <a:pt x="0" y="0"/>
                  </a:lnTo>
                  <a:lnTo>
                    <a:pt x="4" y="31"/>
                  </a:lnTo>
                  <a:lnTo>
                    <a:pt x="8" y="32"/>
                  </a:lnTo>
                  <a:lnTo>
                    <a:pt x="18" y="35"/>
                  </a:lnTo>
                  <a:lnTo>
                    <a:pt x="29" y="32"/>
                  </a:lnTo>
                  <a:lnTo>
                    <a:pt x="39" y="28"/>
                  </a:lnTo>
                  <a:lnTo>
                    <a:pt x="23" y="26"/>
                  </a:lnTo>
                  <a:lnTo>
                    <a:pt x="15" y="27"/>
                  </a:lnTo>
                  <a:lnTo>
                    <a:pt x="15" y="5"/>
                  </a:lnTo>
                  <a:lnTo>
                    <a:pt x="15" y="26"/>
                  </a:lnTo>
                  <a:lnTo>
                    <a:pt x="3" y="30"/>
                  </a:lnTo>
                  <a:lnTo>
                    <a:pt x="38" y="2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10" name="Freeform 166"/>
            <p:cNvSpPr>
              <a:spLocks/>
            </p:cNvSpPr>
            <p:nvPr/>
          </p:nvSpPr>
          <p:spPr bwMode="auto">
            <a:xfrm>
              <a:off x="5911" y="1072"/>
              <a:ext cx="23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1" y="18"/>
                </a:cxn>
                <a:cxn ang="0">
                  <a:pos x="22" y="0"/>
                </a:cxn>
              </a:cxnLst>
              <a:rect l="0" t="0" r="r" b="b"/>
              <a:pathLst>
                <a:path w="23" h="19">
                  <a:moveTo>
                    <a:pt x="0" y="18"/>
                  </a:moveTo>
                  <a:lnTo>
                    <a:pt x="21" y="18"/>
                  </a:lnTo>
                  <a:lnTo>
                    <a:pt x="2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11" name="Line 167"/>
            <p:cNvSpPr>
              <a:spLocks noChangeShapeType="1"/>
            </p:cNvSpPr>
            <p:nvPr/>
          </p:nvSpPr>
          <p:spPr bwMode="auto">
            <a:xfrm>
              <a:off x="5917" y="114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512" name="Freeform 168"/>
            <p:cNvSpPr>
              <a:spLocks/>
            </p:cNvSpPr>
            <p:nvPr/>
          </p:nvSpPr>
          <p:spPr bwMode="auto">
            <a:xfrm>
              <a:off x="5951" y="1176"/>
              <a:ext cx="10" cy="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21"/>
                </a:cxn>
                <a:cxn ang="0">
                  <a:pos x="0" y="21"/>
                </a:cxn>
              </a:cxnLst>
              <a:rect l="0" t="0" r="r" b="b"/>
              <a:pathLst>
                <a:path w="10" h="22">
                  <a:moveTo>
                    <a:pt x="0" y="2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21"/>
                  </a:lnTo>
                  <a:lnTo>
                    <a:pt x="0" y="2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13" name="Freeform 169"/>
            <p:cNvSpPr>
              <a:spLocks/>
            </p:cNvSpPr>
            <p:nvPr/>
          </p:nvSpPr>
          <p:spPr bwMode="auto">
            <a:xfrm>
              <a:off x="5918" y="1197"/>
              <a:ext cx="9" cy="14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3" y="12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7" y="2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8" y="9"/>
                </a:cxn>
                <a:cxn ang="0">
                  <a:pos x="8" y="10"/>
                </a:cxn>
                <a:cxn ang="0">
                  <a:pos x="7" y="11"/>
                </a:cxn>
                <a:cxn ang="0">
                  <a:pos x="7" y="12"/>
                </a:cxn>
                <a:cxn ang="0">
                  <a:pos x="6" y="12"/>
                </a:cxn>
                <a:cxn ang="0">
                  <a:pos x="5" y="12"/>
                </a:cxn>
                <a:cxn ang="0">
                  <a:pos x="4" y="13"/>
                </a:cxn>
              </a:cxnLst>
              <a:rect l="0" t="0" r="r" b="b"/>
              <a:pathLst>
                <a:path w="9" h="14">
                  <a:moveTo>
                    <a:pt x="4" y="13"/>
                  </a:moveTo>
                  <a:lnTo>
                    <a:pt x="3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14" name="Freeform 170"/>
            <p:cNvSpPr>
              <a:spLocks/>
            </p:cNvSpPr>
            <p:nvPr/>
          </p:nvSpPr>
          <p:spPr bwMode="auto">
            <a:xfrm>
              <a:off x="5985" y="1197"/>
              <a:ext cx="10" cy="13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3" y="12"/>
                </a:cxn>
                <a:cxn ang="0">
                  <a:pos x="2" y="11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6" y="11"/>
                </a:cxn>
                <a:cxn ang="0">
                  <a:pos x="6" y="12"/>
                </a:cxn>
                <a:cxn ang="0">
                  <a:pos x="5" y="12"/>
                </a:cxn>
                <a:cxn ang="0">
                  <a:pos x="4" y="12"/>
                </a:cxn>
              </a:cxnLst>
              <a:rect l="0" t="0" r="r" b="b"/>
              <a:pathLst>
                <a:path w="10" h="13">
                  <a:moveTo>
                    <a:pt x="4" y="12"/>
                  </a:moveTo>
                  <a:lnTo>
                    <a:pt x="4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15" name="Freeform 171"/>
            <p:cNvSpPr>
              <a:spLocks/>
            </p:cNvSpPr>
            <p:nvPr/>
          </p:nvSpPr>
          <p:spPr bwMode="auto">
            <a:xfrm>
              <a:off x="5916" y="1212"/>
              <a:ext cx="13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7"/>
                </a:cxn>
                <a:cxn ang="0">
                  <a:pos x="0" y="7"/>
                </a:cxn>
              </a:cxnLst>
              <a:rect l="0" t="0" r="r" b="b"/>
              <a:pathLst>
                <a:path w="13" h="8">
                  <a:moveTo>
                    <a:pt x="0" y="7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7"/>
                  </a:lnTo>
                  <a:lnTo>
                    <a:pt x="0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16" name="Freeform 172"/>
            <p:cNvSpPr>
              <a:spLocks/>
            </p:cNvSpPr>
            <p:nvPr/>
          </p:nvSpPr>
          <p:spPr bwMode="auto">
            <a:xfrm>
              <a:off x="5983" y="1212"/>
              <a:ext cx="14" cy="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8"/>
                </a:cxn>
                <a:cxn ang="0">
                  <a:pos x="0" y="8"/>
                </a:cxn>
              </a:cxnLst>
              <a:rect l="0" t="0" r="r" b="b"/>
              <a:pathLst>
                <a:path w="14" h="9">
                  <a:moveTo>
                    <a:pt x="0" y="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0" y="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17" name="Freeform 173"/>
            <p:cNvSpPr>
              <a:spLocks/>
            </p:cNvSpPr>
            <p:nvPr/>
          </p:nvSpPr>
          <p:spPr bwMode="auto">
            <a:xfrm>
              <a:off x="5880" y="1233"/>
              <a:ext cx="36" cy="8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53"/>
                </a:cxn>
                <a:cxn ang="0">
                  <a:pos x="1" y="81"/>
                </a:cxn>
                <a:cxn ang="0">
                  <a:pos x="35" y="51"/>
                </a:cxn>
                <a:cxn ang="0">
                  <a:pos x="35" y="1"/>
                </a:cxn>
                <a:cxn ang="0">
                  <a:pos x="21" y="0"/>
                </a:cxn>
              </a:cxnLst>
              <a:rect l="0" t="0" r="r" b="b"/>
              <a:pathLst>
                <a:path w="36" h="82">
                  <a:moveTo>
                    <a:pt x="21" y="0"/>
                  </a:moveTo>
                  <a:lnTo>
                    <a:pt x="0" y="53"/>
                  </a:lnTo>
                  <a:lnTo>
                    <a:pt x="1" y="81"/>
                  </a:lnTo>
                  <a:lnTo>
                    <a:pt x="35" y="51"/>
                  </a:lnTo>
                  <a:lnTo>
                    <a:pt x="35" y="1"/>
                  </a:lnTo>
                  <a:lnTo>
                    <a:pt x="21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18" name="Freeform 174"/>
            <p:cNvSpPr>
              <a:spLocks/>
            </p:cNvSpPr>
            <p:nvPr/>
          </p:nvSpPr>
          <p:spPr bwMode="auto">
            <a:xfrm>
              <a:off x="5910" y="1228"/>
              <a:ext cx="46" cy="1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97"/>
                </a:cxn>
                <a:cxn ang="0">
                  <a:pos x="6" y="131"/>
                </a:cxn>
                <a:cxn ang="0">
                  <a:pos x="8" y="141"/>
                </a:cxn>
                <a:cxn ang="0">
                  <a:pos x="45" y="140"/>
                </a:cxn>
                <a:cxn ang="0">
                  <a:pos x="45" y="25"/>
                </a:cxn>
                <a:cxn ang="0">
                  <a:pos x="40" y="10"/>
                </a:cxn>
                <a:cxn ang="0">
                  <a:pos x="4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6" h="142">
                  <a:moveTo>
                    <a:pt x="0" y="0"/>
                  </a:moveTo>
                  <a:lnTo>
                    <a:pt x="3" y="97"/>
                  </a:lnTo>
                  <a:lnTo>
                    <a:pt x="6" y="131"/>
                  </a:lnTo>
                  <a:lnTo>
                    <a:pt x="8" y="141"/>
                  </a:lnTo>
                  <a:lnTo>
                    <a:pt x="45" y="140"/>
                  </a:lnTo>
                  <a:lnTo>
                    <a:pt x="45" y="25"/>
                  </a:lnTo>
                  <a:lnTo>
                    <a:pt x="40" y="10"/>
                  </a:lnTo>
                  <a:lnTo>
                    <a:pt x="4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19" name="Line 175"/>
            <p:cNvSpPr>
              <a:spLocks noChangeShapeType="1"/>
            </p:cNvSpPr>
            <p:nvPr/>
          </p:nvSpPr>
          <p:spPr bwMode="auto">
            <a:xfrm>
              <a:off x="5915" y="1269"/>
              <a:ext cx="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520" name="Line 176"/>
            <p:cNvSpPr>
              <a:spLocks noChangeShapeType="1"/>
            </p:cNvSpPr>
            <p:nvPr/>
          </p:nvSpPr>
          <p:spPr bwMode="auto">
            <a:xfrm>
              <a:off x="5917" y="1326"/>
              <a:ext cx="3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521" name="Line 177"/>
            <p:cNvSpPr>
              <a:spLocks noChangeShapeType="1"/>
            </p:cNvSpPr>
            <p:nvPr/>
          </p:nvSpPr>
          <p:spPr bwMode="auto">
            <a:xfrm>
              <a:off x="5921" y="1359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522" name="Freeform 178"/>
            <p:cNvSpPr>
              <a:spLocks/>
            </p:cNvSpPr>
            <p:nvPr/>
          </p:nvSpPr>
          <p:spPr bwMode="auto">
            <a:xfrm>
              <a:off x="5819" y="1279"/>
              <a:ext cx="100" cy="133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83" y="13"/>
                </a:cxn>
                <a:cxn ang="0">
                  <a:pos x="83" y="0"/>
                </a:cxn>
                <a:cxn ang="0">
                  <a:pos x="0" y="93"/>
                </a:cxn>
                <a:cxn ang="0">
                  <a:pos x="0" y="119"/>
                </a:cxn>
                <a:cxn ang="0">
                  <a:pos x="3" y="127"/>
                </a:cxn>
                <a:cxn ang="0">
                  <a:pos x="7" y="130"/>
                </a:cxn>
                <a:cxn ang="0">
                  <a:pos x="11" y="132"/>
                </a:cxn>
                <a:cxn ang="0">
                  <a:pos x="16" y="131"/>
                </a:cxn>
                <a:cxn ang="0">
                  <a:pos x="98" y="96"/>
                </a:cxn>
                <a:cxn ang="0">
                  <a:pos x="99" y="88"/>
                </a:cxn>
                <a:cxn ang="0">
                  <a:pos x="93" y="0"/>
                </a:cxn>
              </a:cxnLst>
              <a:rect l="0" t="0" r="r" b="b"/>
              <a:pathLst>
                <a:path w="100" h="133">
                  <a:moveTo>
                    <a:pt x="93" y="0"/>
                  </a:moveTo>
                  <a:lnTo>
                    <a:pt x="83" y="13"/>
                  </a:lnTo>
                  <a:lnTo>
                    <a:pt x="83" y="0"/>
                  </a:lnTo>
                  <a:lnTo>
                    <a:pt x="0" y="93"/>
                  </a:lnTo>
                  <a:lnTo>
                    <a:pt x="0" y="119"/>
                  </a:lnTo>
                  <a:lnTo>
                    <a:pt x="3" y="127"/>
                  </a:lnTo>
                  <a:lnTo>
                    <a:pt x="7" y="130"/>
                  </a:lnTo>
                  <a:lnTo>
                    <a:pt x="11" y="132"/>
                  </a:lnTo>
                  <a:lnTo>
                    <a:pt x="16" y="131"/>
                  </a:lnTo>
                  <a:lnTo>
                    <a:pt x="98" y="96"/>
                  </a:lnTo>
                  <a:lnTo>
                    <a:pt x="99" y="88"/>
                  </a:lnTo>
                  <a:lnTo>
                    <a:pt x="9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23" name="Freeform 179"/>
            <p:cNvSpPr>
              <a:spLocks/>
            </p:cNvSpPr>
            <p:nvPr/>
          </p:nvSpPr>
          <p:spPr bwMode="auto">
            <a:xfrm>
              <a:off x="5918" y="1370"/>
              <a:ext cx="3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3"/>
                </a:cxn>
                <a:cxn ang="0">
                  <a:pos x="32" y="23"/>
                </a:cxn>
                <a:cxn ang="0">
                  <a:pos x="37" y="0"/>
                </a:cxn>
                <a:cxn ang="0">
                  <a:pos x="0" y="0"/>
                </a:cxn>
              </a:cxnLst>
              <a:rect l="0" t="0" r="r" b="b"/>
              <a:pathLst>
                <a:path w="38" h="24">
                  <a:moveTo>
                    <a:pt x="0" y="0"/>
                  </a:moveTo>
                  <a:lnTo>
                    <a:pt x="5" y="23"/>
                  </a:lnTo>
                  <a:lnTo>
                    <a:pt x="32" y="23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24" name="Line 180"/>
            <p:cNvSpPr>
              <a:spLocks noChangeShapeType="1"/>
            </p:cNvSpPr>
            <p:nvPr/>
          </p:nvSpPr>
          <p:spPr bwMode="auto">
            <a:xfrm>
              <a:off x="5923" y="1374"/>
              <a:ext cx="3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525" name="Line 181"/>
            <p:cNvSpPr>
              <a:spLocks noChangeShapeType="1"/>
            </p:cNvSpPr>
            <p:nvPr/>
          </p:nvSpPr>
          <p:spPr bwMode="auto">
            <a:xfrm>
              <a:off x="5927" y="1374"/>
              <a:ext cx="2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526" name="Line 182"/>
            <p:cNvSpPr>
              <a:spLocks noChangeShapeType="1"/>
            </p:cNvSpPr>
            <p:nvPr/>
          </p:nvSpPr>
          <p:spPr bwMode="auto">
            <a:xfrm>
              <a:off x="5932" y="1374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527" name="Line 183"/>
            <p:cNvSpPr>
              <a:spLocks noChangeShapeType="1"/>
            </p:cNvSpPr>
            <p:nvPr/>
          </p:nvSpPr>
          <p:spPr bwMode="auto">
            <a:xfrm flipH="1">
              <a:off x="5942" y="1374"/>
              <a:ext cx="1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528" name="Line 184"/>
            <p:cNvSpPr>
              <a:spLocks noChangeShapeType="1"/>
            </p:cNvSpPr>
            <p:nvPr/>
          </p:nvSpPr>
          <p:spPr bwMode="auto">
            <a:xfrm flipH="1">
              <a:off x="5939" y="1374"/>
              <a:ext cx="1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529" name="Line 185"/>
            <p:cNvSpPr>
              <a:spLocks noChangeShapeType="1"/>
            </p:cNvSpPr>
            <p:nvPr/>
          </p:nvSpPr>
          <p:spPr bwMode="auto">
            <a:xfrm>
              <a:off x="5940" y="1374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530" name="Line 186"/>
            <p:cNvSpPr>
              <a:spLocks noChangeShapeType="1"/>
            </p:cNvSpPr>
            <p:nvPr/>
          </p:nvSpPr>
          <p:spPr bwMode="auto">
            <a:xfrm>
              <a:off x="5936" y="1374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531" name="Freeform 187"/>
            <p:cNvSpPr>
              <a:spLocks/>
            </p:cNvSpPr>
            <p:nvPr/>
          </p:nvSpPr>
          <p:spPr bwMode="auto">
            <a:xfrm>
              <a:off x="5995" y="1233"/>
              <a:ext cx="36" cy="8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5" y="53"/>
                </a:cxn>
                <a:cxn ang="0">
                  <a:pos x="35" y="81"/>
                </a:cxn>
                <a:cxn ang="0">
                  <a:pos x="0" y="51"/>
                </a:cxn>
                <a:cxn ang="0">
                  <a:pos x="0" y="1"/>
                </a:cxn>
                <a:cxn ang="0">
                  <a:pos x="14" y="0"/>
                </a:cxn>
              </a:cxnLst>
              <a:rect l="0" t="0" r="r" b="b"/>
              <a:pathLst>
                <a:path w="36" h="82">
                  <a:moveTo>
                    <a:pt x="14" y="0"/>
                  </a:moveTo>
                  <a:lnTo>
                    <a:pt x="35" y="53"/>
                  </a:lnTo>
                  <a:lnTo>
                    <a:pt x="35" y="81"/>
                  </a:lnTo>
                  <a:lnTo>
                    <a:pt x="0" y="51"/>
                  </a:lnTo>
                  <a:lnTo>
                    <a:pt x="0" y="1"/>
                  </a:lnTo>
                  <a:lnTo>
                    <a:pt x="1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32" name="Freeform 188"/>
            <p:cNvSpPr>
              <a:spLocks/>
            </p:cNvSpPr>
            <p:nvPr/>
          </p:nvSpPr>
          <p:spPr bwMode="auto">
            <a:xfrm>
              <a:off x="5955" y="1228"/>
              <a:ext cx="46" cy="142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97"/>
                </a:cxn>
                <a:cxn ang="0">
                  <a:pos x="39" y="131"/>
                </a:cxn>
                <a:cxn ang="0">
                  <a:pos x="37" y="141"/>
                </a:cxn>
                <a:cxn ang="0">
                  <a:pos x="0" y="140"/>
                </a:cxn>
                <a:cxn ang="0">
                  <a:pos x="0" y="25"/>
                </a:cxn>
                <a:cxn ang="0">
                  <a:pos x="6" y="10"/>
                </a:cxn>
                <a:cxn ang="0">
                  <a:pos x="6" y="1"/>
                </a:cxn>
                <a:cxn ang="0">
                  <a:pos x="45" y="1"/>
                </a:cxn>
                <a:cxn ang="0">
                  <a:pos x="45" y="0"/>
                </a:cxn>
              </a:cxnLst>
              <a:rect l="0" t="0" r="r" b="b"/>
              <a:pathLst>
                <a:path w="46" h="142">
                  <a:moveTo>
                    <a:pt x="45" y="0"/>
                  </a:moveTo>
                  <a:lnTo>
                    <a:pt x="42" y="97"/>
                  </a:lnTo>
                  <a:lnTo>
                    <a:pt x="39" y="131"/>
                  </a:lnTo>
                  <a:lnTo>
                    <a:pt x="37" y="141"/>
                  </a:lnTo>
                  <a:lnTo>
                    <a:pt x="0" y="140"/>
                  </a:lnTo>
                  <a:lnTo>
                    <a:pt x="0" y="25"/>
                  </a:lnTo>
                  <a:lnTo>
                    <a:pt x="6" y="10"/>
                  </a:lnTo>
                  <a:lnTo>
                    <a:pt x="6" y="1"/>
                  </a:lnTo>
                  <a:lnTo>
                    <a:pt x="45" y="1"/>
                  </a:lnTo>
                  <a:lnTo>
                    <a:pt x="45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33" name="Line 189"/>
            <p:cNvSpPr>
              <a:spLocks noChangeShapeType="1"/>
            </p:cNvSpPr>
            <p:nvPr/>
          </p:nvSpPr>
          <p:spPr bwMode="auto">
            <a:xfrm flipH="1">
              <a:off x="5951" y="1269"/>
              <a:ext cx="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534" name="Line 190"/>
            <p:cNvSpPr>
              <a:spLocks noChangeShapeType="1"/>
            </p:cNvSpPr>
            <p:nvPr/>
          </p:nvSpPr>
          <p:spPr bwMode="auto">
            <a:xfrm flipH="1">
              <a:off x="5951" y="1326"/>
              <a:ext cx="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535" name="Line 191"/>
            <p:cNvSpPr>
              <a:spLocks noChangeShapeType="1"/>
            </p:cNvSpPr>
            <p:nvPr/>
          </p:nvSpPr>
          <p:spPr bwMode="auto">
            <a:xfrm flipH="1">
              <a:off x="5951" y="1359"/>
              <a:ext cx="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536" name="Freeform 192"/>
            <p:cNvSpPr>
              <a:spLocks/>
            </p:cNvSpPr>
            <p:nvPr/>
          </p:nvSpPr>
          <p:spPr bwMode="auto">
            <a:xfrm>
              <a:off x="5993" y="1279"/>
              <a:ext cx="99" cy="1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13"/>
                </a:cxn>
                <a:cxn ang="0">
                  <a:pos x="15" y="0"/>
                </a:cxn>
                <a:cxn ang="0">
                  <a:pos x="98" y="93"/>
                </a:cxn>
                <a:cxn ang="0">
                  <a:pos x="98" y="119"/>
                </a:cxn>
                <a:cxn ang="0">
                  <a:pos x="95" y="127"/>
                </a:cxn>
                <a:cxn ang="0">
                  <a:pos x="91" y="130"/>
                </a:cxn>
                <a:cxn ang="0">
                  <a:pos x="87" y="132"/>
                </a:cxn>
                <a:cxn ang="0">
                  <a:pos x="82" y="131"/>
                </a:cxn>
                <a:cxn ang="0">
                  <a:pos x="0" y="96"/>
                </a:cxn>
                <a:cxn ang="0">
                  <a:pos x="0" y="88"/>
                </a:cxn>
                <a:cxn ang="0">
                  <a:pos x="5" y="0"/>
                </a:cxn>
              </a:cxnLst>
              <a:rect l="0" t="0" r="r" b="b"/>
              <a:pathLst>
                <a:path w="99" h="133">
                  <a:moveTo>
                    <a:pt x="5" y="0"/>
                  </a:moveTo>
                  <a:lnTo>
                    <a:pt x="15" y="13"/>
                  </a:lnTo>
                  <a:lnTo>
                    <a:pt x="15" y="0"/>
                  </a:lnTo>
                  <a:lnTo>
                    <a:pt x="98" y="93"/>
                  </a:lnTo>
                  <a:lnTo>
                    <a:pt x="98" y="119"/>
                  </a:lnTo>
                  <a:lnTo>
                    <a:pt x="95" y="127"/>
                  </a:lnTo>
                  <a:lnTo>
                    <a:pt x="91" y="130"/>
                  </a:lnTo>
                  <a:lnTo>
                    <a:pt x="87" y="132"/>
                  </a:lnTo>
                  <a:lnTo>
                    <a:pt x="82" y="131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5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37" name="Freeform 193"/>
            <p:cNvSpPr>
              <a:spLocks/>
            </p:cNvSpPr>
            <p:nvPr/>
          </p:nvSpPr>
          <p:spPr bwMode="auto">
            <a:xfrm>
              <a:off x="5955" y="1370"/>
              <a:ext cx="39" cy="2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2" y="23"/>
                </a:cxn>
                <a:cxn ang="0">
                  <a:pos x="6" y="23"/>
                </a:cxn>
                <a:cxn ang="0">
                  <a:pos x="0" y="0"/>
                </a:cxn>
                <a:cxn ang="0">
                  <a:pos x="38" y="0"/>
                </a:cxn>
              </a:cxnLst>
              <a:rect l="0" t="0" r="r" b="b"/>
              <a:pathLst>
                <a:path w="39" h="24">
                  <a:moveTo>
                    <a:pt x="38" y="0"/>
                  </a:moveTo>
                  <a:lnTo>
                    <a:pt x="32" y="23"/>
                  </a:lnTo>
                  <a:lnTo>
                    <a:pt x="6" y="23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38" name="Line 194"/>
            <p:cNvSpPr>
              <a:spLocks noChangeShapeType="1"/>
            </p:cNvSpPr>
            <p:nvPr/>
          </p:nvSpPr>
          <p:spPr bwMode="auto">
            <a:xfrm flipH="1">
              <a:off x="5980" y="1374"/>
              <a:ext cx="1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539" name="Line 195"/>
            <p:cNvSpPr>
              <a:spLocks noChangeShapeType="1"/>
            </p:cNvSpPr>
            <p:nvPr/>
          </p:nvSpPr>
          <p:spPr bwMode="auto">
            <a:xfrm flipH="1">
              <a:off x="5977" y="1374"/>
              <a:ext cx="1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540" name="Line 196"/>
            <p:cNvSpPr>
              <a:spLocks noChangeShapeType="1"/>
            </p:cNvSpPr>
            <p:nvPr/>
          </p:nvSpPr>
          <p:spPr bwMode="auto">
            <a:xfrm>
              <a:off x="5978" y="1374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541" name="Line 197"/>
            <p:cNvSpPr>
              <a:spLocks noChangeShapeType="1"/>
            </p:cNvSpPr>
            <p:nvPr/>
          </p:nvSpPr>
          <p:spPr bwMode="auto">
            <a:xfrm>
              <a:off x="5961" y="1374"/>
              <a:ext cx="3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542" name="Line 198"/>
            <p:cNvSpPr>
              <a:spLocks noChangeShapeType="1"/>
            </p:cNvSpPr>
            <p:nvPr/>
          </p:nvSpPr>
          <p:spPr bwMode="auto">
            <a:xfrm>
              <a:off x="5965" y="1374"/>
              <a:ext cx="2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543" name="Line 199"/>
            <p:cNvSpPr>
              <a:spLocks noChangeShapeType="1"/>
            </p:cNvSpPr>
            <p:nvPr/>
          </p:nvSpPr>
          <p:spPr bwMode="auto">
            <a:xfrm>
              <a:off x="5970" y="1374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544" name="Line 200"/>
            <p:cNvSpPr>
              <a:spLocks noChangeShapeType="1"/>
            </p:cNvSpPr>
            <p:nvPr/>
          </p:nvSpPr>
          <p:spPr bwMode="auto">
            <a:xfrm>
              <a:off x="5974" y="1374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545" name="Freeform 201"/>
            <p:cNvSpPr>
              <a:spLocks/>
            </p:cNvSpPr>
            <p:nvPr/>
          </p:nvSpPr>
          <p:spPr bwMode="auto">
            <a:xfrm>
              <a:off x="5951" y="924"/>
              <a:ext cx="10" cy="93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92"/>
                </a:cxn>
                <a:cxn ang="0">
                  <a:pos x="0" y="92"/>
                </a:cxn>
              </a:cxnLst>
              <a:rect l="0" t="0" r="r" b="b"/>
              <a:pathLst>
                <a:path w="10" h="93">
                  <a:moveTo>
                    <a:pt x="0" y="92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92"/>
                  </a:lnTo>
                  <a:lnTo>
                    <a:pt x="0" y="9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46" name="Freeform 202"/>
            <p:cNvSpPr>
              <a:spLocks/>
            </p:cNvSpPr>
            <p:nvPr/>
          </p:nvSpPr>
          <p:spPr bwMode="auto">
            <a:xfrm>
              <a:off x="5946" y="1088"/>
              <a:ext cx="21" cy="142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0" y="141"/>
                </a:cxn>
                <a:cxn ang="0">
                  <a:pos x="0" y="141"/>
                </a:cxn>
              </a:cxnLst>
              <a:rect l="0" t="0" r="r" b="b"/>
              <a:pathLst>
                <a:path w="21" h="142">
                  <a:moveTo>
                    <a:pt x="0" y="14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41"/>
                  </a:lnTo>
                  <a:lnTo>
                    <a:pt x="0" y="14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47" name="Freeform 203"/>
            <p:cNvSpPr>
              <a:spLocks/>
            </p:cNvSpPr>
            <p:nvPr/>
          </p:nvSpPr>
          <p:spPr bwMode="auto">
            <a:xfrm>
              <a:off x="5953" y="1252"/>
              <a:ext cx="5" cy="106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05"/>
                </a:cxn>
                <a:cxn ang="0">
                  <a:pos x="0" y="105"/>
                </a:cxn>
              </a:cxnLst>
              <a:rect l="0" t="0" r="r" b="b"/>
              <a:pathLst>
                <a:path w="5" h="106">
                  <a:moveTo>
                    <a:pt x="0" y="10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05"/>
                  </a:lnTo>
                  <a:lnTo>
                    <a:pt x="0" y="10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48" name="Freeform 204"/>
            <p:cNvSpPr>
              <a:spLocks/>
            </p:cNvSpPr>
            <p:nvPr/>
          </p:nvSpPr>
          <p:spPr bwMode="auto">
            <a:xfrm>
              <a:off x="5951" y="1345"/>
              <a:ext cx="9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8"/>
                </a:cxn>
                <a:cxn ang="0">
                  <a:pos x="0" y="18"/>
                </a:cxn>
              </a:cxnLst>
              <a:rect l="0" t="0" r="r" b="b"/>
              <a:pathLst>
                <a:path w="9" h="19">
                  <a:moveTo>
                    <a:pt x="0" y="1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49" name="Freeform 205"/>
            <p:cNvSpPr>
              <a:spLocks/>
            </p:cNvSpPr>
            <p:nvPr/>
          </p:nvSpPr>
          <p:spPr bwMode="auto">
            <a:xfrm>
              <a:off x="5926" y="902"/>
              <a:ext cx="28" cy="12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4" y="4"/>
                </a:cxn>
                <a:cxn ang="0">
                  <a:pos x="0" y="120"/>
                </a:cxn>
              </a:cxnLst>
              <a:rect l="0" t="0" r="r" b="b"/>
              <a:pathLst>
                <a:path w="28" h="121">
                  <a:moveTo>
                    <a:pt x="27" y="0"/>
                  </a:moveTo>
                  <a:lnTo>
                    <a:pt x="4" y="4"/>
                  </a:lnTo>
                  <a:lnTo>
                    <a:pt x="0" y="12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50" name="Freeform 206"/>
            <p:cNvSpPr>
              <a:spLocks/>
            </p:cNvSpPr>
            <p:nvPr/>
          </p:nvSpPr>
          <p:spPr bwMode="auto">
            <a:xfrm>
              <a:off x="5956" y="902"/>
              <a:ext cx="29" cy="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4"/>
                </a:cxn>
                <a:cxn ang="0">
                  <a:pos x="28" y="120"/>
                </a:cxn>
              </a:cxnLst>
              <a:rect l="0" t="0" r="r" b="b"/>
              <a:pathLst>
                <a:path w="29" h="121">
                  <a:moveTo>
                    <a:pt x="0" y="0"/>
                  </a:moveTo>
                  <a:lnTo>
                    <a:pt x="23" y="4"/>
                  </a:lnTo>
                  <a:lnTo>
                    <a:pt x="28" y="12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 207"/>
          <p:cNvGrpSpPr>
            <a:grpSpLocks/>
          </p:cNvGrpSpPr>
          <p:nvPr/>
        </p:nvGrpSpPr>
        <p:grpSpPr bwMode="auto">
          <a:xfrm rot="13463003">
            <a:off x="4787900" y="1844675"/>
            <a:ext cx="769938" cy="1165225"/>
            <a:chOff x="5693" y="678"/>
            <a:chExt cx="525" cy="734"/>
          </a:xfrm>
        </p:grpSpPr>
        <p:sp>
          <p:nvSpPr>
            <p:cNvPr id="57552" name="Freeform 208"/>
            <p:cNvSpPr>
              <a:spLocks/>
            </p:cNvSpPr>
            <p:nvPr/>
          </p:nvSpPr>
          <p:spPr bwMode="auto">
            <a:xfrm>
              <a:off x="5892" y="1080"/>
              <a:ext cx="133" cy="153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0"/>
                </a:cxn>
                <a:cxn ang="0">
                  <a:pos x="132" y="0"/>
                </a:cxn>
                <a:cxn ang="0">
                  <a:pos x="132" y="152"/>
                </a:cxn>
                <a:cxn ang="0">
                  <a:pos x="0" y="152"/>
                </a:cxn>
              </a:cxnLst>
              <a:rect l="0" t="0" r="r" b="b"/>
              <a:pathLst>
                <a:path w="133" h="153">
                  <a:moveTo>
                    <a:pt x="0" y="152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52"/>
                  </a:lnTo>
                  <a:lnTo>
                    <a:pt x="0" y="15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53" name="Freeform 209"/>
            <p:cNvSpPr>
              <a:spLocks/>
            </p:cNvSpPr>
            <p:nvPr/>
          </p:nvSpPr>
          <p:spPr bwMode="auto">
            <a:xfrm>
              <a:off x="5897" y="754"/>
              <a:ext cx="115" cy="335"/>
            </a:xfrm>
            <a:custGeom>
              <a:avLst/>
              <a:gdLst/>
              <a:ahLst/>
              <a:cxnLst>
                <a:cxn ang="0">
                  <a:pos x="114" y="334"/>
                </a:cxn>
                <a:cxn ang="0">
                  <a:pos x="113" y="287"/>
                </a:cxn>
                <a:cxn ang="0">
                  <a:pos x="107" y="226"/>
                </a:cxn>
                <a:cxn ang="0">
                  <a:pos x="99" y="192"/>
                </a:cxn>
                <a:cxn ang="0">
                  <a:pos x="99" y="158"/>
                </a:cxn>
                <a:cxn ang="0">
                  <a:pos x="94" y="99"/>
                </a:cxn>
                <a:cxn ang="0">
                  <a:pos x="93" y="85"/>
                </a:cxn>
                <a:cxn ang="0">
                  <a:pos x="91" y="82"/>
                </a:cxn>
                <a:cxn ang="0">
                  <a:pos x="89" y="76"/>
                </a:cxn>
                <a:cxn ang="0">
                  <a:pos x="86" y="74"/>
                </a:cxn>
                <a:cxn ang="0">
                  <a:pos x="81" y="72"/>
                </a:cxn>
                <a:cxn ang="0">
                  <a:pos x="77" y="72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37" y="0"/>
                </a:cxn>
                <a:cxn ang="0">
                  <a:pos x="37" y="1"/>
                </a:cxn>
                <a:cxn ang="0">
                  <a:pos x="37" y="72"/>
                </a:cxn>
                <a:cxn ang="0">
                  <a:pos x="33" y="72"/>
                </a:cxn>
                <a:cxn ang="0">
                  <a:pos x="29" y="74"/>
                </a:cxn>
                <a:cxn ang="0">
                  <a:pos x="25" y="76"/>
                </a:cxn>
                <a:cxn ang="0">
                  <a:pos x="23" y="82"/>
                </a:cxn>
                <a:cxn ang="0">
                  <a:pos x="21" y="85"/>
                </a:cxn>
                <a:cxn ang="0">
                  <a:pos x="20" y="99"/>
                </a:cxn>
                <a:cxn ang="0">
                  <a:pos x="15" y="158"/>
                </a:cxn>
                <a:cxn ang="0">
                  <a:pos x="15" y="192"/>
                </a:cxn>
                <a:cxn ang="0">
                  <a:pos x="7" y="226"/>
                </a:cxn>
                <a:cxn ang="0">
                  <a:pos x="1" y="287"/>
                </a:cxn>
                <a:cxn ang="0">
                  <a:pos x="0" y="334"/>
                </a:cxn>
                <a:cxn ang="0">
                  <a:pos x="114" y="334"/>
                </a:cxn>
              </a:cxnLst>
              <a:rect l="0" t="0" r="r" b="b"/>
              <a:pathLst>
                <a:path w="115" h="335">
                  <a:moveTo>
                    <a:pt x="114" y="334"/>
                  </a:moveTo>
                  <a:lnTo>
                    <a:pt x="113" y="287"/>
                  </a:lnTo>
                  <a:lnTo>
                    <a:pt x="107" y="226"/>
                  </a:lnTo>
                  <a:lnTo>
                    <a:pt x="99" y="192"/>
                  </a:lnTo>
                  <a:lnTo>
                    <a:pt x="99" y="158"/>
                  </a:lnTo>
                  <a:lnTo>
                    <a:pt x="94" y="99"/>
                  </a:lnTo>
                  <a:lnTo>
                    <a:pt x="93" y="85"/>
                  </a:lnTo>
                  <a:lnTo>
                    <a:pt x="91" y="82"/>
                  </a:lnTo>
                  <a:lnTo>
                    <a:pt x="89" y="76"/>
                  </a:lnTo>
                  <a:lnTo>
                    <a:pt x="86" y="74"/>
                  </a:lnTo>
                  <a:lnTo>
                    <a:pt x="81" y="72"/>
                  </a:lnTo>
                  <a:lnTo>
                    <a:pt x="77" y="72"/>
                  </a:lnTo>
                  <a:lnTo>
                    <a:pt x="77" y="1"/>
                  </a:lnTo>
                  <a:lnTo>
                    <a:pt x="77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72"/>
                  </a:lnTo>
                  <a:lnTo>
                    <a:pt x="33" y="72"/>
                  </a:lnTo>
                  <a:lnTo>
                    <a:pt x="29" y="74"/>
                  </a:lnTo>
                  <a:lnTo>
                    <a:pt x="25" y="76"/>
                  </a:lnTo>
                  <a:lnTo>
                    <a:pt x="23" y="82"/>
                  </a:lnTo>
                  <a:lnTo>
                    <a:pt x="21" y="85"/>
                  </a:lnTo>
                  <a:lnTo>
                    <a:pt x="20" y="99"/>
                  </a:lnTo>
                  <a:lnTo>
                    <a:pt x="15" y="158"/>
                  </a:lnTo>
                  <a:lnTo>
                    <a:pt x="15" y="192"/>
                  </a:lnTo>
                  <a:lnTo>
                    <a:pt x="7" y="226"/>
                  </a:lnTo>
                  <a:lnTo>
                    <a:pt x="1" y="287"/>
                  </a:lnTo>
                  <a:lnTo>
                    <a:pt x="0" y="334"/>
                  </a:lnTo>
                  <a:lnTo>
                    <a:pt x="114" y="33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54" name="Freeform 210"/>
            <p:cNvSpPr>
              <a:spLocks/>
            </p:cNvSpPr>
            <p:nvPr/>
          </p:nvSpPr>
          <p:spPr bwMode="auto">
            <a:xfrm>
              <a:off x="5715" y="1189"/>
              <a:ext cx="197" cy="47"/>
            </a:xfrm>
            <a:custGeom>
              <a:avLst/>
              <a:gdLst/>
              <a:ahLst/>
              <a:cxnLst>
                <a:cxn ang="0">
                  <a:pos x="1" y="33"/>
                </a:cxn>
                <a:cxn ang="0">
                  <a:pos x="0" y="10"/>
                </a:cxn>
                <a:cxn ang="0">
                  <a:pos x="194" y="0"/>
                </a:cxn>
                <a:cxn ang="0">
                  <a:pos x="196" y="46"/>
                </a:cxn>
                <a:cxn ang="0">
                  <a:pos x="1" y="33"/>
                </a:cxn>
              </a:cxnLst>
              <a:rect l="0" t="0" r="r" b="b"/>
              <a:pathLst>
                <a:path w="197" h="47">
                  <a:moveTo>
                    <a:pt x="1" y="33"/>
                  </a:moveTo>
                  <a:lnTo>
                    <a:pt x="0" y="10"/>
                  </a:lnTo>
                  <a:lnTo>
                    <a:pt x="194" y="0"/>
                  </a:lnTo>
                  <a:lnTo>
                    <a:pt x="196" y="46"/>
                  </a:lnTo>
                  <a:lnTo>
                    <a:pt x="1" y="3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55" name="Line 211"/>
            <p:cNvSpPr>
              <a:spLocks noChangeShapeType="1"/>
            </p:cNvSpPr>
            <p:nvPr/>
          </p:nvSpPr>
          <p:spPr bwMode="auto">
            <a:xfrm>
              <a:off x="5778" y="1200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556" name="Freeform 212"/>
            <p:cNvSpPr>
              <a:spLocks/>
            </p:cNvSpPr>
            <p:nvPr/>
          </p:nvSpPr>
          <p:spPr bwMode="auto">
            <a:xfrm>
              <a:off x="5712" y="1089"/>
              <a:ext cx="198" cy="112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190" y="0"/>
                </a:cxn>
                <a:cxn ang="0">
                  <a:pos x="191" y="21"/>
                </a:cxn>
                <a:cxn ang="0">
                  <a:pos x="196" y="40"/>
                </a:cxn>
                <a:cxn ang="0">
                  <a:pos x="197" y="99"/>
                </a:cxn>
                <a:cxn ang="0">
                  <a:pos x="0" y="111"/>
                </a:cxn>
                <a:cxn ang="0">
                  <a:pos x="0" y="74"/>
                </a:cxn>
              </a:cxnLst>
              <a:rect l="0" t="0" r="r" b="b"/>
              <a:pathLst>
                <a:path w="198" h="112">
                  <a:moveTo>
                    <a:pt x="0" y="74"/>
                  </a:moveTo>
                  <a:lnTo>
                    <a:pt x="190" y="0"/>
                  </a:lnTo>
                  <a:lnTo>
                    <a:pt x="191" y="21"/>
                  </a:lnTo>
                  <a:lnTo>
                    <a:pt x="196" y="40"/>
                  </a:lnTo>
                  <a:lnTo>
                    <a:pt x="197" y="99"/>
                  </a:lnTo>
                  <a:lnTo>
                    <a:pt x="0" y="111"/>
                  </a:lnTo>
                  <a:lnTo>
                    <a:pt x="0" y="7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57" name="Freeform 213"/>
            <p:cNvSpPr>
              <a:spLocks/>
            </p:cNvSpPr>
            <p:nvPr/>
          </p:nvSpPr>
          <p:spPr bwMode="auto">
            <a:xfrm>
              <a:off x="5714" y="1054"/>
              <a:ext cx="185" cy="110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0" y="93"/>
                </a:cxn>
                <a:cxn ang="0">
                  <a:pos x="0" y="109"/>
                </a:cxn>
                <a:cxn ang="0">
                  <a:pos x="184" y="37"/>
                </a:cxn>
                <a:cxn ang="0">
                  <a:pos x="184" y="0"/>
                </a:cxn>
              </a:cxnLst>
              <a:rect l="0" t="0" r="r" b="b"/>
              <a:pathLst>
                <a:path w="185" h="110">
                  <a:moveTo>
                    <a:pt x="184" y="0"/>
                  </a:moveTo>
                  <a:lnTo>
                    <a:pt x="0" y="93"/>
                  </a:lnTo>
                  <a:lnTo>
                    <a:pt x="0" y="109"/>
                  </a:lnTo>
                  <a:lnTo>
                    <a:pt x="184" y="37"/>
                  </a:lnTo>
                  <a:lnTo>
                    <a:pt x="18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58" name="Freeform 214"/>
            <p:cNvSpPr>
              <a:spLocks/>
            </p:cNvSpPr>
            <p:nvPr/>
          </p:nvSpPr>
          <p:spPr bwMode="auto">
            <a:xfrm>
              <a:off x="5738" y="1188"/>
              <a:ext cx="5" cy="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18"/>
                </a:cxn>
                <a:cxn ang="0">
                  <a:pos x="4" y="10"/>
                </a:cxn>
                <a:cxn ang="0">
                  <a:pos x="3" y="0"/>
                </a:cxn>
              </a:cxnLst>
              <a:rect l="0" t="0" r="r" b="b"/>
              <a:pathLst>
                <a:path w="5" h="19">
                  <a:moveTo>
                    <a:pt x="3" y="0"/>
                  </a:moveTo>
                  <a:lnTo>
                    <a:pt x="0" y="10"/>
                  </a:lnTo>
                  <a:lnTo>
                    <a:pt x="3" y="18"/>
                  </a:lnTo>
                  <a:lnTo>
                    <a:pt x="4" y="10"/>
                  </a:lnTo>
                  <a:lnTo>
                    <a:pt x="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59" name="Freeform 215"/>
            <p:cNvSpPr>
              <a:spLocks/>
            </p:cNvSpPr>
            <p:nvPr/>
          </p:nvSpPr>
          <p:spPr bwMode="auto">
            <a:xfrm>
              <a:off x="5832" y="1173"/>
              <a:ext cx="7" cy="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7"/>
                </a:cxn>
                <a:cxn ang="0">
                  <a:pos x="4" y="29"/>
                </a:cxn>
                <a:cxn ang="0">
                  <a:pos x="6" y="15"/>
                </a:cxn>
                <a:cxn ang="0">
                  <a:pos x="4" y="0"/>
                </a:cxn>
              </a:cxnLst>
              <a:rect l="0" t="0" r="r" b="b"/>
              <a:pathLst>
                <a:path w="7" h="30">
                  <a:moveTo>
                    <a:pt x="4" y="0"/>
                  </a:moveTo>
                  <a:lnTo>
                    <a:pt x="0" y="17"/>
                  </a:lnTo>
                  <a:lnTo>
                    <a:pt x="4" y="29"/>
                  </a:lnTo>
                  <a:lnTo>
                    <a:pt x="6" y="15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60" name="Freeform 216"/>
            <p:cNvSpPr>
              <a:spLocks/>
            </p:cNvSpPr>
            <p:nvPr/>
          </p:nvSpPr>
          <p:spPr bwMode="auto">
            <a:xfrm>
              <a:off x="5708" y="1120"/>
              <a:ext cx="9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3" y="9"/>
                </a:cxn>
                <a:cxn ang="0">
                  <a:pos x="6" y="9"/>
                </a:cxn>
                <a:cxn ang="0">
                  <a:pos x="7" y="15"/>
                </a:cxn>
                <a:cxn ang="0">
                  <a:pos x="8" y="41"/>
                </a:cxn>
                <a:cxn ang="0">
                  <a:pos x="5" y="44"/>
                </a:cxn>
                <a:cxn ang="0">
                  <a:pos x="5" y="80"/>
                </a:cxn>
                <a:cxn ang="0">
                  <a:pos x="0" y="103"/>
                </a:cxn>
                <a:cxn ang="0">
                  <a:pos x="0" y="0"/>
                </a:cxn>
              </a:cxnLst>
              <a:rect l="0" t="0" r="r" b="b"/>
              <a:pathLst>
                <a:path w="9" h="104">
                  <a:moveTo>
                    <a:pt x="0" y="0"/>
                  </a:moveTo>
                  <a:lnTo>
                    <a:pt x="2" y="3"/>
                  </a:lnTo>
                  <a:lnTo>
                    <a:pt x="3" y="9"/>
                  </a:lnTo>
                  <a:lnTo>
                    <a:pt x="6" y="9"/>
                  </a:lnTo>
                  <a:lnTo>
                    <a:pt x="7" y="15"/>
                  </a:lnTo>
                  <a:lnTo>
                    <a:pt x="8" y="41"/>
                  </a:lnTo>
                  <a:lnTo>
                    <a:pt x="5" y="44"/>
                  </a:lnTo>
                  <a:lnTo>
                    <a:pt x="5" y="80"/>
                  </a:lnTo>
                  <a:lnTo>
                    <a:pt x="0" y="103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61" name="Freeform 217"/>
            <p:cNvSpPr>
              <a:spLocks/>
            </p:cNvSpPr>
            <p:nvPr/>
          </p:nvSpPr>
          <p:spPr bwMode="auto">
            <a:xfrm>
              <a:off x="5767" y="1130"/>
              <a:ext cx="7" cy="7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58"/>
                </a:cxn>
                <a:cxn ang="0">
                  <a:pos x="0" y="70"/>
                </a:cxn>
                <a:cxn ang="0">
                  <a:pos x="2" y="75"/>
                </a:cxn>
                <a:cxn ang="0">
                  <a:pos x="4" y="77"/>
                </a:cxn>
                <a:cxn ang="0">
                  <a:pos x="5" y="74"/>
                </a:cxn>
                <a:cxn ang="0">
                  <a:pos x="6" y="66"/>
                </a:cxn>
                <a:cxn ang="0">
                  <a:pos x="6" y="5"/>
                </a:cxn>
                <a:cxn ang="0">
                  <a:pos x="4" y="2"/>
                </a:cxn>
                <a:cxn ang="0">
                  <a:pos x="2" y="0"/>
                </a:cxn>
              </a:cxnLst>
              <a:rect l="0" t="0" r="r" b="b"/>
              <a:pathLst>
                <a:path w="7" h="78">
                  <a:moveTo>
                    <a:pt x="2" y="0"/>
                  </a:moveTo>
                  <a:lnTo>
                    <a:pt x="1" y="3"/>
                  </a:lnTo>
                  <a:lnTo>
                    <a:pt x="0" y="6"/>
                  </a:lnTo>
                  <a:lnTo>
                    <a:pt x="0" y="58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4" y="77"/>
                  </a:lnTo>
                  <a:lnTo>
                    <a:pt x="5" y="74"/>
                  </a:lnTo>
                  <a:lnTo>
                    <a:pt x="6" y="66"/>
                  </a:lnTo>
                  <a:lnTo>
                    <a:pt x="6" y="5"/>
                  </a:lnTo>
                  <a:lnTo>
                    <a:pt x="4" y="2"/>
                  </a:lnTo>
                  <a:lnTo>
                    <a:pt x="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62" name="Freeform 218"/>
            <p:cNvSpPr>
              <a:spLocks/>
            </p:cNvSpPr>
            <p:nvPr/>
          </p:nvSpPr>
          <p:spPr bwMode="auto">
            <a:xfrm>
              <a:off x="5805" y="1104"/>
              <a:ext cx="8" cy="7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58"/>
                </a:cxn>
                <a:cxn ang="0">
                  <a:pos x="1" y="70"/>
                </a:cxn>
                <a:cxn ang="0">
                  <a:pos x="3" y="74"/>
                </a:cxn>
                <a:cxn ang="0">
                  <a:pos x="5" y="77"/>
                </a:cxn>
                <a:cxn ang="0">
                  <a:pos x="6" y="74"/>
                </a:cxn>
                <a:cxn ang="0">
                  <a:pos x="7" y="66"/>
                </a:cxn>
                <a:cxn ang="0">
                  <a:pos x="7" y="5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r" b="b"/>
              <a:pathLst>
                <a:path w="8" h="78">
                  <a:moveTo>
                    <a:pt x="3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0" y="58"/>
                  </a:lnTo>
                  <a:lnTo>
                    <a:pt x="1" y="70"/>
                  </a:lnTo>
                  <a:lnTo>
                    <a:pt x="3" y="74"/>
                  </a:lnTo>
                  <a:lnTo>
                    <a:pt x="5" y="77"/>
                  </a:lnTo>
                  <a:lnTo>
                    <a:pt x="6" y="74"/>
                  </a:lnTo>
                  <a:lnTo>
                    <a:pt x="7" y="66"/>
                  </a:lnTo>
                  <a:lnTo>
                    <a:pt x="7" y="5"/>
                  </a:lnTo>
                  <a:lnTo>
                    <a:pt x="5" y="2"/>
                  </a:lnTo>
                  <a:lnTo>
                    <a:pt x="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63" name="Freeform 219"/>
            <p:cNvSpPr>
              <a:spLocks/>
            </p:cNvSpPr>
            <p:nvPr/>
          </p:nvSpPr>
          <p:spPr bwMode="auto">
            <a:xfrm>
              <a:off x="5854" y="1084"/>
              <a:ext cx="8" cy="7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59"/>
                </a:cxn>
                <a:cxn ang="0">
                  <a:pos x="1" y="71"/>
                </a:cxn>
                <a:cxn ang="0">
                  <a:pos x="3" y="75"/>
                </a:cxn>
                <a:cxn ang="0">
                  <a:pos x="4" y="77"/>
                </a:cxn>
                <a:cxn ang="0">
                  <a:pos x="6" y="75"/>
                </a:cxn>
                <a:cxn ang="0">
                  <a:pos x="7" y="67"/>
                </a:cxn>
                <a:cxn ang="0">
                  <a:pos x="7" y="6"/>
                </a:cxn>
                <a:cxn ang="0">
                  <a:pos x="5" y="3"/>
                </a:cxn>
                <a:cxn ang="0">
                  <a:pos x="3" y="0"/>
                </a:cxn>
              </a:cxnLst>
              <a:rect l="0" t="0" r="r" b="b"/>
              <a:pathLst>
                <a:path w="8" h="78">
                  <a:moveTo>
                    <a:pt x="3" y="0"/>
                  </a:moveTo>
                  <a:lnTo>
                    <a:pt x="2" y="4"/>
                  </a:lnTo>
                  <a:lnTo>
                    <a:pt x="0" y="7"/>
                  </a:lnTo>
                  <a:lnTo>
                    <a:pt x="0" y="59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4" y="77"/>
                  </a:lnTo>
                  <a:lnTo>
                    <a:pt x="6" y="75"/>
                  </a:lnTo>
                  <a:lnTo>
                    <a:pt x="7" y="67"/>
                  </a:lnTo>
                  <a:lnTo>
                    <a:pt x="7" y="6"/>
                  </a:lnTo>
                  <a:lnTo>
                    <a:pt x="5" y="3"/>
                  </a:lnTo>
                  <a:lnTo>
                    <a:pt x="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64" name="Freeform 220"/>
            <p:cNvSpPr>
              <a:spLocks/>
            </p:cNvSpPr>
            <p:nvPr/>
          </p:nvSpPr>
          <p:spPr bwMode="auto">
            <a:xfrm>
              <a:off x="5701" y="1094"/>
              <a:ext cx="6" cy="13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129"/>
                </a:cxn>
                <a:cxn ang="0">
                  <a:pos x="5" y="129"/>
                </a:cxn>
                <a:cxn ang="0">
                  <a:pos x="5" y="3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3" y="0"/>
                </a:cxn>
              </a:cxnLst>
              <a:rect l="0" t="0" r="r" b="b"/>
              <a:pathLst>
                <a:path w="6" h="130">
                  <a:moveTo>
                    <a:pt x="3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129"/>
                  </a:lnTo>
                  <a:lnTo>
                    <a:pt x="5" y="129"/>
                  </a:lnTo>
                  <a:lnTo>
                    <a:pt x="5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65" name="Freeform 221"/>
            <p:cNvSpPr>
              <a:spLocks/>
            </p:cNvSpPr>
            <p:nvPr/>
          </p:nvSpPr>
          <p:spPr bwMode="auto">
            <a:xfrm>
              <a:off x="5694" y="1191"/>
              <a:ext cx="9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6"/>
                </a:cxn>
                <a:cxn ang="0">
                  <a:pos x="0" y="24"/>
                </a:cxn>
                <a:cxn ang="0">
                  <a:pos x="1" y="24"/>
                </a:cxn>
                <a:cxn ang="0">
                  <a:pos x="8" y="24"/>
                </a:cxn>
                <a:cxn ang="0">
                  <a:pos x="8" y="0"/>
                </a:cxn>
              </a:cxnLst>
              <a:rect l="0" t="0" r="r" b="b"/>
              <a:pathLst>
                <a:path w="9" h="25">
                  <a:moveTo>
                    <a:pt x="8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8" y="24"/>
                  </a:lnTo>
                  <a:lnTo>
                    <a:pt x="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66" name="Freeform 222"/>
            <p:cNvSpPr>
              <a:spLocks/>
            </p:cNvSpPr>
            <p:nvPr/>
          </p:nvSpPr>
          <p:spPr bwMode="auto">
            <a:xfrm>
              <a:off x="5705" y="1191"/>
              <a:ext cx="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6"/>
                </a:cxn>
                <a:cxn ang="0">
                  <a:pos x="7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8" h="25">
                  <a:moveTo>
                    <a:pt x="0" y="0"/>
                  </a:moveTo>
                  <a:lnTo>
                    <a:pt x="7" y="6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67" name="Freeform 223"/>
            <p:cNvSpPr>
              <a:spLocks/>
            </p:cNvSpPr>
            <p:nvPr/>
          </p:nvSpPr>
          <p:spPr bwMode="auto">
            <a:xfrm>
              <a:off x="5693" y="1110"/>
              <a:ext cx="10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</a:cxnLst>
              <a:rect l="0" t="0" r="r" b="b"/>
              <a:pathLst>
                <a:path w="10" h="8">
                  <a:moveTo>
                    <a:pt x="0" y="7"/>
                  </a:moveTo>
                  <a:lnTo>
                    <a:pt x="9" y="0"/>
                  </a:lnTo>
                  <a:lnTo>
                    <a:pt x="9" y="7"/>
                  </a:lnTo>
                  <a:lnTo>
                    <a:pt x="0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68" name="Freeform 224"/>
            <p:cNvSpPr>
              <a:spLocks/>
            </p:cNvSpPr>
            <p:nvPr/>
          </p:nvSpPr>
          <p:spPr bwMode="auto">
            <a:xfrm>
              <a:off x="5705" y="1110"/>
              <a:ext cx="11" cy="8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10" y="7"/>
                </a:cxn>
              </a:cxnLst>
              <a:rect l="0" t="0" r="r" b="b"/>
              <a:pathLst>
                <a:path w="11" h="8">
                  <a:moveTo>
                    <a:pt x="10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0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69" name="Freeform 225"/>
            <p:cNvSpPr>
              <a:spLocks/>
            </p:cNvSpPr>
            <p:nvPr/>
          </p:nvSpPr>
          <p:spPr bwMode="auto">
            <a:xfrm>
              <a:off x="5701" y="1136"/>
              <a:ext cx="6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0" y="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70" name="Freeform 226"/>
            <p:cNvSpPr>
              <a:spLocks/>
            </p:cNvSpPr>
            <p:nvPr/>
          </p:nvSpPr>
          <p:spPr bwMode="auto">
            <a:xfrm>
              <a:off x="5701" y="1173"/>
              <a:ext cx="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71" name="Freeform 227"/>
            <p:cNvSpPr>
              <a:spLocks/>
            </p:cNvSpPr>
            <p:nvPr/>
          </p:nvSpPr>
          <p:spPr bwMode="auto">
            <a:xfrm>
              <a:off x="5701" y="1180"/>
              <a:ext cx="6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0" y="1"/>
                </a:cxn>
              </a:cxnLst>
              <a:rect l="0" t="0" r="r" b="b"/>
              <a:pathLst>
                <a:path w="6" h="2">
                  <a:moveTo>
                    <a:pt x="0" y="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0" y="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72" name="Freeform 228"/>
            <p:cNvSpPr>
              <a:spLocks/>
            </p:cNvSpPr>
            <p:nvPr/>
          </p:nvSpPr>
          <p:spPr bwMode="auto">
            <a:xfrm>
              <a:off x="5999" y="1189"/>
              <a:ext cx="197" cy="47"/>
            </a:xfrm>
            <a:custGeom>
              <a:avLst/>
              <a:gdLst/>
              <a:ahLst/>
              <a:cxnLst>
                <a:cxn ang="0">
                  <a:pos x="195" y="33"/>
                </a:cxn>
                <a:cxn ang="0">
                  <a:pos x="196" y="10"/>
                </a:cxn>
                <a:cxn ang="0">
                  <a:pos x="2" y="0"/>
                </a:cxn>
                <a:cxn ang="0">
                  <a:pos x="0" y="46"/>
                </a:cxn>
                <a:cxn ang="0">
                  <a:pos x="195" y="33"/>
                </a:cxn>
              </a:cxnLst>
              <a:rect l="0" t="0" r="r" b="b"/>
              <a:pathLst>
                <a:path w="197" h="47">
                  <a:moveTo>
                    <a:pt x="195" y="33"/>
                  </a:moveTo>
                  <a:lnTo>
                    <a:pt x="196" y="10"/>
                  </a:lnTo>
                  <a:lnTo>
                    <a:pt x="2" y="0"/>
                  </a:lnTo>
                  <a:lnTo>
                    <a:pt x="0" y="46"/>
                  </a:lnTo>
                  <a:lnTo>
                    <a:pt x="195" y="3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73" name="Line 229"/>
            <p:cNvSpPr>
              <a:spLocks noChangeShapeType="1"/>
            </p:cNvSpPr>
            <p:nvPr/>
          </p:nvSpPr>
          <p:spPr bwMode="auto">
            <a:xfrm>
              <a:off x="6132" y="1200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574" name="Freeform 230"/>
            <p:cNvSpPr>
              <a:spLocks/>
            </p:cNvSpPr>
            <p:nvPr/>
          </p:nvSpPr>
          <p:spPr bwMode="auto">
            <a:xfrm>
              <a:off x="6001" y="1089"/>
              <a:ext cx="198" cy="112"/>
            </a:xfrm>
            <a:custGeom>
              <a:avLst/>
              <a:gdLst/>
              <a:ahLst/>
              <a:cxnLst>
                <a:cxn ang="0">
                  <a:pos x="197" y="74"/>
                </a:cxn>
                <a:cxn ang="0">
                  <a:pos x="7" y="0"/>
                </a:cxn>
                <a:cxn ang="0">
                  <a:pos x="6" y="21"/>
                </a:cxn>
                <a:cxn ang="0">
                  <a:pos x="1" y="40"/>
                </a:cxn>
                <a:cxn ang="0">
                  <a:pos x="0" y="99"/>
                </a:cxn>
                <a:cxn ang="0">
                  <a:pos x="197" y="111"/>
                </a:cxn>
                <a:cxn ang="0">
                  <a:pos x="197" y="74"/>
                </a:cxn>
              </a:cxnLst>
              <a:rect l="0" t="0" r="r" b="b"/>
              <a:pathLst>
                <a:path w="198" h="112">
                  <a:moveTo>
                    <a:pt x="197" y="74"/>
                  </a:moveTo>
                  <a:lnTo>
                    <a:pt x="7" y="0"/>
                  </a:lnTo>
                  <a:lnTo>
                    <a:pt x="6" y="21"/>
                  </a:lnTo>
                  <a:lnTo>
                    <a:pt x="1" y="40"/>
                  </a:lnTo>
                  <a:lnTo>
                    <a:pt x="0" y="99"/>
                  </a:lnTo>
                  <a:lnTo>
                    <a:pt x="197" y="111"/>
                  </a:lnTo>
                  <a:lnTo>
                    <a:pt x="197" y="7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75" name="Freeform 231"/>
            <p:cNvSpPr>
              <a:spLocks/>
            </p:cNvSpPr>
            <p:nvPr/>
          </p:nvSpPr>
          <p:spPr bwMode="auto">
            <a:xfrm>
              <a:off x="6012" y="1054"/>
              <a:ext cx="185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" y="93"/>
                </a:cxn>
                <a:cxn ang="0">
                  <a:pos x="184" y="109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185" h="110">
                  <a:moveTo>
                    <a:pt x="0" y="0"/>
                  </a:moveTo>
                  <a:lnTo>
                    <a:pt x="184" y="93"/>
                  </a:lnTo>
                  <a:lnTo>
                    <a:pt x="184" y="109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76" name="Freeform 232"/>
            <p:cNvSpPr>
              <a:spLocks/>
            </p:cNvSpPr>
            <p:nvPr/>
          </p:nvSpPr>
          <p:spPr bwMode="auto">
            <a:xfrm>
              <a:off x="6168" y="1188"/>
              <a:ext cx="5" cy="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10"/>
                </a:cxn>
                <a:cxn ang="0">
                  <a:pos x="1" y="18"/>
                </a:cxn>
                <a:cxn ang="0">
                  <a:pos x="0" y="10"/>
                </a:cxn>
                <a:cxn ang="0">
                  <a:pos x="1" y="0"/>
                </a:cxn>
              </a:cxnLst>
              <a:rect l="0" t="0" r="r" b="b"/>
              <a:pathLst>
                <a:path w="5" h="19">
                  <a:moveTo>
                    <a:pt x="1" y="0"/>
                  </a:moveTo>
                  <a:lnTo>
                    <a:pt x="4" y="10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1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77" name="Freeform 233"/>
            <p:cNvSpPr>
              <a:spLocks/>
            </p:cNvSpPr>
            <p:nvPr/>
          </p:nvSpPr>
          <p:spPr bwMode="auto">
            <a:xfrm>
              <a:off x="6072" y="1173"/>
              <a:ext cx="7" cy="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17"/>
                </a:cxn>
                <a:cxn ang="0">
                  <a:pos x="2" y="29"/>
                </a:cxn>
                <a:cxn ang="0">
                  <a:pos x="0" y="15"/>
                </a:cxn>
                <a:cxn ang="0">
                  <a:pos x="2" y="0"/>
                </a:cxn>
              </a:cxnLst>
              <a:rect l="0" t="0" r="r" b="b"/>
              <a:pathLst>
                <a:path w="7" h="30">
                  <a:moveTo>
                    <a:pt x="2" y="0"/>
                  </a:moveTo>
                  <a:lnTo>
                    <a:pt x="6" y="17"/>
                  </a:lnTo>
                  <a:lnTo>
                    <a:pt x="2" y="29"/>
                  </a:lnTo>
                  <a:lnTo>
                    <a:pt x="0" y="15"/>
                  </a:lnTo>
                  <a:lnTo>
                    <a:pt x="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78" name="Freeform 234"/>
            <p:cNvSpPr>
              <a:spLocks/>
            </p:cNvSpPr>
            <p:nvPr/>
          </p:nvSpPr>
          <p:spPr bwMode="auto">
            <a:xfrm>
              <a:off x="6194" y="1120"/>
              <a:ext cx="9" cy="10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3"/>
                </a:cxn>
                <a:cxn ang="0">
                  <a:pos x="5" y="9"/>
                </a:cxn>
                <a:cxn ang="0">
                  <a:pos x="2" y="9"/>
                </a:cxn>
                <a:cxn ang="0">
                  <a:pos x="1" y="15"/>
                </a:cxn>
                <a:cxn ang="0">
                  <a:pos x="0" y="41"/>
                </a:cxn>
                <a:cxn ang="0">
                  <a:pos x="3" y="44"/>
                </a:cxn>
                <a:cxn ang="0">
                  <a:pos x="3" y="80"/>
                </a:cxn>
                <a:cxn ang="0">
                  <a:pos x="8" y="103"/>
                </a:cxn>
                <a:cxn ang="0">
                  <a:pos x="8" y="0"/>
                </a:cxn>
              </a:cxnLst>
              <a:rect l="0" t="0" r="r" b="b"/>
              <a:pathLst>
                <a:path w="9" h="104">
                  <a:moveTo>
                    <a:pt x="8" y="0"/>
                  </a:moveTo>
                  <a:lnTo>
                    <a:pt x="6" y="3"/>
                  </a:lnTo>
                  <a:lnTo>
                    <a:pt x="5" y="9"/>
                  </a:lnTo>
                  <a:lnTo>
                    <a:pt x="2" y="9"/>
                  </a:lnTo>
                  <a:lnTo>
                    <a:pt x="1" y="15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3" y="80"/>
                  </a:lnTo>
                  <a:lnTo>
                    <a:pt x="8" y="103"/>
                  </a:lnTo>
                  <a:lnTo>
                    <a:pt x="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79" name="Freeform 235"/>
            <p:cNvSpPr>
              <a:spLocks/>
            </p:cNvSpPr>
            <p:nvPr/>
          </p:nvSpPr>
          <p:spPr bwMode="auto">
            <a:xfrm>
              <a:off x="6137" y="1130"/>
              <a:ext cx="7" cy="7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3"/>
                </a:cxn>
                <a:cxn ang="0">
                  <a:pos x="6" y="6"/>
                </a:cxn>
                <a:cxn ang="0">
                  <a:pos x="6" y="58"/>
                </a:cxn>
                <a:cxn ang="0">
                  <a:pos x="6" y="70"/>
                </a:cxn>
                <a:cxn ang="0">
                  <a:pos x="4" y="75"/>
                </a:cxn>
                <a:cxn ang="0">
                  <a:pos x="2" y="77"/>
                </a:cxn>
                <a:cxn ang="0">
                  <a:pos x="1" y="74"/>
                </a:cxn>
                <a:cxn ang="0">
                  <a:pos x="0" y="66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7" h="78">
                  <a:moveTo>
                    <a:pt x="4" y="0"/>
                  </a:moveTo>
                  <a:lnTo>
                    <a:pt x="5" y="3"/>
                  </a:lnTo>
                  <a:lnTo>
                    <a:pt x="6" y="6"/>
                  </a:lnTo>
                  <a:lnTo>
                    <a:pt x="6" y="58"/>
                  </a:lnTo>
                  <a:lnTo>
                    <a:pt x="6" y="70"/>
                  </a:lnTo>
                  <a:lnTo>
                    <a:pt x="4" y="75"/>
                  </a:lnTo>
                  <a:lnTo>
                    <a:pt x="2" y="77"/>
                  </a:lnTo>
                  <a:lnTo>
                    <a:pt x="1" y="74"/>
                  </a:lnTo>
                  <a:lnTo>
                    <a:pt x="0" y="66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80" name="Freeform 236"/>
            <p:cNvSpPr>
              <a:spLocks/>
            </p:cNvSpPr>
            <p:nvPr/>
          </p:nvSpPr>
          <p:spPr bwMode="auto">
            <a:xfrm>
              <a:off x="6098" y="1104"/>
              <a:ext cx="8" cy="7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3"/>
                </a:cxn>
                <a:cxn ang="0">
                  <a:pos x="7" y="6"/>
                </a:cxn>
                <a:cxn ang="0">
                  <a:pos x="7" y="58"/>
                </a:cxn>
                <a:cxn ang="0">
                  <a:pos x="6" y="70"/>
                </a:cxn>
                <a:cxn ang="0">
                  <a:pos x="4" y="74"/>
                </a:cxn>
                <a:cxn ang="0">
                  <a:pos x="2" y="77"/>
                </a:cxn>
                <a:cxn ang="0">
                  <a:pos x="1" y="74"/>
                </a:cxn>
                <a:cxn ang="0">
                  <a:pos x="0" y="66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8" h="78">
                  <a:moveTo>
                    <a:pt x="4" y="0"/>
                  </a:moveTo>
                  <a:lnTo>
                    <a:pt x="5" y="3"/>
                  </a:lnTo>
                  <a:lnTo>
                    <a:pt x="7" y="6"/>
                  </a:lnTo>
                  <a:lnTo>
                    <a:pt x="7" y="58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7"/>
                  </a:lnTo>
                  <a:lnTo>
                    <a:pt x="1" y="74"/>
                  </a:lnTo>
                  <a:lnTo>
                    <a:pt x="0" y="66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81" name="Freeform 237"/>
            <p:cNvSpPr>
              <a:spLocks/>
            </p:cNvSpPr>
            <p:nvPr/>
          </p:nvSpPr>
          <p:spPr bwMode="auto">
            <a:xfrm>
              <a:off x="6049" y="1084"/>
              <a:ext cx="8" cy="7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4"/>
                </a:cxn>
                <a:cxn ang="0">
                  <a:pos x="7" y="7"/>
                </a:cxn>
                <a:cxn ang="0">
                  <a:pos x="7" y="59"/>
                </a:cxn>
                <a:cxn ang="0">
                  <a:pos x="6" y="71"/>
                </a:cxn>
                <a:cxn ang="0">
                  <a:pos x="4" y="75"/>
                </a:cxn>
                <a:cxn ang="0">
                  <a:pos x="2" y="77"/>
                </a:cxn>
                <a:cxn ang="0">
                  <a:pos x="1" y="75"/>
                </a:cxn>
                <a:cxn ang="0">
                  <a:pos x="0" y="6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4" y="0"/>
                </a:cxn>
              </a:cxnLst>
              <a:rect l="0" t="0" r="r" b="b"/>
              <a:pathLst>
                <a:path w="8" h="78">
                  <a:moveTo>
                    <a:pt x="4" y="0"/>
                  </a:moveTo>
                  <a:lnTo>
                    <a:pt x="5" y="4"/>
                  </a:lnTo>
                  <a:lnTo>
                    <a:pt x="7" y="7"/>
                  </a:lnTo>
                  <a:lnTo>
                    <a:pt x="7" y="59"/>
                  </a:lnTo>
                  <a:lnTo>
                    <a:pt x="6" y="71"/>
                  </a:lnTo>
                  <a:lnTo>
                    <a:pt x="4" y="75"/>
                  </a:lnTo>
                  <a:lnTo>
                    <a:pt x="2" y="77"/>
                  </a:lnTo>
                  <a:lnTo>
                    <a:pt x="1" y="75"/>
                  </a:lnTo>
                  <a:lnTo>
                    <a:pt x="0" y="67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82" name="Freeform 238"/>
            <p:cNvSpPr>
              <a:spLocks/>
            </p:cNvSpPr>
            <p:nvPr/>
          </p:nvSpPr>
          <p:spPr bwMode="auto">
            <a:xfrm>
              <a:off x="6204" y="1094"/>
              <a:ext cx="6" cy="1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5" y="3"/>
                </a:cxn>
                <a:cxn ang="0">
                  <a:pos x="5" y="129"/>
                </a:cxn>
                <a:cxn ang="0">
                  <a:pos x="0" y="129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2" y="0"/>
                </a:cxn>
              </a:cxnLst>
              <a:rect l="0" t="0" r="r" b="b"/>
              <a:pathLst>
                <a:path w="6" h="130">
                  <a:moveTo>
                    <a:pt x="2" y="0"/>
                  </a:moveTo>
                  <a:lnTo>
                    <a:pt x="4" y="0"/>
                  </a:lnTo>
                  <a:lnTo>
                    <a:pt x="5" y="3"/>
                  </a:lnTo>
                  <a:lnTo>
                    <a:pt x="5" y="129"/>
                  </a:lnTo>
                  <a:lnTo>
                    <a:pt x="0" y="129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83" name="Freeform 239"/>
            <p:cNvSpPr>
              <a:spLocks/>
            </p:cNvSpPr>
            <p:nvPr/>
          </p:nvSpPr>
          <p:spPr bwMode="auto">
            <a:xfrm>
              <a:off x="6208" y="1191"/>
              <a:ext cx="9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8" y="24"/>
                </a:cxn>
                <a:cxn ang="0">
                  <a:pos x="7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9" h="25">
                  <a:moveTo>
                    <a:pt x="0" y="0"/>
                  </a:moveTo>
                  <a:lnTo>
                    <a:pt x="8" y="6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84" name="Freeform 240"/>
            <p:cNvSpPr>
              <a:spLocks/>
            </p:cNvSpPr>
            <p:nvPr/>
          </p:nvSpPr>
          <p:spPr bwMode="auto">
            <a:xfrm>
              <a:off x="6198" y="1191"/>
              <a:ext cx="8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0" y="24"/>
                </a:cxn>
                <a:cxn ang="0">
                  <a:pos x="7" y="24"/>
                </a:cxn>
                <a:cxn ang="0">
                  <a:pos x="7" y="0"/>
                </a:cxn>
              </a:cxnLst>
              <a:rect l="0" t="0" r="r" b="b"/>
              <a:pathLst>
                <a:path w="8" h="25">
                  <a:moveTo>
                    <a:pt x="7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7" y="24"/>
                  </a:lnTo>
                  <a:lnTo>
                    <a:pt x="7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85" name="Freeform 241"/>
            <p:cNvSpPr>
              <a:spLocks/>
            </p:cNvSpPr>
            <p:nvPr/>
          </p:nvSpPr>
          <p:spPr bwMode="auto">
            <a:xfrm>
              <a:off x="6208" y="1110"/>
              <a:ext cx="10" cy="8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9" y="7"/>
                </a:cxn>
              </a:cxnLst>
              <a:rect l="0" t="0" r="r" b="b"/>
              <a:pathLst>
                <a:path w="10" h="8">
                  <a:moveTo>
                    <a:pt x="9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9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86" name="Freeform 242"/>
            <p:cNvSpPr>
              <a:spLocks/>
            </p:cNvSpPr>
            <p:nvPr/>
          </p:nvSpPr>
          <p:spPr bwMode="auto">
            <a:xfrm>
              <a:off x="6195" y="1110"/>
              <a:ext cx="11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0" y="0"/>
                </a:cxn>
                <a:cxn ang="0">
                  <a:pos x="10" y="7"/>
                </a:cxn>
                <a:cxn ang="0">
                  <a:pos x="0" y="7"/>
                </a:cxn>
              </a:cxnLst>
              <a:rect l="0" t="0" r="r" b="b"/>
              <a:pathLst>
                <a:path w="11" h="8">
                  <a:moveTo>
                    <a:pt x="0" y="7"/>
                  </a:moveTo>
                  <a:lnTo>
                    <a:pt x="10" y="0"/>
                  </a:lnTo>
                  <a:lnTo>
                    <a:pt x="10" y="7"/>
                  </a:lnTo>
                  <a:lnTo>
                    <a:pt x="0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87" name="Freeform 243"/>
            <p:cNvSpPr>
              <a:spLocks/>
            </p:cNvSpPr>
            <p:nvPr/>
          </p:nvSpPr>
          <p:spPr bwMode="auto">
            <a:xfrm>
              <a:off x="6204" y="1136"/>
              <a:ext cx="6" cy="3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2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88" name="Freeform 244"/>
            <p:cNvSpPr>
              <a:spLocks/>
            </p:cNvSpPr>
            <p:nvPr/>
          </p:nvSpPr>
          <p:spPr bwMode="auto">
            <a:xfrm>
              <a:off x="6204" y="1173"/>
              <a:ext cx="6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89" name="Freeform 245"/>
            <p:cNvSpPr>
              <a:spLocks/>
            </p:cNvSpPr>
            <p:nvPr/>
          </p:nvSpPr>
          <p:spPr bwMode="auto">
            <a:xfrm>
              <a:off x="6204" y="1180"/>
              <a:ext cx="6" cy="2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5" y="1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5" y="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90" name="Freeform 246"/>
            <p:cNvSpPr>
              <a:spLocks/>
            </p:cNvSpPr>
            <p:nvPr/>
          </p:nvSpPr>
          <p:spPr bwMode="auto">
            <a:xfrm>
              <a:off x="5934" y="678"/>
              <a:ext cx="41" cy="77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0" y="74"/>
                </a:cxn>
                <a:cxn ang="0">
                  <a:pos x="1" y="54"/>
                </a:cxn>
                <a:cxn ang="0">
                  <a:pos x="4" y="32"/>
                </a:cxn>
                <a:cxn ang="0">
                  <a:pos x="11" y="12"/>
                </a:cxn>
                <a:cxn ang="0">
                  <a:pos x="16" y="4"/>
                </a:cxn>
                <a:cxn ang="0">
                  <a:pos x="20" y="0"/>
                </a:cxn>
                <a:cxn ang="0">
                  <a:pos x="24" y="4"/>
                </a:cxn>
                <a:cxn ang="0">
                  <a:pos x="29" y="12"/>
                </a:cxn>
                <a:cxn ang="0">
                  <a:pos x="35" y="32"/>
                </a:cxn>
                <a:cxn ang="0">
                  <a:pos x="39" y="54"/>
                </a:cxn>
                <a:cxn ang="0">
                  <a:pos x="40" y="74"/>
                </a:cxn>
                <a:cxn ang="0">
                  <a:pos x="40" y="76"/>
                </a:cxn>
                <a:cxn ang="0">
                  <a:pos x="0" y="76"/>
                </a:cxn>
              </a:cxnLst>
              <a:rect l="0" t="0" r="r" b="b"/>
              <a:pathLst>
                <a:path w="41" h="77">
                  <a:moveTo>
                    <a:pt x="0" y="76"/>
                  </a:moveTo>
                  <a:lnTo>
                    <a:pt x="0" y="74"/>
                  </a:lnTo>
                  <a:lnTo>
                    <a:pt x="1" y="54"/>
                  </a:lnTo>
                  <a:lnTo>
                    <a:pt x="4" y="32"/>
                  </a:lnTo>
                  <a:lnTo>
                    <a:pt x="11" y="12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9" y="12"/>
                  </a:lnTo>
                  <a:lnTo>
                    <a:pt x="35" y="32"/>
                  </a:lnTo>
                  <a:lnTo>
                    <a:pt x="39" y="54"/>
                  </a:lnTo>
                  <a:lnTo>
                    <a:pt x="40" y="74"/>
                  </a:lnTo>
                  <a:lnTo>
                    <a:pt x="40" y="76"/>
                  </a:lnTo>
                  <a:lnTo>
                    <a:pt x="0" y="76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91" name="Freeform 247"/>
            <p:cNvSpPr>
              <a:spLocks/>
            </p:cNvSpPr>
            <p:nvPr/>
          </p:nvSpPr>
          <p:spPr bwMode="auto">
            <a:xfrm>
              <a:off x="5940" y="839"/>
              <a:ext cx="29" cy="3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34"/>
                </a:cxn>
                <a:cxn ang="0">
                  <a:pos x="0" y="34"/>
                </a:cxn>
              </a:cxnLst>
              <a:rect l="0" t="0" r="r" b="b"/>
              <a:pathLst>
                <a:path w="29" h="35">
                  <a:moveTo>
                    <a:pt x="0" y="34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34"/>
                  </a:lnTo>
                  <a:lnTo>
                    <a:pt x="0" y="3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92" name="Freeform 248"/>
            <p:cNvSpPr>
              <a:spLocks/>
            </p:cNvSpPr>
            <p:nvPr/>
          </p:nvSpPr>
          <p:spPr bwMode="auto">
            <a:xfrm>
              <a:off x="5946" y="875"/>
              <a:ext cx="17" cy="50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49"/>
                </a:cxn>
                <a:cxn ang="0">
                  <a:pos x="0" y="49"/>
                </a:cxn>
              </a:cxnLst>
              <a:rect l="0" t="0" r="r" b="b"/>
              <a:pathLst>
                <a:path w="17" h="50">
                  <a:moveTo>
                    <a:pt x="0" y="4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9"/>
                  </a:lnTo>
                  <a:lnTo>
                    <a:pt x="0" y="49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93" name="Freeform 249"/>
            <p:cNvSpPr>
              <a:spLocks/>
            </p:cNvSpPr>
            <p:nvPr/>
          </p:nvSpPr>
          <p:spPr bwMode="auto">
            <a:xfrm>
              <a:off x="5900" y="1034"/>
              <a:ext cx="40" cy="161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1" y="56"/>
                </a:cxn>
                <a:cxn ang="0">
                  <a:pos x="10" y="56"/>
                </a:cxn>
                <a:cxn ang="0">
                  <a:pos x="10" y="82"/>
                </a:cxn>
                <a:cxn ang="0">
                  <a:pos x="13" y="110"/>
                </a:cxn>
                <a:cxn ang="0">
                  <a:pos x="14" y="160"/>
                </a:cxn>
                <a:cxn ang="0">
                  <a:pos x="29" y="160"/>
                </a:cxn>
                <a:cxn ang="0">
                  <a:pos x="29" y="132"/>
                </a:cxn>
                <a:cxn ang="0">
                  <a:pos x="14" y="132"/>
                </a:cxn>
                <a:cxn ang="0">
                  <a:pos x="27" y="132"/>
                </a:cxn>
                <a:cxn ang="0">
                  <a:pos x="27" y="111"/>
                </a:cxn>
                <a:cxn ang="0">
                  <a:pos x="36" y="104"/>
                </a:cxn>
                <a:cxn ang="0">
                  <a:pos x="36" y="78"/>
                </a:cxn>
                <a:cxn ang="0">
                  <a:pos x="27" y="65"/>
                </a:cxn>
                <a:cxn ang="0">
                  <a:pos x="10" y="65"/>
                </a:cxn>
                <a:cxn ang="0">
                  <a:pos x="35" y="65"/>
                </a:cxn>
                <a:cxn ang="0">
                  <a:pos x="38" y="29"/>
                </a:cxn>
                <a:cxn ang="0">
                  <a:pos x="39" y="0"/>
                </a:cxn>
                <a:cxn ang="0">
                  <a:pos x="36" y="31"/>
                </a:cxn>
                <a:cxn ang="0">
                  <a:pos x="32" y="32"/>
                </a:cxn>
                <a:cxn ang="0">
                  <a:pos x="21" y="35"/>
                </a:cxn>
                <a:cxn ang="0">
                  <a:pos x="11" y="32"/>
                </a:cxn>
                <a:cxn ang="0">
                  <a:pos x="0" y="28"/>
                </a:cxn>
                <a:cxn ang="0">
                  <a:pos x="17" y="26"/>
                </a:cxn>
                <a:cxn ang="0">
                  <a:pos x="24" y="27"/>
                </a:cxn>
                <a:cxn ang="0">
                  <a:pos x="24" y="5"/>
                </a:cxn>
                <a:cxn ang="0">
                  <a:pos x="24" y="26"/>
                </a:cxn>
                <a:cxn ang="0">
                  <a:pos x="37" y="30"/>
                </a:cxn>
                <a:cxn ang="0">
                  <a:pos x="1" y="28"/>
                </a:cxn>
              </a:cxnLst>
              <a:rect l="0" t="0" r="r" b="b"/>
              <a:pathLst>
                <a:path w="40" h="161">
                  <a:moveTo>
                    <a:pt x="1" y="28"/>
                  </a:moveTo>
                  <a:lnTo>
                    <a:pt x="1" y="56"/>
                  </a:lnTo>
                  <a:lnTo>
                    <a:pt x="10" y="56"/>
                  </a:lnTo>
                  <a:lnTo>
                    <a:pt x="10" y="82"/>
                  </a:lnTo>
                  <a:lnTo>
                    <a:pt x="13" y="110"/>
                  </a:lnTo>
                  <a:lnTo>
                    <a:pt x="14" y="160"/>
                  </a:lnTo>
                  <a:lnTo>
                    <a:pt x="29" y="160"/>
                  </a:lnTo>
                  <a:lnTo>
                    <a:pt x="29" y="132"/>
                  </a:lnTo>
                  <a:lnTo>
                    <a:pt x="14" y="132"/>
                  </a:lnTo>
                  <a:lnTo>
                    <a:pt x="27" y="132"/>
                  </a:lnTo>
                  <a:lnTo>
                    <a:pt x="27" y="111"/>
                  </a:lnTo>
                  <a:lnTo>
                    <a:pt x="36" y="104"/>
                  </a:lnTo>
                  <a:lnTo>
                    <a:pt x="36" y="78"/>
                  </a:lnTo>
                  <a:lnTo>
                    <a:pt x="27" y="65"/>
                  </a:lnTo>
                  <a:lnTo>
                    <a:pt x="10" y="65"/>
                  </a:lnTo>
                  <a:lnTo>
                    <a:pt x="35" y="65"/>
                  </a:lnTo>
                  <a:lnTo>
                    <a:pt x="38" y="29"/>
                  </a:lnTo>
                  <a:lnTo>
                    <a:pt x="39" y="0"/>
                  </a:lnTo>
                  <a:lnTo>
                    <a:pt x="36" y="31"/>
                  </a:lnTo>
                  <a:lnTo>
                    <a:pt x="32" y="32"/>
                  </a:lnTo>
                  <a:lnTo>
                    <a:pt x="21" y="35"/>
                  </a:lnTo>
                  <a:lnTo>
                    <a:pt x="11" y="32"/>
                  </a:lnTo>
                  <a:lnTo>
                    <a:pt x="0" y="28"/>
                  </a:lnTo>
                  <a:lnTo>
                    <a:pt x="17" y="26"/>
                  </a:lnTo>
                  <a:lnTo>
                    <a:pt x="24" y="27"/>
                  </a:lnTo>
                  <a:lnTo>
                    <a:pt x="24" y="5"/>
                  </a:lnTo>
                  <a:lnTo>
                    <a:pt x="24" y="26"/>
                  </a:lnTo>
                  <a:lnTo>
                    <a:pt x="37" y="30"/>
                  </a:lnTo>
                  <a:lnTo>
                    <a:pt x="1" y="2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94" name="Freeform 250"/>
            <p:cNvSpPr>
              <a:spLocks/>
            </p:cNvSpPr>
            <p:nvPr/>
          </p:nvSpPr>
          <p:spPr bwMode="auto">
            <a:xfrm>
              <a:off x="5969" y="1034"/>
              <a:ext cx="40" cy="161"/>
            </a:xfrm>
            <a:custGeom>
              <a:avLst/>
              <a:gdLst/>
              <a:ahLst/>
              <a:cxnLst>
                <a:cxn ang="0">
                  <a:pos x="38" y="28"/>
                </a:cxn>
                <a:cxn ang="0">
                  <a:pos x="38" y="56"/>
                </a:cxn>
                <a:cxn ang="0">
                  <a:pos x="30" y="56"/>
                </a:cxn>
                <a:cxn ang="0">
                  <a:pos x="30" y="82"/>
                </a:cxn>
                <a:cxn ang="0">
                  <a:pos x="27" y="110"/>
                </a:cxn>
                <a:cxn ang="0">
                  <a:pos x="26" y="160"/>
                </a:cxn>
                <a:cxn ang="0">
                  <a:pos x="11" y="160"/>
                </a:cxn>
                <a:cxn ang="0">
                  <a:pos x="11" y="132"/>
                </a:cxn>
                <a:cxn ang="0">
                  <a:pos x="26" y="132"/>
                </a:cxn>
                <a:cxn ang="0">
                  <a:pos x="13" y="132"/>
                </a:cxn>
                <a:cxn ang="0">
                  <a:pos x="13" y="111"/>
                </a:cxn>
                <a:cxn ang="0">
                  <a:pos x="4" y="104"/>
                </a:cxn>
                <a:cxn ang="0">
                  <a:pos x="4" y="78"/>
                </a:cxn>
                <a:cxn ang="0">
                  <a:pos x="13" y="65"/>
                </a:cxn>
                <a:cxn ang="0">
                  <a:pos x="30" y="65"/>
                </a:cxn>
                <a:cxn ang="0">
                  <a:pos x="5" y="65"/>
                </a:cxn>
                <a:cxn ang="0">
                  <a:pos x="2" y="29"/>
                </a:cxn>
                <a:cxn ang="0">
                  <a:pos x="0" y="0"/>
                </a:cxn>
                <a:cxn ang="0">
                  <a:pos x="4" y="31"/>
                </a:cxn>
                <a:cxn ang="0">
                  <a:pos x="8" y="32"/>
                </a:cxn>
                <a:cxn ang="0">
                  <a:pos x="18" y="35"/>
                </a:cxn>
                <a:cxn ang="0">
                  <a:pos x="29" y="32"/>
                </a:cxn>
                <a:cxn ang="0">
                  <a:pos x="39" y="28"/>
                </a:cxn>
                <a:cxn ang="0">
                  <a:pos x="23" y="26"/>
                </a:cxn>
                <a:cxn ang="0">
                  <a:pos x="15" y="27"/>
                </a:cxn>
                <a:cxn ang="0">
                  <a:pos x="15" y="5"/>
                </a:cxn>
                <a:cxn ang="0">
                  <a:pos x="15" y="26"/>
                </a:cxn>
                <a:cxn ang="0">
                  <a:pos x="3" y="30"/>
                </a:cxn>
                <a:cxn ang="0">
                  <a:pos x="38" y="28"/>
                </a:cxn>
              </a:cxnLst>
              <a:rect l="0" t="0" r="r" b="b"/>
              <a:pathLst>
                <a:path w="40" h="161">
                  <a:moveTo>
                    <a:pt x="38" y="28"/>
                  </a:moveTo>
                  <a:lnTo>
                    <a:pt x="38" y="56"/>
                  </a:lnTo>
                  <a:lnTo>
                    <a:pt x="30" y="56"/>
                  </a:lnTo>
                  <a:lnTo>
                    <a:pt x="30" y="82"/>
                  </a:lnTo>
                  <a:lnTo>
                    <a:pt x="27" y="110"/>
                  </a:lnTo>
                  <a:lnTo>
                    <a:pt x="26" y="160"/>
                  </a:lnTo>
                  <a:lnTo>
                    <a:pt x="11" y="160"/>
                  </a:lnTo>
                  <a:lnTo>
                    <a:pt x="11" y="132"/>
                  </a:lnTo>
                  <a:lnTo>
                    <a:pt x="26" y="132"/>
                  </a:lnTo>
                  <a:lnTo>
                    <a:pt x="13" y="132"/>
                  </a:lnTo>
                  <a:lnTo>
                    <a:pt x="13" y="111"/>
                  </a:lnTo>
                  <a:lnTo>
                    <a:pt x="4" y="104"/>
                  </a:lnTo>
                  <a:lnTo>
                    <a:pt x="4" y="78"/>
                  </a:lnTo>
                  <a:lnTo>
                    <a:pt x="13" y="65"/>
                  </a:lnTo>
                  <a:lnTo>
                    <a:pt x="30" y="65"/>
                  </a:lnTo>
                  <a:lnTo>
                    <a:pt x="5" y="65"/>
                  </a:lnTo>
                  <a:lnTo>
                    <a:pt x="2" y="29"/>
                  </a:lnTo>
                  <a:lnTo>
                    <a:pt x="0" y="0"/>
                  </a:lnTo>
                  <a:lnTo>
                    <a:pt x="4" y="31"/>
                  </a:lnTo>
                  <a:lnTo>
                    <a:pt x="8" y="32"/>
                  </a:lnTo>
                  <a:lnTo>
                    <a:pt x="18" y="35"/>
                  </a:lnTo>
                  <a:lnTo>
                    <a:pt x="29" y="32"/>
                  </a:lnTo>
                  <a:lnTo>
                    <a:pt x="39" y="28"/>
                  </a:lnTo>
                  <a:lnTo>
                    <a:pt x="23" y="26"/>
                  </a:lnTo>
                  <a:lnTo>
                    <a:pt x="15" y="27"/>
                  </a:lnTo>
                  <a:lnTo>
                    <a:pt x="15" y="5"/>
                  </a:lnTo>
                  <a:lnTo>
                    <a:pt x="15" y="26"/>
                  </a:lnTo>
                  <a:lnTo>
                    <a:pt x="3" y="30"/>
                  </a:lnTo>
                  <a:lnTo>
                    <a:pt x="38" y="2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95" name="Freeform 251"/>
            <p:cNvSpPr>
              <a:spLocks/>
            </p:cNvSpPr>
            <p:nvPr/>
          </p:nvSpPr>
          <p:spPr bwMode="auto">
            <a:xfrm>
              <a:off x="5911" y="1072"/>
              <a:ext cx="23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1" y="18"/>
                </a:cxn>
                <a:cxn ang="0">
                  <a:pos x="22" y="0"/>
                </a:cxn>
              </a:cxnLst>
              <a:rect l="0" t="0" r="r" b="b"/>
              <a:pathLst>
                <a:path w="23" h="19">
                  <a:moveTo>
                    <a:pt x="0" y="18"/>
                  </a:moveTo>
                  <a:lnTo>
                    <a:pt x="21" y="18"/>
                  </a:lnTo>
                  <a:lnTo>
                    <a:pt x="2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96" name="Line 252"/>
            <p:cNvSpPr>
              <a:spLocks noChangeShapeType="1"/>
            </p:cNvSpPr>
            <p:nvPr/>
          </p:nvSpPr>
          <p:spPr bwMode="auto">
            <a:xfrm>
              <a:off x="5917" y="114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597" name="Freeform 253"/>
            <p:cNvSpPr>
              <a:spLocks/>
            </p:cNvSpPr>
            <p:nvPr/>
          </p:nvSpPr>
          <p:spPr bwMode="auto">
            <a:xfrm>
              <a:off x="5951" y="1176"/>
              <a:ext cx="10" cy="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21"/>
                </a:cxn>
                <a:cxn ang="0">
                  <a:pos x="0" y="21"/>
                </a:cxn>
              </a:cxnLst>
              <a:rect l="0" t="0" r="r" b="b"/>
              <a:pathLst>
                <a:path w="10" h="22">
                  <a:moveTo>
                    <a:pt x="0" y="2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21"/>
                  </a:lnTo>
                  <a:lnTo>
                    <a:pt x="0" y="2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98" name="Freeform 254"/>
            <p:cNvSpPr>
              <a:spLocks/>
            </p:cNvSpPr>
            <p:nvPr/>
          </p:nvSpPr>
          <p:spPr bwMode="auto">
            <a:xfrm>
              <a:off x="5918" y="1197"/>
              <a:ext cx="9" cy="14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3" y="12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7" y="2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8" y="9"/>
                </a:cxn>
                <a:cxn ang="0">
                  <a:pos x="8" y="10"/>
                </a:cxn>
                <a:cxn ang="0">
                  <a:pos x="7" y="11"/>
                </a:cxn>
                <a:cxn ang="0">
                  <a:pos x="7" y="12"/>
                </a:cxn>
                <a:cxn ang="0">
                  <a:pos x="6" y="12"/>
                </a:cxn>
                <a:cxn ang="0">
                  <a:pos x="5" y="12"/>
                </a:cxn>
                <a:cxn ang="0">
                  <a:pos x="4" y="13"/>
                </a:cxn>
              </a:cxnLst>
              <a:rect l="0" t="0" r="r" b="b"/>
              <a:pathLst>
                <a:path w="9" h="14">
                  <a:moveTo>
                    <a:pt x="4" y="13"/>
                  </a:moveTo>
                  <a:lnTo>
                    <a:pt x="3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599" name="Freeform 255"/>
            <p:cNvSpPr>
              <a:spLocks/>
            </p:cNvSpPr>
            <p:nvPr/>
          </p:nvSpPr>
          <p:spPr bwMode="auto">
            <a:xfrm>
              <a:off x="5985" y="1197"/>
              <a:ext cx="10" cy="13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3" y="12"/>
                </a:cxn>
                <a:cxn ang="0">
                  <a:pos x="2" y="11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6" y="11"/>
                </a:cxn>
                <a:cxn ang="0">
                  <a:pos x="6" y="12"/>
                </a:cxn>
                <a:cxn ang="0">
                  <a:pos x="5" y="12"/>
                </a:cxn>
                <a:cxn ang="0">
                  <a:pos x="4" y="12"/>
                </a:cxn>
              </a:cxnLst>
              <a:rect l="0" t="0" r="r" b="b"/>
              <a:pathLst>
                <a:path w="10" h="13">
                  <a:moveTo>
                    <a:pt x="4" y="12"/>
                  </a:moveTo>
                  <a:lnTo>
                    <a:pt x="4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00" name="Freeform 256"/>
            <p:cNvSpPr>
              <a:spLocks/>
            </p:cNvSpPr>
            <p:nvPr/>
          </p:nvSpPr>
          <p:spPr bwMode="auto">
            <a:xfrm>
              <a:off x="5916" y="1212"/>
              <a:ext cx="13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7"/>
                </a:cxn>
                <a:cxn ang="0">
                  <a:pos x="0" y="7"/>
                </a:cxn>
              </a:cxnLst>
              <a:rect l="0" t="0" r="r" b="b"/>
              <a:pathLst>
                <a:path w="13" h="8">
                  <a:moveTo>
                    <a:pt x="0" y="7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7"/>
                  </a:lnTo>
                  <a:lnTo>
                    <a:pt x="0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01" name="Freeform 257"/>
            <p:cNvSpPr>
              <a:spLocks/>
            </p:cNvSpPr>
            <p:nvPr/>
          </p:nvSpPr>
          <p:spPr bwMode="auto">
            <a:xfrm>
              <a:off x="5983" y="1212"/>
              <a:ext cx="14" cy="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8"/>
                </a:cxn>
                <a:cxn ang="0">
                  <a:pos x="0" y="8"/>
                </a:cxn>
              </a:cxnLst>
              <a:rect l="0" t="0" r="r" b="b"/>
              <a:pathLst>
                <a:path w="14" h="9">
                  <a:moveTo>
                    <a:pt x="0" y="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0" y="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02" name="Freeform 258"/>
            <p:cNvSpPr>
              <a:spLocks/>
            </p:cNvSpPr>
            <p:nvPr/>
          </p:nvSpPr>
          <p:spPr bwMode="auto">
            <a:xfrm>
              <a:off x="5880" y="1233"/>
              <a:ext cx="36" cy="8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53"/>
                </a:cxn>
                <a:cxn ang="0">
                  <a:pos x="1" y="81"/>
                </a:cxn>
                <a:cxn ang="0">
                  <a:pos x="35" y="51"/>
                </a:cxn>
                <a:cxn ang="0">
                  <a:pos x="35" y="1"/>
                </a:cxn>
                <a:cxn ang="0">
                  <a:pos x="21" y="0"/>
                </a:cxn>
              </a:cxnLst>
              <a:rect l="0" t="0" r="r" b="b"/>
              <a:pathLst>
                <a:path w="36" h="82">
                  <a:moveTo>
                    <a:pt x="21" y="0"/>
                  </a:moveTo>
                  <a:lnTo>
                    <a:pt x="0" y="53"/>
                  </a:lnTo>
                  <a:lnTo>
                    <a:pt x="1" y="81"/>
                  </a:lnTo>
                  <a:lnTo>
                    <a:pt x="35" y="51"/>
                  </a:lnTo>
                  <a:lnTo>
                    <a:pt x="35" y="1"/>
                  </a:lnTo>
                  <a:lnTo>
                    <a:pt x="21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03" name="Freeform 259"/>
            <p:cNvSpPr>
              <a:spLocks/>
            </p:cNvSpPr>
            <p:nvPr/>
          </p:nvSpPr>
          <p:spPr bwMode="auto">
            <a:xfrm>
              <a:off x="5910" y="1228"/>
              <a:ext cx="46" cy="1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97"/>
                </a:cxn>
                <a:cxn ang="0">
                  <a:pos x="6" y="131"/>
                </a:cxn>
                <a:cxn ang="0">
                  <a:pos x="8" y="141"/>
                </a:cxn>
                <a:cxn ang="0">
                  <a:pos x="45" y="140"/>
                </a:cxn>
                <a:cxn ang="0">
                  <a:pos x="45" y="25"/>
                </a:cxn>
                <a:cxn ang="0">
                  <a:pos x="40" y="10"/>
                </a:cxn>
                <a:cxn ang="0">
                  <a:pos x="4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6" h="142">
                  <a:moveTo>
                    <a:pt x="0" y="0"/>
                  </a:moveTo>
                  <a:lnTo>
                    <a:pt x="3" y="97"/>
                  </a:lnTo>
                  <a:lnTo>
                    <a:pt x="6" y="131"/>
                  </a:lnTo>
                  <a:lnTo>
                    <a:pt x="8" y="141"/>
                  </a:lnTo>
                  <a:lnTo>
                    <a:pt x="45" y="140"/>
                  </a:lnTo>
                  <a:lnTo>
                    <a:pt x="45" y="25"/>
                  </a:lnTo>
                  <a:lnTo>
                    <a:pt x="40" y="10"/>
                  </a:lnTo>
                  <a:lnTo>
                    <a:pt x="4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04" name="Line 260"/>
            <p:cNvSpPr>
              <a:spLocks noChangeShapeType="1"/>
            </p:cNvSpPr>
            <p:nvPr/>
          </p:nvSpPr>
          <p:spPr bwMode="auto">
            <a:xfrm>
              <a:off x="5915" y="1269"/>
              <a:ext cx="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05" name="Line 261"/>
            <p:cNvSpPr>
              <a:spLocks noChangeShapeType="1"/>
            </p:cNvSpPr>
            <p:nvPr/>
          </p:nvSpPr>
          <p:spPr bwMode="auto">
            <a:xfrm>
              <a:off x="5917" y="1326"/>
              <a:ext cx="3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06" name="Line 262"/>
            <p:cNvSpPr>
              <a:spLocks noChangeShapeType="1"/>
            </p:cNvSpPr>
            <p:nvPr/>
          </p:nvSpPr>
          <p:spPr bwMode="auto">
            <a:xfrm>
              <a:off x="5921" y="1359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07" name="Freeform 263"/>
            <p:cNvSpPr>
              <a:spLocks/>
            </p:cNvSpPr>
            <p:nvPr/>
          </p:nvSpPr>
          <p:spPr bwMode="auto">
            <a:xfrm>
              <a:off x="5819" y="1279"/>
              <a:ext cx="100" cy="133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83" y="13"/>
                </a:cxn>
                <a:cxn ang="0">
                  <a:pos x="83" y="0"/>
                </a:cxn>
                <a:cxn ang="0">
                  <a:pos x="0" y="93"/>
                </a:cxn>
                <a:cxn ang="0">
                  <a:pos x="0" y="119"/>
                </a:cxn>
                <a:cxn ang="0">
                  <a:pos x="3" y="127"/>
                </a:cxn>
                <a:cxn ang="0">
                  <a:pos x="7" y="130"/>
                </a:cxn>
                <a:cxn ang="0">
                  <a:pos x="11" y="132"/>
                </a:cxn>
                <a:cxn ang="0">
                  <a:pos x="16" y="131"/>
                </a:cxn>
                <a:cxn ang="0">
                  <a:pos x="98" y="96"/>
                </a:cxn>
                <a:cxn ang="0">
                  <a:pos x="99" y="88"/>
                </a:cxn>
                <a:cxn ang="0">
                  <a:pos x="93" y="0"/>
                </a:cxn>
              </a:cxnLst>
              <a:rect l="0" t="0" r="r" b="b"/>
              <a:pathLst>
                <a:path w="100" h="133">
                  <a:moveTo>
                    <a:pt x="93" y="0"/>
                  </a:moveTo>
                  <a:lnTo>
                    <a:pt x="83" y="13"/>
                  </a:lnTo>
                  <a:lnTo>
                    <a:pt x="83" y="0"/>
                  </a:lnTo>
                  <a:lnTo>
                    <a:pt x="0" y="93"/>
                  </a:lnTo>
                  <a:lnTo>
                    <a:pt x="0" y="119"/>
                  </a:lnTo>
                  <a:lnTo>
                    <a:pt x="3" y="127"/>
                  </a:lnTo>
                  <a:lnTo>
                    <a:pt x="7" y="130"/>
                  </a:lnTo>
                  <a:lnTo>
                    <a:pt x="11" y="132"/>
                  </a:lnTo>
                  <a:lnTo>
                    <a:pt x="16" y="131"/>
                  </a:lnTo>
                  <a:lnTo>
                    <a:pt x="98" y="96"/>
                  </a:lnTo>
                  <a:lnTo>
                    <a:pt x="99" y="88"/>
                  </a:lnTo>
                  <a:lnTo>
                    <a:pt x="9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08" name="Freeform 264"/>
            <p:cNvSpPr>
              <a:spLocks/>
            </p:cNvSpPr>
            <p:nvPr/>
          </p:nvSpPr>
          <p:spPr bwMode="auto">
            <a:xfrm>
              <a:off x="5918" y="1370"/>
              <a:ext cx="3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3"/>
                </a:cxn>
                <a:cxn ang="0">
                  <a:pos x="32" y="23"/>
                </a:cxn>
                <a:cxn ang="0">
                  <a:pos x="37" y="0"/>
                </a:cxn>
                <a:cxn ang="0">
                  <a:pos x="0" y="0"/>
                </a:cxn>
              </a:cxnLst>
              <a:rect l="0" t="0" r="r" b="b"/>
              <a:pathLst>
                <a:path w="38" h="24">
                  <a:moveTo>
                    <a:pt x="0" y="0"/>
                  </a:moveTo>
                  <a:lnTo>
                    <a:pt x="5" y="23"/>
                  </a:lnTo>
                  <a:lnTo>
                    <a:pt x="32" y="23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09" name="Line 265"/>
            <p:cNvSpPr>
              <a:spLocks noChangeShapeType="1"/>
            </p:cNvSpPr>
            <p:nvPr/>
          </p:nvSpPr>
          <p:spPr bwMode="auto">
            <a:xfrm>
              <a:off x="5923" y="1374"/>
              <a:ext cx="3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10" name="Line 266"/>
            <p:cNvSpPr>
              <a:spLocks noChangeShapeType="1"/>
            </p:cNvSpPr>
            <p:nvPr/>
          </p:nvSpPr>
          <p:spPr bwMode="auto">
            <a:xfrm>
              <a:off x="5927" y="1374"/>
              <a:ext cx="2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11" name="Line 267"/>
            <p:cNvSpPr>
              <a:spLocks noChangeShapeType="1"/>
            </p:cNvSpPr>
            <p:nvPr/>
          </p:nvSpPr>
          <p:spPr bwMode="auto">
            <a:xfrm>
              <a:off x="5932" y="1374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12" name="Line 268"/>
            <p:cNvSpPr>
              <a:spLocks noChangeShapeType="1"/>
            </p:cNvSpPr>
            <p:nvPr/>
          </p:nvSpPr>
          <p:spPr bwMode="auto">
            <a:xfrm flipH="1">
              <a:off x="5942" y="1374"/>
              <a:ext cx="1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13" name="Line 269"/>
            <p:cNvSpPr>
              <a:spLocks noChangeShapeType="1"/>
            </p:cNvSpPr>
            <p:nvPr/>
          </p:nvSpPr>
          <p:spPr bwMode="auto">
            <a:xfrm flipH="1">
              <a:off x="5939" y="1374"/>
              <a:ext cx="1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14" name="Line 270"/>
            <p:cNvSpPr>
              <a:spLocks noChangeShapeType="1"/>
            </p:cNvSpPr>
            <p:nvPr/>
          </p:nvSpPr>
          <p:spPr bwMode="auto">
            <a:xfrm>
              <a:off x="5940" y="1374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15" name="Line 271"/>
            <p:cNvSpPr>
              <a:spLocks noChangeShapeType="1"/>
            </p:cNvSpPr>
            <p:nvPr/>
          </p:nvSpPr>
          <p:spPr bwMode="auto">
            <a:xfrm>
              <a:off x="5936" y="1374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16" name="Freeform 272"/>
            <p:cNvSpPr>
              <a:spLocks/>
            </p:cNvSpPr>
            <p:nvPr/>
          </p:nvSpPr>
          <p:spPr bwMode="auto">
            <a:xfrm>
              <a:off x="5995" y="1233"/>
              <a:ext cx="36" cy="8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5" y="53"/>
                </a:cxn>
                <a:cxn ang="0">
                  <a:pos x="35" y="81"/>
                </a:cxn>
                <a:cxn ang="0">
                  <a:pos x="0" y="51"/>
                </a:cxn>
                <a:cxn ang="0">
                  <a:pos x="0" y="1"/>
                </a:cxn>
                <a:cxn ang="0">
                  <a:pos x="14" y="0"/>
                </a:cxn>
              </a:cxnLst>
              <a:rect l="0" t="0" r="r" b="b"/>
              <a:pathLst>
                <a:path w="36" h="82">
                  <a:moveTo>
                    <a:pt x="14" y="0"/>
                  </a:moveTo>
                  <a:lnTo>
                    <a:pt x="35" y="53"/>
                  </a:lnTo>
                  <a:lnTo>
                    <a:pt x="35" y="81"/>
                  </a:lnTo>
                  <a:lnTo>
                    <a:pt x="0" y="51"/>
                  </a:lnTo>
                  <a:lnTo>
                    <a:pt x="0" y="1"/>
                  </a:lnTo>
                  <a:lnTo>
                    <a:pt x="1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17" name="Freeform 273"/>
            <p:cNvSpPr>
              <a:spLocks/>
            </p:cNvSpPr>
            <p:nvPr/>
          </p:nvSpPr>
          <p:spPr bwMode="auto">
            <a:xfrm>
              <a:off x="5955" y="1228"/>
              <a:ext cx="46" cy="142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97"/>
                </a:cxn>
                <a:cxn ang="0">
                  <a:pos x="39" y="131"/>
                </a:cxn>
                <a:cxn ang="0">
                  <a:pos x="37" y="141"/>
                </a:cxn>
                <a:cxn ang="0">
                  <a:pos x="0" y="140"/>
                </a:cxn>
                <a:cxn ang="0">
                  <a:pos x="0" y="25"/>
                </a:cxn>
                <a:cxn ang="0">
                  <a:pos x="6" y="10"/>
                </a:cxn>
                <a:cxn ang="0">
                  <a:pos x="6" y="1"/>
                </a:cxn>
                <a:cxn ang="0">
                  <a:pos x="45" y="1"/>
                </a:cxn>
                <a:cxn ang="0">
                  <a:pos x="45" y="0"/>
                </a:cxn>
              </a:cxnLst>
              <a:rect l="0" t="0" r="r" b="b"/>
              <a:pathLst>
                <a:path w="46" h="142">
                  <a:moveTo>
                    <a:pt x="45" y="0"/>
                  </a:moveTo>
                  <a:lnTo>
                    <a:pt x="42" y="97"/>
                  </a:lnTo>
                  <a:lnTo>
                    <a:pt x="39" y="131"/>
                  </a:lnTo>
                  <a:lnTo>
                    <a:pt x="37" y="141"/>
                  </a:lnTo>
                  <a:lnTo>
                    <a:pt x="0" y="140"/>
                  </a:lnTo>
                  <a:lnTo>
                    <a:pt x="0" y="25"/>
                  </a:lnTo>
                  <a:lnTo>
                    <a:pt x="6" y="10"/>
                  </a:lnTo>
                  <a:lnTo>
                    <a:pt x="6" y="1"/>
                  </a:lnTo>
                  <a:lnTo>
                    <a:pt x="45" y="1"/>
                  </a:lnTo>
                  <a:lnTo>
                    <a:pt x="45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18" name="Line 274"/>
            <p:cNvSpPr>
              <a:spLocks noChangeShapeType="1"/>
            </p:cNvSpPr>
            <p:nvPr/>
          </p:nvSpPr>
          <p:spPr bwMode="auto">
            <a:xfrm flipH="1">
              <a:off x="5951" y="1269"/>
              <a:ext cx="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19" name="Line 275"/>
            <p:cNvSpPr>
              <a:spLocks noChangeShapeType="1"/>
            </p:cNvSpPr>
            <p:nvPr/>
          </p:nvSpPr>
          <p:spPr bwMode="auto">
            <a:xfrm flipH="1">
              <a:off x="5951" y="1326"/>
              <a:ext cx="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20" name="Line 276"/>
            <p:cNvSpPr>
              <a:spLocks noChangeShapeType="1"/>
            </p:cNvSpPr>
            <p:nvPr/>
          </p:nvSpPr>
          <p:spPr bwMode="auto">
            <a:xfrm flipH="1">
              <a:off x="5951" y="1359"/>
              <a:ext cx="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21" name="Freeform 277"/>
            <p:cNvSpPr>
              <a:spLocks/>
            </p:cNvSpPr>
            <p:nvPr/>
          </p:nvSpPr>
          <p:spPr bwMode="auto">
            <a:xfrm>
              <a:off x="5993" y="1279"/>
              <a:ext cx="99" cy="1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13"/>
                </a:cxn>
                <a:cxn ang="0">
                  <a:pos x="15" y="0"/>
                </a:cxn>
                <a:cxn ang="0">
                  <a:pos x="98" y="93"/>
                </a:cxn>
                <a:cxn ang="0">
                  <a:pos x="98" y="119"/>
                </a:cxn>
                <a:cxn ang="0">
                  <a:pos x="95" y="127"/>
                </a:cxn>
                <a:cxn ang="0">
                  <a:pos x="91" y="130"/>
                </a:cxn>
                <a:cxn ang="0">
                  <a:pos x="87" y="132"/>
                </a:cxn>
                <a:cxn ang="0">
                  <a:pos x="82" y="131"/>
                </a:cxn>
                <a:cxn ang="0">
                  <a:pos x="0" y="96"/>
                </a:cxn>
                <a:cxn ang="0">
                  <a:pos x="0" y="88"/>
                </a:cxn>
                <a:cxn ang="0">
                  <a:pos x="5" y="0"/>
                </a:cxn>
              </a:cxnLst>
              <a:rect l="0" t="0" r="r" b="b"/>
              <a:pathLst>
                <a:path w="99" h="133">
                  <a:moveTo>
                    <a:pt x="5" y="0"/>
                  </a:moveTo>
                  <a:lnTo>
                    <a:pt x="15" y="13"/>
                  </a:lnTo>
                  <a:lnTo>
                    <a:pt x="15" y="0"/>
                  </a:lnTo>
                  <a:lnTo>
                    <a:pt x="98" y="93"/>
                  </a:lnTo>
                  <a:lnTo>
                    <a:pt x="98" y="119"/>
                  </a:lnTo>
                  <a:lnTo>
                    <a:pt x="95" y="127"/>
                  </a:lnTo>
                  <a:lnTo>
                    <a:pt x="91" y="130"/>
                  </a:lnTo>
                  <a:lnTo>
                    <a:pt x="87" y="132"/>
                  </a:lnTo>
                  <a:lnTo>
                    <a:pt x="82" y="131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5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22" name="Freeform 278"/>
            <p:cNvSpPr>
              <a:spLocks/>
            </p:cNvSpPr>
            <p:nvPr/>
          </p:nvSpPr>
          <p:spPr bwMode="auto">
            <a:xfrm>
              <a:off x="5955" y="1370"/>
              <a:ext cx="39" cy="2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2" y="23"/>
                </a:cxn>
                <a:cxn ang="0">
                  <a:pos x="6" y="23"/>
                </a:cxn>
                <a:cxn ang="0">
                  <a:pos x="0" y="0"/>
                </a:cxn>
                <a:cxn ang="0">
                  <a:pos x="38" y="0"/>
                </a:cxn>
              </a:cxnLst>
              <a:rect l="0" t="0" r="r" b="b"/>
              <a:pathLst>
                <a:path w="39" h="24">
                  <a:moveTo>
                    <a:pt x="38" y="0"/>
                  </a:moveTo>
                  <a:lnTo>
                    <a:pt x="32" y="23"/>
                  </a:lnTo>
                  <a:lnTo>
                    <a:pt x="6" y="23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23" name="Line 279"/>
            <p:cNvSpPr>
              <a:spLocks noChangeShapeType="1"/>
            </p:cNvSpPr>
            <p:nvPr/>
          </p:nvSpPr>
          <p:spPr bwMode="auto">
            <a:xfrm flipH="1">
              <a:off x="5980" y="1374"/>
              <a:ext cx="1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24" name="Line 280"/>
            <p:cNvSpPr>
              <a:spLocks noChangeShapeType="1"/>
            </p:cNvSpPr>
            <p:nvPr/>
          </p:nvSpPr>
          <p:spPr bwMode="auto">
            <a:xfrm flipH="1">
              <a:off x="5977" y="1374"/>
              <a:ext cx="1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25" name="Line 281"/>
            <p:cNvSpPr>
              <a:spLocks noChangeShapeType="1"/>
            </p:cNvSpPr>
            <p:nvPr/>
          </p:nvSpPr>
          <p:spPr bwMode="auto">
            <a:xfrm>
              <a:off x="5978" y="1374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26" name="Line 282"/>
            <p:cNvSpPr>
              <a:spLocks noChangeShapeType="1"/>
            </p:cNvSpPr>
            <p:nvPr/>
          </p:nvSpPr>
          <p:spPr bwMode="auto">
            <a:xfrm>
              <a:off x="5961" y="1374"/>
              <a:ext cx="3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27" name="Line 283"/>
            <p:cNvSpPr>
              <a:spLocks noChangeShapeType="1"/>
            </p:cNvSpPr>
            <p:nvPr/>
          </p:nvSpPr>
          <p:spPr bwMode="auto">
            <a:xfrm>
              <a:off x="5965" y="1374"/>
              <a:ext cx="2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28" name="Line 284"/>
            <p:cNvSpPr>
              <a:spLocks noChangeShapeType="1"/>
            </p:cNvSpPr>
            <p:nvPr/>
          </p:nvSpPr>
          <p:spPr bwMode="auto">
            <a:xfrm>
              <a:off x="5970" y="1374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29" name="Line 285"/>
            <p:cNvSpPr>
              <a:spLocks noChangeShapeType="1"/>
            </p:cNvSpPr>
            <p:nvPr/>
          </p:nvSpPr>
          <p:spPr bwMode="auto">
            <a:xfrm>
              <a:off x="5974" y="1374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30" name="Freeform 286"/>
            <p:cNvSpPr>
              <a:spLocks/>
            </p:cNvSpPr>
            <p:nvPr/>
          </p:nvSpPr>
          <p:spPr bwMode="auto">
            <a:xfrm>
              <a:off x="5951" y="924"/>
              <a:ext cx="10" cy="93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92"/>
                </a:cxn>
                <a:cxn ang="0">
                  <a:pos x="0" y="92"/>
                </a:cxn>
              </a:cxnLst>
              <a:rect l="0" t="0" r="r" b="b"/>
              <a:pathLst>
                <a:path w="10" h="93">
                  <a:moveTo>
                    <a:pt x="0" y="92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92"/>
                  </a:lnTo>
                  <a:lnTo>
                    <a:pt x="0" y="9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31" name="Freeform 287"/>
            <p:cNvSpPr>
              <a:spLocks/>
            </p:cNvSpPr>
            <p:nvPr/>
          </p:nvSpPr>
          <p:spPr bwMode="auto">
            <a:xfrm>
              <a:off x="5946" y="1088"/>
              <a:ext cx="21" cy="142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0" y="141"/>
                </a:cxn>
                <a:cxn ang="0">
                  <a:pos x="0" y="141"/>
                </a:cxn>
              </a:cxnLst>
              <a:rect l="0" t="0" r="r" b="b"/>
              <a:pathLst>
                <a:path w="21" h="142">
                  <a:moveTo>
                    <a:pt x="0" y="14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41"/>
                  </a:lnTo>
                  <a:lnTo>
                    <a:pt x="0" y="14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32" name="Freeform 288"/>
            <p:cNvSpPr>
              <a:spLocks/>
            </p:cNvSpPr>
            <p:nvPr/>
          </p:nvSpPr>
          <p:spPr bwMode="auto">
            <a:xfrm>
              <a:off x="5953" y="1252"/>
              <a:ext cx="5" cy="106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05"/>
                </a:cxn>
                <a:cxn ang="0">
                  <a:pos x="0" y="105"/>
                </a:cxn>
              </a:cxnLst>
              <a:rect l="0" t="0" r="r" b="b"/>
              <a:pathLst>
                <a:path w="5" h="106">
                  <a:moveTo>
                    <a:pt x="0" y="10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05"/>
                  </a:lnTo>
                  <a:lnTo>
                    <a:pt x="0" y="10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33" name="Freeform 289"/>
            <p:cNvSpPr>
              <a:spLocks/>
            </p:cNvSpPr>
            <p:nvPr/>
          </p:nvSpPr>
          <p:spPr bwMode="auto">
            <a:xfrm>
              <a:off x="5951" y="1345"/>
              <a:ext cx="9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8"/>
                </a:cxn>
                <a:cxn ang="0">
                  <a:pos x="0" y="18"/>
                </a:cxn>
              </a:cxnLst>
              <a:rect l="0" t="0" r="r" b="b"/>
              <a:pathLst>
                <a:path w="9" h="19">
                  <a:moveTo>
                    <a:pt x="0" y="1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34" name="Freeform 290"/>
            <p:cNvSpPr>
              <a:spLocks/>
            </p:cNvSpPr>
            <p:nvPr/>
          </p:nvSpPr>
          <p:spPr bwMode="auto">
            <a:xfrm>
              <a:off x="5926" y="902"/>
              <a:ext cx="28" cy="12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4" y="4"/>
                </a:cxn>
                <a:cxn ang="0">
                  <a:pos x="0" y="120"/>
                </a:cxn>
              </a:cxnLst>
              <a:rect l="0" t="0" r="r" b="b"/>
              <a:pathLst>
                <a:path w="28" h="121">
                  <a:moveTo>
                    <a:pt x="27" y="0"/>
                  </a:moveTo>
                  <a:lnTo>
                    <a:pt x="4" y="4"/>
                  </a:lnTo>
                  <a:lnTo>
                    <a:pt x="0" y="12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35" name="Freeform 291"/>
            <p:cNvSpPr>
              <a:spLocks/>
            </p:cNvSpPr>
            <p:nvPr/>
          </p:nvSpPr>
          <p:spPr bwMode="auto">
            <a:xfrm>
              <a:off x="5956" y="902"/>
              <a:ext cx="29" cy="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4"/>
                </a:cxn>
                <a:cxn ang="0">
                  <a:pos x="28" y="120"/>
                </a:cxn>
              </a:cxnLst>
              <a:rect l="0" t="0" r="r" b="b"/>
              <a:pathLst>
                <a:path w="29" h="121">
                  <a:moveTo>
                    <a:pt x="0" y="0"/>
                  </a:moveTo>
                  <a:lnTo>
                    <a:pt x="23" y="4"/>
                  </a:lnTo>
                  <a:lnTo>
                    <a:pt x="28" y="12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292"/>
          <p:cNvGrpSpPr>
            <a:grpSpLocks/>
          </p:cNvGrpSpPr>
          <p:nvPr/>
        </p:nvGrpSpPr>
        <p:grpSpPr bwMode="auto">
          <a:xfrm rot="5400000">
            <a:off x="7001669" y="5176044"/>
            <a:ext cx="769937" cy="1165225"/>
            <a:chOff x="5693" y="678"/>
            <a:chExt cx="525" cy="734"/>
          </a:xfrm>
        </p:grpSpPr>
        <p:sp>
          <p:nvSpPr>
            <p:cNvPr id="57637" name="Freeform 293"/>
            <p:cNvSpPr>
              <a:spLocks/>
            </p:cNvSpPr>
            <p:nvPr/>
          </p:nvSpPr>
          <p:spPr bwMode="auto">
            <a:xfrm>
              <a:off x="5892" y="1080"/>
              <a:ext cx="133" cy="153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0"/>
                </a:cxn>
                <a:cxn ang="0">
                  <a:pos x="132" y="0"/>
                </a:cxn>
                <a:cxn ang="0">
                  <a:pos x="132" y="152"/>
                </a:cxn>
                <a:cxn ang="0">
                  <a:pos x="0" y="152"/>
                </a:cxn>
              </a:cxnLst>
              <a:rect l="0" t="0" r="r" b="b"/>
              <a:pathLst>
                <a:path w="133" h="153">
                  <a:moveTo>
                    <a:pt x="0" y="152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52"/>
                  </a:lnTo>
                  <a:lnTo>
                    <a:pt x="0" y="15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38" name="Freeform 294"/>
            <p:cNvSpPr>
              <a:spLocks/>
            </p:cNvSpPr>
            <p:nvPr/>
          </p:nvSpPr>
          <p:spPr bwMode="auto">
            <a:xfrm>
              <a:off x="5897" y="754"/>
              <a:ext cx="115" cy="335"/>
            </a:xfrm>
            <a:custGeom>
              <a:avLst/>
              <a:gdLst/>
              <a:ahLst/>
              <a:cxnLst>
                <a:cxn ang="0">
                  <a:pos x="114" y="334"/>
                </a:cxn>
                <a:cxn ang="0">
                  <a:pos x="113" y="287"/>
                </a:cxn>
                <a:cxn ang="0">
                  <a:pos x="107" y="226"/>
                </a:cxn>
                <a:cxn ang="0">
                  <a:pos x="99" y="192"/>
                </a:cxn>
                <a:cxn ang="0">
                  <a:pos x="99" y="158"/>
                </a:cxn>
                <a:cxn ang="0">
                  <a:pos x="94" y="99"/>
                </a:cxn>
                <a:cxn ang="0">
                  <a:pos x="93" y="85"/>
                </a:cxn>
                <a:cxn ang="0">
                  <a:pos x="91" y="82"/>
                </a:cxn>
                <a:cxn ang="0">
                  <a:pos x="89" y="76"/>
                </a:cxn>
                <a:cxn ang="0">
                  <a:pos x="86" y="74"/>
                </a:cxn>
                <a:cxn ang="0">
                  <a:pos x="81" y="72"/>
                </a:cxn>
                <a:cxn ang="0">
                  <a:pos x="77" y="72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37" y="0"/>
                </a:cxn>
                <a:cxn ang="0">
                  <a:pos x="37" y="1"/>
                </a:cxn>
                <a:cxn ang="0">
                  <a:pos x="37" y="72"/>
                </a:cxn>
                <a:cxn ang="0">
                  <a:pos x="33" y="72"/>
                </a:cxn>
                <a:cxn ang="0">
                  <a:pos x="29" y="74"/>
                </a:cxn>
                <a:cxn ang="0">
                  <a:pos x="25" y="76"/>
                </a:cxn>
                <a:cxn ang="0">
                  <a:pos x="23" y="82"/>
                </a:cxn>
                <a:cxn ang="0">
                  <a:pos x="21" y="85"/>
                </a:cxn>
                <a:cxn ang="0">
                  <a:pos x="20" y="99"/>
                </a:cxn>
                <a:cxn ang="0">
                  <a:pos x="15" y="158"/>
                </a:cxn>
                <a:cxn ang="0">
                  <a:pos x="15" y="192"/>
                </a:cxn>
                <a:cxn ang="0">
                  <a:pos x="7" y="226"/>
                </a:cxn>
                <a:cxn ang="0">
                  <a:pos x="1" y="287"/>
                </a:cxn>
                <a:cxn ang="0">
                  <a:pos x="0" y="334"/>
                </a:cxn>
                <a:cxn ang="0">
                  <a:pos x="114" y="334"/>
                </a:cxn>
              </a:cxnLst>
              <a:rect l="0" t="0" r="r" b="b"/>
              <a:pathLst>
                <a:path w="115" h="335">
                  <a:moveTo>
                    <a:pt x="114" y="334"/>
                  </a:moveTo>
                  <a:lnTo>
                    <a:pt x="113" y="287"/>
                  </a:lnTo>
                  <a:lnTo>
                    <a:pt x="107" y="226"/>
                  </a:lnTo>
                  <a:lnTo>
                    <a:pt x="99" y="192"/>
                  </a:lnTo>
                  <a:lnTo>
                    <a:pt x="99" y="158"/>
                  </a:lnTo>
                  <a:lnTo>
                    <a:pt x="94" y="99"/>
                  </a:lnTo>
                  <a:lnTo>
                    <a:pt x="93" y="85"/>
                  </a:lnTo>
                  <a:lnTo>
                    <a:pt x="91" y="82"/>
                  </a:lnTo>
                  <a:lnTo>
                    <a:pt x="89" y="76"/>
                  </a:lnTo>
                  <a:lnTo>
                    <a:pt x="86" y="74"/>
                  </a:lnTo>
                  <a:lnTo>
                    <a:pt x="81" y="72"/>
                  </a:lnTo>
                  <a:lnTo>
                    <a:pt x="77" y="72"/>
                  </a:lnTo>
                  <a:lnTo>
                    <a:pt x="77" y="1"/>
                  </a:lnTo>
                  <a:lnTo>
                    <a:pt x="77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72"/>
                  </a:lnTo>
                  <a:lnTo>
                    <a:pt x="33" y="72"/>
                  </a:lnTo>
                  <a:lnTo>
                    <a:pt x="29" y="74"/>
                  </a:lnTo>
                  <a:lnTo>
                    <a:pt x="25" y="76"/>
                  </a:lnTo>
                  <a:lnTo>
                    <a:pt x="23" y="82"/>
                  </a:lnTo>
                  <a:lnTo>
                    <a:pt x="21" y="85"/>
                  </a:lnTo>
                  <a:lnTo>
                    <a:pt x="20" y="99"/>
                  </a:lnTo>
                  <a:lnTo>
                    <a:pt x="15" y="158"/>
                  </a:lnTo>
                  <a:lnTo>
                    <a:pt x="15" y="192"/>
                  </a:lnTo>
                  <a:lnTo>
                    <a:pt x="7" y="226"/>
                  </a:lnTo>
                  <a:lnTo>
                    <a:pt x="1" y="287"/>
                  </a:lnTo>
                  <a:lnTo>
                    <a:pt x="0" y="334"/>
                  </a:lnTo>
                  <a:lnTo>
                    <a:pt x="114" y="33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39" name="Freeform 295"/>
            <p:cNvSpPr>
              <a:spLocks/>
            </p:cNvSpPr>
            <p:nvPr/>
          </p:nvSpPr>
          <p:spPr bwMode="auto">
            <a:xfrm>
              <a:off x="5715" y="1189"/>
              <a:ext cx="197" cy="47"/>
            </a:xfrm>
            <a:custGeom>
              <a:avLst/>
              <a:gdLst/>
              <a:ahLst/>
              <a:cxnLst>
                <a:cxn ang="0">
                  <a:pos x="1" y="33"/>
                </a:cxn>
                <a:cxn ang="0">
                  <a:pos x="0" y="10"/>
                </a:cxn>
                <a:cxn ang="0">
                  <a:pos x="194" y="0"/>
                </a:cxn>
                <a:cxn ang="0">
                  <a:pos x="196" y="46"/>
                </a:cxn>
                <a:cxn ang="0">
                  <a:pos x="1" y="33"/>
                </a:cxn>
              </a:cxnLst>
              <a:rect l="0" t="0" r="r" b="b"/>
              <a:pathLst>
                <a:path w="197" h="47">
                  <a:moveTo>
                    <a:pt x="1" y="33"/>
                  </a:moveTo>
                  <a:lnTo>
                    <a:pt x="0" y="10"/>
                  </a:lnTo>
                  <a:lnTo>
                    <a:pt x="194" y="0"/>
                  </a:lnTo>
                  <a:lnTo>
                    <a:pt x="196" y="46"/>
                  </a:lnTo>
                  <a:lnTo>
                    <a:pt x="1" y="3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40" name="Line 296"/>
            <p:cNvSpPr>
              <a:spLocks noChangeShapeType="1"/>
            </p:cNvSpPr>
            <p:nvPr/>
          </p:nvSpPr>
          <p:spPr bwMode="auto">
            <a:xfrm>
              <a:off x="5778" y="1200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41" name="Freeform 297"/>
            <p:cNvSpPr>
              <a:spLocks/>
            </p:cNvSpPr>
            <p:nvPr/>
          </p:nvSpPr>
          <p:spPr bwMode="auto">
            <a:xfrm>
              <a:off x="5712" y="1089"/>
              <a:ext cx="198" cy="112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190" y="0"/>
                </a:cxn>
                <a:cxn ang="0">
                  <a:pos x="191" y="21"/>
                </a:cxn>
                <a:cxn ang="0">
                  <a:pos x="196" y="40"/>
                </a:cxn>
                <a:cxn ang="0">
                  <a:pos x="197" y="99"/>
                </a:cxn>
                <a:cxn ang="0">
                  <a:pos x="0" y="111"/>
                </a:cxn>
                <a:cxn ang="0">
                  <a:pos x="0" y="74"/>
                </a:cxn>
              </a:cxnLst>
              <a:rect l="0" t="0" r="r" b="b"/>
              <a:pathLst>
                <a:path w="198" h="112">
                  <a:moveTo>
                    <a:pt x="0" y="74"/>
                  </a:moveTo>
                  <a:lnTo>
                    <a:pt x="190" y="0"/>
                  </a:lnTo>
                  <a:lnTo>
                    <a:pt x="191" y="21"/>
                  </a:lnTo>
                  <a:lnTo>
                    <a:pt x="196" y="40"/>
                  </a:lnTo>
                  <a:lnTo>
                    <a:pt x="197" y="99"/>
                  </a:lnTo>
                  <a:lnTo>
                    <a:pt x="0" y="111"/>
                  </a:lnTo>
                  <a:lnTo>
                    <a:pt x="0" y="7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42" name="Freeform 298"/>
            <p:cNvSpPr>
              <a:spLocks/>
            </p:cNvSpPr>
            <p:nvPr/>
          </p:nvSpPr>
          <p:spPr bwMode="auto">
            <a:xfrm>
              <a:off x="5714" y="1054"/>
              <a:ext cx="185" cy="110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0" y="93"/>
                </a:cxn>
                <a:cxn ang="0">
                  <a:pos x="0" y="109"/>
                </a:cxn>
                <a:cxn ang="0">
                  <a:pos x="184" y="37"/>
                </a:cxn>
                <a:cxn ang="0">
                  <a:pos x="184" y="0"/>
                </a:cxn>
              </a:cxnLst>
              <a:rect l="0" t="0" r="r" b="b"/>
              <a:pathLst>
                <a:path w="185" h="110">
                  <a:moveTo>
                    <a:pt x="184" y="0"/>
                  </a:moveTo>
                  <a:lnTo>
                    <a:pt x="0" y="93"/>
                  </a:lnTo>
                  <a:lnTo>
                    <a:pt x="0" y="109"/>
                  </a:lnTo>
                  <a:lnTo>
                    <a:pt x="184" y="37"/>
                  </a:lnTo>
                  <a:lnTo>
                    <a:pt x="18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43" name="Freeform 299"/>
            <p:cNvSpPr>
              <a:spLocks/>
            </p:cNvSpPr>
            <p:nvPr/>
          </p:nvSpPr>
          <p:spPr bwMode="auto">
            <a:xfrm>
              <a:off x="5738" y="1188"/>
              <a:ext cx="5" cy="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18"/>
                </a:cxn>
                <a:cxn ang="0">
                  <a:pos x="4" y="10"/>
                </a:cxn>
                <a:cxn ang="0">
                  <a:pos x="3" y="0"/>
                </a:cxn>
              </a:cxnLst>
              <a:rect l="0" t="0" r="r" b="b"/>
              <a:pathLst>
                <a:path w="5" h="19">
                  <a:moveTo>
                    <a:pt x="3" y="0"/>
                  </a:moveTo>
                  <a:lnTo>
                    <a:pt x="0" y="10"/>
                  </a:lnTo>
                  <a:lnTo>
                    <a:pt x="3" y="18"/>
                  </a:lnTo>
                  <a:lnTo>
                    <a:pt x="4" y="10"/>
                  </a:lnTo>
                  <a:lnTo>
                    <a:pt x="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44" name="Freeform 300"/>
            <p:cNvSpPr>
              <a:spLocks/>
            </p:cNvSpPr>
            <p:nvPr/>
          </p:nvSpPr>
          <p:spPr bwMode="auto">
            <a:xfrm>
              <a:off x="5832" y="1173"/>
              <a:ext cx="7" cy="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7"/>
                </a:cxn>
                <a:cxn ang="0">
                  <a:pos x="4" y="29"/>
                </a:cxn>
                <a:cxn ang="0">
                  <a:pos x="6" y="15"/>
                </a:cxn>
                <a:cxn ang="0">
                  <a:pos x="4" y="0"/>
                </a:cxn>
              </a:cxnLst>
              <a:rect l="0" t="0" r="r" b="b"/>
              <a:pathLst>
                <a:path w="7" h="30">
                  <a:moveTo>
                    <a:pt x="4" y="0"/>
                  </a:moveTo>
                  <a:lnTo>
                    <a:pt x="0" y="17"/>
                  </a:lnTo>
                  <a:lnTo>
                    <a:pt x="4" y="29"/>
                  </a:lnTo>
                  <a:lnTo>
                    <a:pt x="6" y="15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45" name="Freeform 301"/>
            <p:cNvSpPr>
              <a:spLocks/>
            </p:cNvSpPr>
            <p:nvPr/>
          </p:nvSpPr>
          <p:spPr bwMode="auto">
            <a:xfrm>
              <a:off x="5708" y="1120"/>
              <a:ext cx="9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3" y="9"/>
                </a:cxn>
                <a:cxn ang="0">
                  <a:pos x="6" y="9"/>
                </a:cxn>
                <a:cxn ang="0">
                  <a:pos x="7" y="15"/>
                </a:cxn>
                <a:cxn ang="0">
                  <a:pos x="8" y="41"/>
                </a:cxn>
                <a:cxn ang="0">
                  <a:pos x="5" y="44"/>
                </a:cxn>
                <a:cxn ang="0">
                  <a:pos x="5" y="80"/>
                </a:cxn>
                <a:cxn ang="0">
                  <a:pos x="0" y="103"/>
                </a:cxn>
                <a:cxn ang="0">
                  <a:pos x="0" y="0"/>
                </a:cxn>
              </a:cxnLst>
              <a:rect l="0" t="0" r="r" b="b"/>
              <a:pathLst>
                <a:path w="9" h="104">
                  <a:moveTo>
                    <a:pt x="0" y="0"/>
                  </a:moveTo>
                  <a:lnTo>
                    <a:pt x="2" y="3"/>
                  </a:lnTo>
                  <a:lnTo>
                    <a:pt x="3" y="9"/>
                  </a:lnTo>
                  <a:lnTo>
                    <a:pt x="6" y="9"/>
                  </a:lnTo>
                  <a:lnTo>
                    <a:pt x="7" y="15"/>
                  </a:lnTo>
                  <a:lnTo>
                    <a:pt x="8" y="41"/>
                  </a:lnTo>
                  <a:lnTo>
                    <a:pt x="5" y="44"/>
                  </a:lnTo>
                  <a:lnTo>
                    <a:pt x="5" y="80"/>
                  </a:lnTo>
                  <a:lnTo>
                    <a:pt x="0" y="103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46" name="Freeform 302"/>
            <p:cNvSpPr>
              <a:spLocks/>
            </p:cNvSpPr>
            <p:nvPr/>
          </p:nvSpPr>
          <p:spPr bwMode="auto">
            <a:xfrm>
              <a:off x="5767" y="1130"/>
              <a:ext cx="7" cy="7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58"/>
                </a:cxn>
                <a:cxn ang="0">
                  <a:pos x="0" y="70"/>
                </a:cxn>
                <a:cxn ang="0">
                  <a:pos x="2" y="75"/>
                </a:cxn>
                <a:cxn ang="0">
                  <a:pos x="4" y="77"/>
                </a:cxn>
                <a:cxn ang="0">
                  <a:pos x="5" y="74"/>
                </a:cxn>
                <a:cxn ang="0">
                  <a:pos x="6" y="66"/>
                </a:cxn>
                <a:cxn ang="0">
                  <a:pos x="6" y="5"/>
                </a:cxn>
                <a:cxn ang="0">
                  <a:pos x="4" y="2"/>
                </a:cxn>
                <a:cxn ang="0">
                  <a:pos x="2" y="0"/>
                </a:cxn>
              </a:cxnLst>
              <a:rect l="0" t="0" r="r" b="b"/>
              <a:pathLst>
                <a:path w="7" h="78">
                  <a:moveTo>
                    <a:pt x="2" y="0"/>
                  </a:moveTo>
                  <a:lnTo>
                    <a:pt x="1" y="3"/>
                  </a:lnTo>
                  <a:lnTo>
                    <a:pt x="0" y="6"/>
                  </a:lnTo>
                  <a:lnTo>
                    <a:pt x="0" y="58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4" y="77"/>
                  </a:lnTo>
                  <a:lnTo>
                    <a:pt x="5" y="74"/>
                  </a:lnTo>
                  <a:lnTo>
                    <a:pt x="6" y="66"/>
                  </a:lnTo>
                  <a:lnTo>
                    <a:pt x="6" y="5"/>
                  </a:lnTo>
                  <a:lnTo>
                    <a:pt x="4" y="2"/>
                  </a:lnTo>
                  <a:lnTo>
                    <a:pt x="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47" name="Freeform 303"/>
            <p:cNvSpPr>
              <a:spLocks/>
            </p:cNvSpPr>
            <p:nvPr/>
          </p:nvSpPr>
          <p:spPr bwMode="auto">
            <a:xfrm>
              <a:off x="5805" y="1104"/>
              <a:ext cx="8" cy="7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58"/>
                </a:cxn>
                <a:cxn ang="0">
                  <a:pos x="1" y="70"/>
                </a:cxn>
                <a:cxn ang="0">
                  <a:pos x="3" y="74"/>
                </a:cxn>
                <a:cxn ang="0">
                  <a:pos x="5" y="77"/>
                </a:cxn>
                <a:cxn ang="0">
                  <a:pos x="6" y="74"/>
                </a:cxn>
                <a:cxn ang="0">
                  <a:pos x="7" y="66"/>
                </a:cxn>
                <a:cxn ang="0">
                  <a:pos x="7" y="5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r" b="b"/>
              <a:pathLst>
                <a:path w="8" h="78">
                  <a:moveTo>
                    <a:pt x="3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0" y="58"/>
                  </a:lnTo>
                  <a:lnTo>
                    <a:pt x="1" y="70"/>
                  </a:lnTo>
                  <a:lnTo>
                    <a:pt x="3" y="74"/>
                  </a:lnTo>
                  <a:lnTo>
                    <a:pt x="5" y="77"/>
                  </a:lnTo>
                  <a:lnTo>
                    <a:pt x="6" y="74"/>
                  </a:lnTo>
                  <a:lnTo>
                    <a:pt x="7" y="66"/>
                  </a:lnTo>
                  <a:lnTo>
                    <a:pt x="7" y="5"/>
                  </a:lnTo>
                  <a:lnTo>
                    <a:pt x="5" y="2"/>
                  </a:lnTo>
                  <a:lnTo>
                    <a:pt x="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48" name="Freeform 304"/>
            <p:cNvSpPr>
              <a:spLocks/>
            </p:cNvSpPr>
            <p:nvPr/>
          </p:nvSpPr>
          <p:spPr bwMode="auto">
            <a:xfrm>
              <a:off x="5854" y="1084"/>
              <a:ext cx="8" cy="7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59"/>
                </a:cxn>
                <a:cxn ang="0">
                  <a:pos x="1" y="71"/>
                </a:cxn>
                <a:cxn ang="0">
                  <a:pos x="3" y="75"/>
                </a:cxn>
                <a:cxn ang="0">
                  <a:pos x="4" y="77"/>
                </a:cxn>
                <a:cxn ang="0">
                  <a:pos x="6" y="75"/>
                </a:cxn>
                <a:cxn ang="0">
                  <a:pos x="7" y="67"/>
                </a:cxn>
                <a:cxn ang="0">
                  <a:pos x="7" y="6"/>
                </a:cxn>
                <a:cxn ang="0">
                  <a:pos x="5" y="3"/>
                </a:cxn>
                <a:cxn ang="0">
                  <a:pos x="3" y="0"/>
                </a:cxn>
              </a:cxnLst>
              <a:rect l="0" t="0" r="r" b="b"/>
              <a:pathLst>
                <a:path w="8" h="78">
                  <a:moveTo>
                    <a:pt x="3" y="0"/>
                  </a:moveTo>
                  <a:lnTo>
                    <a:pt x="2" y="4"/>
                  </a:lnTo>
                  <a:lnTo>
                    <a:pt x="0" y="7"/>
                  </a:lnTo>
                  <a:lnTo>
                    <a:pt x="0" y="59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4" y="77"/>
                  </a:lnTo>
                  <a:lnTo>
                    <a:pt x="6" y="75"/>
                  </a:lnTo>
                  <a:lnTo>
                    <a:pt x="7" y="67"/>
                  </a:lnTo>
                  <a:lnTo>
                    <a:pt x="7" y="6"/>
                  </a:lnTo>
                  <a:lnTo>
                    <a:pt x="5" y="3"/>
                  </a:lnTo>
                  <a:lnTo>
                    <a:pt x="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49" name="Freeform 305"/>
            <p:cNvSpPr>
              <a:spLocks/>
            </p:cNvSpPr>
            <p:nvPr/>
          </p:nvSpPr>
          <p:spPr bwMode="auto">
            <a:xfrm>
              <a:off x="5701" y="1094"/>
              <a:ext cx="6" cy="13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129"/>
                </a:cxn>
                <a:cxn ang="0">
                  <a:pos x="5" y="129"/>
                </a:cxn>
                <a:cxn ang="0">
                  <a:pos x="5" y="3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3" y="0"/>
                </a:cxn>
              </a:cxnLst>
              <a:rect l="0" t="0" r="r" b="b"/>
              <a:pathLst>
                <a:path w="6" h="130">
                  <a:moveTo>
                    <a:pt x="3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129"/>
                  </a:lnTo>
                  <a:lnTo>
                    <a:pt x="5" y="129"/>
                  </a:lnTo>
                  <a:lnTo>
                    <a:pt x="5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50" name="Freeform 306"/>
            <p:cNvSpPr>
              <a:spLocks/>
            </p:cNvSpPr>
            <p:nvPr/>
          </p:nvSpPr>
          <p:spPr bwMode="auto">
            <a:xfrm>
              <a:off x="5694" y="1191"/>
              <a:ext cx="9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6"/>
                </a:cxn>
                <a:cxn ang="0">
                  <a:pos x="0" y="24"/>
                </a:cxn>
                <a:cxn ang="0">
                  <a:pos x="1" y="24"/>
                </a:cxn>
                <a:cxn ang="0">
                  <a:pos x="8" y="24"/>
                </a:cxn>
                <a:cxn ang="0">
                  <a:pos x="8" y="0"/>
                </a:cxn>
              </a:cxnLst>
              <a:rect l="0" t="0" r="r" b="b"/>
              <a:pathLst>
                <a:path w="9" h="25">
                  <a:moveTo>
                    <a:pt x="8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8" y="24"/>
                  </a:lnTo>
                  <a:lnTo>
                    <a:pt x="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51" name="Freeform 307"/>
            <p:cNvSpPr>
              <a:spLocks/>
            </p:cNvSpPr>
            <p:nvPr/>
          </p:nvSpPr>
          <p:spPr bwMode="auto">
            <a:xfrm>
              <a:off x="5705" y="1191"/>
              <a:ext cx="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6"/>
                </a:cxn>
                <a:cxn ang="0">
                  <a:pos x="7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8" h="25">
                  <a:moveTo>
                    <a:pt x="0" y="0"/>
                  </a:moveTo>
                  <a:lnTo>
                    <a:pt x="7" y="6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52" name="Freeform 308"/>
            <p:cNvSpPr>
              <a:spLocks/>
            </p:cNvSpPr>
            <p:nvPr/>
          </p:nvSpPr>
          <p:spPr bwMode="auto">
            <a:xfrm>
              <a:off x="5693" y="1110"/>
              <a:ext cx="10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</a:cxnLst>
              <a:rect l="0" t="0" r="r" b="b"/>
              <a:pathLst>
                <a:path w="10" h="8">
                  <a:moveTo>
                    <a:pt x="0" y="7"/>
                  </a:moveTo>
                  <a:lnTo>
                    <a:pt x="9" y="0"/>
                  </a:lnTo>
                  <a:lnTo>
                    <a:pt x="9" y="7"/>
                  </a:lnTo>
                  <a:lnTo>
                    <a:pt x="0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53" name="Freeform 309"/>
            <p:cNvSpPr>
              <a:spLocks/>
            </p:cNvSpPr>
            <p:nvPr/>
          </p:nvSpPr>
          <p:spPr bwMode="auto">
            <a:xfrm>
              <a:off x="5705" y="1110"/>
              <a:ext cx="11" cy="8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10" y="7"/>
                </a:cxn>
              </a:cxnLst>
              <a:rect l="0" t="0" r="r" b="b"/>
              <a:pathLst>
                <a:path w="11" h="8">
                  <a:moveTo>
                    <a:pt x="10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0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54" name="Freeform 310"/>
            <p:cNvSpPr>
              <a:spLocks/>
            </p:cNvSpPr>
            <p:nvPr/>
          </p:nvSpPr>
          <p:spPr bwMode="auto">
            <a:xfrm>
              <a:off x="5701" y="1136"/>
              <a:ext cx="6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0" y="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55" name="Freeform 311"/>
            <p:cNvSpPr>
              <a:spLocks/>
            </p:cNvSpPr>
            <p:nvPr/>
          </p:nvSpPr>
          <p:spPr bwMode="auto">
            <a:xfrm>
              <a:off x="5701" y="1173"/>
              <a:ext cx="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56" name="Freeform 312"/>
            <p:cNvSpPr>
              <a:spLocks/>
            </p:cNvSpPr>
            <p:nvPr/>
          </p:nvSpPr>
          <p:spPr bwMode="auto">
            <a:xfrm>
              <a:off x="5701" y="1180"/>
              <a:ext cx="6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0" y="1"/>
                </a:cxn>
              </a:cxnLst>
              <a:rect l="0" t="0" r="r" b="b"/>
              <a:pathLst>
                <a:path w="6" h="2">
                  <a:moveTo>
                    <a:pt x="0" y="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0" y="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57" name="Freeform 313"/>
            <p:cNvSpPr>
              <a:spLocks/>
            </p:cNvSpPr>
            <p:nvPr/>
          </p:nvSpPr>
          <p:spPr bwMode="auto">
            <a:xfrm>
              <a:off x="5999" y="1189"/>
              <a:ext cx="197" cy="47"/>
            </a:xfrm>
            <a:custGeom>
              <a:avLst/>
              <a:gdLst/>
              <a:ahLst/>
              <a:cxnLst>
                <a:cxn ang="0">
                  <a:pos x="195" y="33"/>
                </a:cxn>
                <a:cxn ang="0">
                  <a:pos x="196" y="10"/>
                </a:cxn>
                <a:cxn ang="0">
                  <a:pos x="2" y="0"/>
                </a:cxn>
                <a:cxn ang="0">
                  <a:pos x="0" y="46"/>
                </a:cxn>
                <a:cxn ang="0">
                  <a:pos x="195" y="33"/>
                </a:cxn>
              </a:cxnLst>
              <a:rect l="0" t="0" r="r" b="b"/>
              <a:pathLst>
                <a:path w="197" h="47">
                  <a:moveTo>
                    <a:pt x="195" y="33"/>
                  </a:moveTo>
                  <a:lnTo>
                    <a:pt x="196" y="10"/>
                  </a:lnTo>
                  <a:lnTo>
                    <a:pt x="2" y="0"/>
                  </a:lnTo>
                  <a:lnTo>
                    <a:pt x="0" y="46"/>
                  </a:lnTo>
                  <a:lnTo>
                    <a:pt x="195" y="3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58" name="Line 314"/>
            <p:cNvSpPr>
              <a:spLocks noChangeShapeType="1"/>
            </p:cNvSpPr>
            <p:nvPr/>
          </p:nvSpPr>
          <p:spPr bwMode="auto">
            <a:xfrm>
              <a:off x="6132" y="1200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59" name="Freeform 315"/>
            <p:cNvSpPr>
              <a:spLocks/>
            </p:cNvSpPr>
            <p:nvPr/>
          </p:nvSpPr>
          <p:spPr bwMode="auto">
            <a:xfrm>
              <a:off x="6001" y="1089"/>
              <a:ext cx="198" cy="112"/>
            </a:xfrm>
            <a:custGeom>
              <a:avLst/>
              <a:gdLst/>
              <a:ahLst/>
              <a:cxnLst>
                <a:cxn ang="0">
                  <a:pos x="197" y="74"/>
                </a:cxn>
                <a:cxn ang="0">
                  <a:pos x="7" y="0"/>
                </a:cxn>
                <a:cxn ang="0">
                  <a:pos x="6" y="21"/>
                </a:cxn>
                <a:cxn ang="0">
                  <a:pos x="1" y="40"/>
                </a:cxn>
                <a:cxn ang="0">
                  <a:pos x="0" y="99"/>
                </a:cxn>
                <a:cxn ang="0">
                  <a:pos x="197" y="111"/>
                </a:cxn>
                <a:cxn ang="0">
                  <a:pos x="197" y="74"/>
                </a:cxn>
              </a:cxnLst>
              <a:rect l="0" t="0" r="r" b="b"/>
              <a:pathLst>
                <a:path w="198" h="112">
                  <a:moveTo>
                    <a:pt x="197" y="74"/>
                  </a:moveTo>
                  <a:lnTo>
                    <a:pt x="7" y="0"/>
                  </a:lnTo>
                  <a:lnTo>
                    <a:pt x="6" y="21"/>
                  </a:lnTo>
                  <a:lnTo>
                    <a:pt x="1" y="40"/>
                  </a:lnTo>
                  <a:lnTo>
                    <a:pt x="0" y="99"/>
                  </a:lnTo>
                  <a:lnTo>
                    <a:pt x="197" y="111"/>
                  </a:lnTo>
                  <a:lnTo>
                    <a:pt x="197" y="7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60" name="Freeform 316"/>
            <p:cNvSpPr>
              <a:spLocks/>
            </p:cNvSpPr>
            <p:nvPr/>
          </p:nvSpPr>
          <p:spPr bwMode="auto">
            <a:xfrm>
              <a:off x="6012" y="1054"/>
              <a:ext cx="185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" y="93"/>
                </a:cxn>
                <a:cxn ang="0">
                  <a:pos x="184" y="109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185" h="110">
                  <a:moveTo>
                    <a:pt x="0" y="0"/>
                  </a:moveTo>
                  <a:lnTo>
                    <a:pt x="184" y="93"/>
                  </a:lnTo>
                  <a:lnTo>
                    <a:pt x="184" y="109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61" name="Freeform 317"/>
            <p:cNvSpPr>
              <a:spLocks/>
            </p:cNvSpPr>
            <p:nvPr/>
          </p:nvSpPr>
          <p:spPr bwMode="auto">
            <a:xfrm>
              <a:off x="6168" y="1188"/>
              <a:ext cx="5" cy="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10"/>
                </a:cxn>
                <a:cxn ang="0">
                  <a:pos x="1" y="18"/>
                </a:cxn>
                <a:cxn ang="0">
                  <a:pos x="0" y="10"/>
                </a:cxn>
                <a:cxn ang="0">
                  <a:pos x="1" y="0"/>
                </a:cxn>
              </a:cxnLst>
              <a:rect l="0" t="0" r="r" b="b"/>
              <a:pathLst>
                <a:path w="5" h="19">
                  <a:moveTo>
                    <a:pt x="1" y="0"/>
                  </a:moveTo>
                  <a:lnTo>
                    <a:pt x="4" y="10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1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62" name="Freeform 318"/>
            <p:cNvSpPr>
              <a:spLocks/>
            </p:cNvSpPr>
            <p:nvPr/>
          </p:nvSpPr>
          <p:spPr bwMode="auto">
            <a:xfrm>
              <a:off x="6072" y="1173"/>
              <a:ext cx="7" cy="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17"/>
                </a:cxn>
                <a:cxn ang="0">
                  <a:pos x="2" y="29"/>
                </a:cxn>
                <a:cxn ang="0">
                  <a:pos x="0" y="15"/>
                </a:cxn>
                <a:cxn ang="0">
                  <a:pos x="2" y="0"/>
                </a:cxn>
              </a:cxnLst>
              <a:rect l="0" t="0" r="r" b="b"/>
              <a:pathLst>
                <a:path w="7" h="30">
                  <a:moveTo>
                    <a:pt x="2" y="0"/>
                  </a:moveTo>
                  <a:lnTo>
                    <a:pt x="6" y="17"/>
                  </a:lnTo>
                  <a:lnTo>
                    <a:pt x="2" y="29"/>
                  </a:lnTo>
                  <a:lnTo>
                    <a:pt x="0" y="15"/>
                  </a:lnTo>
                  <a:lnTo>
                    <a:pt x="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63" name="Freeform 319"/>
            <p:cNvSpPr>
              <a:spLocks/>
            </p:cNvSpPr>
            <p:nvPr/>
          </p:nvSpPr>
          <p:spPr bwMode="auto">
            <a:xfrm>
              <a:off x="6194" y="1120"/>
              <a:ext cx="9" cy="10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3"/>
                </a:cxn>
                <a:cxn ang="0">
                  <a:pos x="5" y="9"/>
                </a:cxn>
                <a:cxn ang="0">
                  <a:pos x="2" y="9"/>
                </a:cxn>
                <a:cxn ang="0">
                  <a:pos x="1" y="15"/>
                </a:cxn>
                <a:cxn ang="0">
                  <a:pos x="0" y="41"/>
                </a:cxn>
                <a:cxn ang="0">
                  <a:pos x="3" y="44"/>
                </a:cxn>
                <a:cxn ang="0">
                  <a:pos x="3" y="80"/>
                </a:cxn>
                <a:cxn ang="0">
                  <a:pos x="8" y="103"/>
                </a:cxn>
                <a:cxn ang="0">
                  <a:pos x="8" y="0"/>
                </a:cxn>
              </a:cxnLst>
              <a:rect l="0" t="0" r="r" b="b"/>
              <a:pathLst>
                <a:path w="9" h="104">
                  <a:moveTo>
                    <a:pt x="8" y="0"/>
                  </a:moveTo>
                  <a:lnTo>
                    <a:pt x="6" y="3"/>
                  </a:lnTo>
                  <a:lnTo>
                    <a:pt x="5" y="9"/>
                  </a:lnTo>
                  <a:lnTo>
                    <a:pt x="2" y="9"/>
                  </a:lnTo>
                  <a:lnTo>
                    <a:pt x="1" y="15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3" y="80"/>
                  </a:lnTo>
                  <a:lnTo>
                    <a:pt x="8" y="103"/>
                  </a:lnTo>
                  <a:lnTo>
                    <a:pt x="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64" name="Freeform 320"/>
            <p:cNvSpPr>
              <a:spLocks/>
            </p:cNvSpPr>
            <p:nvPr/>
          </p:nvSpPr>
          <p:spPr bwMode="auto">
            <a:xfrm>
              <a:off x="6137" y="1130"/>
              <a:ext cx="7" cy="7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3"/>
                </a:cxn>
                <a:cxn ang="0">
                  <a:pos x="6" y="6"/>
                </a:cxn>
                <a:cxn ang="0">
                  <a:pos x="6" y="58"/>
                </a:cxn>
                <a:cxn ang="0">
                  <a:pos x="6" y="70"/>
                </a:cxn>
                <a:cxn ang="0">
                  <a:pos x="4" y="75"/>
                </a:cxn>
                <a:cxn ang="0">
                  <a:pos x="2" y="77"/>
                </a:cxn>
                <a:cxn ang="0">
                  <a:pos x="1" y="74"/>
                </a:cxn>
                <a:cxn ang="0">
                  <a:pos x="0" y="66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7" h="78">
                  <a:moveTo>
                    <a:pt x="4" y="0"/>
                  </a:moveTo>
                  <a:lnTo>
                    <a:pt x="5" y="3"/>
                  </a:lnTo>
                  <a:lnTo>
                    <a:pt x="6" y="6"/>
                  </a:lnTo>
                  <a:lnTo>
                    <a:pt x="6" y="58"/>
                  </a:lnTo>
                  <a:lnTo>
                    <a:pt x="6" y="70"/>
                  </a:lnTo>
                  <a:lnTo>
                    <a:pt x="4" y="75"/>
                  </a:lnTo>
                  <a:lnTo>
                    <a:pt x="2" y="77"/>
                  </a:lnTo>
                  <a:lnTo>
                    <a:pt x="1" y="74"/>
                  </a:lnTo>
                  <a:lnTo>
                    <a:pt x="0" y="66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65" name="Freeform 321"/>
            <p:cNvSpPr>
              <a:spLocks/>
            </p:cNvSpPr>
            <p:nvPr/>
          </p:nvSpPr>
          <p:spPr bwMode="auto">
            <a:xfrm>
              <a:off x="6098" y="1104"/>
              <a:ext cx="8" cy="7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3"/>
                </a:cxn>
                <a:cxn ang="0">
                  <a:pos x="7" y="6"/>
                </a:cxn>
                <a:cxn ang="0">
                  <a:pos x="7" y="58"/>
                </a:cxn>
                <a:cxn ang="0">
                  <a:pos x="6" y="70"/>
                </a:cxn>
                <a:cxn ang="0">
                  <a:pos x="4" y="74"/>
                </a:cxn>
                <a:cxn ang="0">
                  <a:pos x="2" y="77"/>
                </a:cxn>
                <a:cxn ang="0">
                  <a:pos x="1" y="74"/>
                </a:cxn>
                <a:cxn ang="0">
                  <a:pos x="0" y="66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8" h="78">
                  <a:moveTo>
                    <a:pt x="4" y="0"/>
                  </a:moveTo>
                  <a:lnTo>
                    <a:pt x="5" y="3"/>
                  </a:lnTo>
                  <a:lnTo>
                    <a:pt x="7" y="6"/>
                  </a:lnTo>
                  <a:lnTo>
                    <a:pt x="7" y="58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7"/>
                  </a:lnTo>
                  <a:lnTo>
                    <a:pt x="1" y="74"/>
                  </a:lnTo>
                  <a:lnTo>
                    <a:pt x="0" y="66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66" name="Freeform 322"/>
            <p:cNvSpPr>
              <a:spLocks/>
            </p:cNvSpPr>
            <p:nvPr/>
          </p:nvSpPr>
          <p:spPr bwMode="auto">
            <a:xfrm>
              <a:off x="6049" y="1084"/>
              <a:ext cx="8" cy="7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4"/>
                </a:cxn>
                <a:cxn ang="0">
                  <a:pos x="7" y="7"/>
                </a:cxn>
                <a:cxn ang="0">
                  <a:pos x="7" y="59"/>
                </a:cxn>
                <a:cxn ang="0">
                  <a:pos x="6" y="71"/>
                </a:cxn>
                <a:cxn ang="0">
                  <a:pos x="4" y="75"/>
                </a:cxn>
                <a:cxn ang="0">
                  <a:pos x="2" y="77"/>
                </a:cxn>
                <a:cxn ang="0">
                  <a:pos x="1" y="75"/>
                </a:cxn>
                <a:cxn ang="0">
                  <a:pos x="0" y="6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4" y="0"/>
                </a:cxn>
              </a:cxnLst>
              <a:rect l="0" t="0" r="r" b="b"/>
              <a:pathLst>
                <a:path w="8" h="78">
                  <a:moveTo>
                    <a:pt x="4" y="0"/>
                  </a:moveTo>
                  <a:lnTo>
                    <a:pt x="5" y="4"/>
                  </a:lnTo>
                  <a:lnTo>
                    <a:pt x="7" y="7"/>
                  </a:lnTo>
                  <a:lnTo>
                    <a:pt x="7" y="59"/>
                  </a:lnTo>
                  <a:lnTo>
                    <a:pt x="6" y="71"/>
                  </a:lnTo>
                  <a:lnTo>
                    <a:pt x="4" y="75"/>
                  </a:lnTo>
                  <a:lnTo>
                    <a:pt x="2" y="77"/>
                  </a:lnTo>
                  <a:lnTo>
                    <a:pt x="1" y="75"/>
                  </a:lnTo>
                  <a:lnTo>
                    <a:pt x="0" y="67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67" name="Freeform 323"/>
            <p:cNvSpPr>
              <a:spLocks/>
            </p:cNvSpPr>
            <p:nvPr/>
          </p:nvSpPr>
          <p:spPr bwMode="auto">
            <a:xfrm>
              <a:off x="6204" y="1094"/>
              <a:ext cx="6" cy="1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5" y="3"/>
                </a:cxn>
                <a:cxn ang="0">
                  <a:pos x="5" y="129"/>
                </a:cxn>
                <a:cxn ang="0">
                  <a:pos x="0" y="129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2" y="0"/>
                </a:cxn>
              </a:cxnLst>
              <a:rect l="0" t="0" r="r" b="b"/>
              <a:pathLst>
                <a:path w="6" h="130">
                  <a:moveTo>
                    <a:pt x="2" y="0"/>
                  </a:moveTo>
                  <a:lnTo>
                    <a:pt x="4" y="0"/>
                  </a:lnTo>
                  <a:lnTo>
                    <a:pt x="5" y="3"/>
                  </a:lnTo>
                  <a:lnTo>
                    <a:pt x="5" y="129"/>
                  </a:lnTo>
                  <a:lnTo>
                    <a:pt x="0" y="129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68" name="Freeform 324"/>
            <p:cNvSpPr>
              <a:spLocks/>
            </p:cNvSpPr>
            <p:nvPr/>
          </p:nvSpPr>
          <p:spPr bwMode="auto">
            <a:xfrm>
              <a:off x="6208" y="1191"/>
              <a:ext cx="9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8" y="24"/>
                </a:cxn>
                <a:cxn ang="0">
                  <a:pos x="7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9" h="25">
                  <a:moveTo>
                    <a:pt x="0" y="0"/>
                  </a:moveTo>
                  <a:lnTo>
                    <a:pt x="8" y="6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69" name="Freeform 325"/>
            <p:cNvSpPr>
              <a:spLocks/>
            </p:cNvSpPr>
            <p:nvPr/>
          </p:nvSpPr>
          <p:spPr bwMode="auto">
            <a:xfrm>
              <a:off x="6198" y="1191"/>
              <a:ext cx="8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0" y="24"/>
                </a:cxn>
                <a:cxn ang="0">
                  <a:pos x="7" y="24"/>
                </a:cxn>
                <a:cxn ang="0">
                  <a:pos x="7" y="0"/>
                </a:cxn>
              </a:cxnLst>
              <a:rect l="0" t="0" r="r" b="b"/>
              <a:pathLst>
                <a:path w="8" h="25">
                  <a:moveTo>
                    <a:pt x="7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7" y="24"/>
                  </a:lnTo>
                  <a:lnTo>
                    <a:pt x="7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70" name="Freeform 326"/>
            <p:cNvSpPr>
              <a:spLocks/>
            </p:cNvSpPr>
            <p:nvPr/>
          </p:nvSpPr>
          <p:spPr bwMode="auto">
            <a:xfrm>
              <a:off x="6208" y="1110"/>
              <a:ext cx="10" cy="8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9" y="7"/>
                </a:cxn>
              </a:cxnLst>
              <a:rect l="0" t="0" r="r" b="b"/>
              <a:pathLst>
                <a:path w="10" h="8">
                  <a:moveTo>
                    <a:pt x="9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9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71" name="Freeform 327"/>
            <p:cNvSpPr>
              <a:spLocks/>
            </p:cNvSpPr>
            <p:nvPr/>
          </p:nvSpPr>
          <p:spPr bwMode="auto">
            <a:xfrm>
              <a:off x="6195" y="1110"/>
              <a:ext cx="11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0" y="0"/>
                </a:cxn>
                <a:cxn ang="0">
                  <a:pos x="10" y="7"/>
                </a:cxn>
                <a:cxn ang="0">
                  <a:pos x="0" y="7"/>
                </a:cxn>
              </a:cxnLst>
              <a:rect l="0" t="0" r="r" b="b"/>
              <a:pathLst>
                <a:path w="11" h="8">
                  <a:moveTo>
                    <a:pt x="0" y="7"/>
                  </a:moveTo>
                  <a:lnTo>
                    <a:pt x="10" y="0"/>
                  </a:lnTo>
                  <a:lnTo>
                    <a:pt x="10" y="7"/>
                  </a:lnTo>
                  <a:lnTo>
                    <a:pt x="0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72" name="Freeform 328"/>
            <p:cNvSpPr>
              <a:spLocks/>
            </p:cNvSpPr>
            <p:nvPr/>
          </p:nvSpPr>
          <p:spPr bwMode="auto">
            <a:xfrm>
              <a:off x="6204" y="1136"/>
              <a:ext cx="6" cy="3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2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73" name="Freeform 329"/>
            <p:cNvSpPr>
              <a:spLocks/>
            </p:cNvSpPr>
            <p:nvPr/>
          </p:nvSpPr>
          <p:spPr bwMode="auto">
            <a:xfrm>
              <a:off x="6204" y="1173"/>
              <a:ext cx="6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74" name="Freeform 330"/>
            <p:cNvSpPr>
              <a:spLocks/>
            </p:cNvSpPr>
            <p:nvPr/>
          </p:nvSpPr>
          <p:spPr bwMode="auto">
            <a:xfrm>
              <a:off x="6204" y="1180"/>
              <a:ext cx="6" cy="2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5" y="1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5" y="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75" name="Freeform 331"/>
            <p:cNvSpPr>
              <a:spLocks/>
            </p:cNvSpPr>
            <p:nvPr/>
          </p:nvSpPr>
          <p:spPr bwMode="auto">
            <a:xfrm>
              <a:off x="5934" y="678"/>
              <a:ext cx="41" cy="77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0" y="74"/>
                </a:cxn>
                <a:cxn ang="0">
                  <a:pos x="1" y="54"/>
                </a:cxn>
                <a:cxn ang="0">
                  <a:pos x="4" y="32"/>
                </a:cxn>
                <a:cxn ang="0">
                  <a:pos x="11" y="12"/>
                </a:cxn>
                <a:cxn ang="0">
                  <a:pos x="16" y="4"/>
                </a:cxn>
                <a:cxn ang="0">
                  <a:pos x="20" y="0"/>
                </a:cxn>
                <a:cxn ang="0">
                  <a:pos x="24" y="4"/>
                </a:cxn>
                <a:cxn ang="0">
                  <a:pos x="29" y="12"/>
                </a:cxn>
                <a:cxn ang="0">
                  <a:pos x="35" y="32"/>
                </a:cxn>
                <a:cxn ang="0">
                  <a:pos x="39" y="54"/>
                </a:cxn>
                <a:cxn ang="0">
                  <a:pos x="40" y="74"/>
                </a:cxn>
                <a:cxn ang="0">
                  <a:pos x="40" y="76"/>
                </a:cxn>
                <a:cxn ang="0">
                  <a:pos x="0" y="76"/>
                </a:cxn>
              </a:cxnLst>
              <a:rect l="0" t="0" r="r" b="b"/>
              <a:pathLst>
                <a:path w="41" h="77">
                  <a:moveTo>
                    <a:pt x="0" y="76"/>
                  </a:moveTo>
                  <a:lnTo>
                    <a:pt x="0" y="74"/>
                  </a:lnTo>
                  <a:lnTo>
                    <a:pt x="1" y="54"/>
                  </a:lnTo>
                  <a:lnTo>
                    <a:pt x="4" y="32"/>
                  </a:lnTo>
                  <a:lnTo>
                    <a:pt x="11" y="12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9" y="12"/>
                  </a:lnTo>
                  <a:lnTo>
                    <a:pt x="35" y="32"/>
                  </a:lnTo>
                  <a:lnTo>
                    <a:pt x="39" y="54"/>
                  </a:lnTo>
                  <a:lnTo>
                    <a:pt x="40" y="74"/>
                  </a:lnTo>
                  <a:lnTo>
                    <a:pt x="40" y="76"/>
                  </a:lnTo>
                  <a:lnTo>
                    <a:pt x="0" y="76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76" name="Freeform 332"/>
            <p:cNvSpPr>
              <a:spLocks/>
            </p:cNvSpPr>
            <p:nvPr/>
          </p:nvSpPr>
          <p:spPr bwMode="auto">
            <a:xfrm>
              <a:off x="5940" y="839"/>
              <a:ext cx="29" cy="3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34"/>
                </a:cxn>
                <a:cxn ang="0">
                  <a:pos x="0" y="34"/>
                </a:cxn>
              </a:cxnLst>
              <a:rect l="0" t="0" r="r" b="b"/>
              <a:pathLst>
                <a:path w="29" h="35">
                  <a:moveTo>
                    <a:pt x="0" y="34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34"/>
                  </a:lnTo>
                  <a:lnTo>
                    <a:pt x="0" y="3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77" name="Freeform 333"/>
            <p:cNvSpPr>
              <a:spLocks/>
            </p:cNvSpPr>
            <p:nvPr/>
          </p:nvSpPr>
          <p:spPr bwMode="auto">
            <a:xfrm>
              <a:off x="5946" y="875"/>
              <a:ext cx="17" cy="50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49"/>
                </a:cxn>
                <a:cxn ang="0">
                  <a:pos x="0" y="49"/>
                </a:cxn>
              </a:cxnLst>
              <a:rect l="0" t="0" r="r" b="b"/>
              <a:pathLst>
                <a:path w="17" h="50">
                  <a:moveTo>
                    <a:pt x="0" y="4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9"/>
                  </a:lnTo>
                  <a:lnTo>
                    <a:pt x="0" y="49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78" name="Freeform 334"/>
            <p:cNvSpPr>
              <a:spLocks/>
            </p:cNvSpPr>
            <p:nvPr/>
          </p:nvSpPr>
          <p:spPr bwMode="auto">
            <a:xfrm>
              <a:off x="5900" y="1034"/>
              <a:ext cx="40" cy="161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1" y="56"/>
                </a:cxn>
                <a:cxn ang="0">
                  <a:pos x="10" y="56"/>
                </a:cxn>
                <a:cxn ang="0">
                  <a:pos x="10" y="82"/>
                </a:cxn>
                <a:cxn ang="0">
                  <a:pos x="13" y="110"/>
                </a:cxn>
                <a:cxn ang="0">
                  <a:pos x="14" y="160"/>
                </a:cxn>
                <a:cxn ang="0">
                  <a:pos x="29" y="160"/>
                </a:cxn>
                <a:cxn ang="0">
                  <a:pos x="29" y="132"/>
                </a:cxn>
                <a:cxn ang="0">
                  <a:pos x="14" y="132"/>
                </a:cxn>
                <a:cxn ang="0">
                  <a:pos x="27" y="132"/>
                </a:cxn>
                <a:cxn ang="0">
                  <a:pos x="27" y="111"/>
                </a:cxn>
                <a:cxn ang="0">
                  <a:pos x="36" y="104"/>
                </a:cxn>
                <a:cxn ang="0">
                  <a:pos x="36" y="78"/>
                </a:cxn>
                <a:cxn ang="0">
                  <a:pos x="27" y="65"/>
                </a:cxn>
                <a:cxn ang="0">
                  <a:pos x="10" y="65"/>
                </a:cxn>
                <a:cxn ang="0">
                  <a:pos x="35" y="65"/>
                </a:cxn>
                <a:cxn ang="0">
                  <a:pos x="38" y="29"/>
                </a:cxn>
                <a:cxn ang="0">
                  <a:pos x="39" y="0"/>
                </a:cxn>
                <a:cxn ang="0">
                  <a:pos x="36" y="31"/>
                </a:cxn>
                <a:cxn ang="0">
                  <a:pos x="32" y="32"/>
                </a:cxn>
                <a:cxn ang="0">
                  <a:pos x="21" y="35"/>
                </a:cxn>
                <a:cxn ang="0">
                  <a:pos x="11" y="32"/>
                </a:cxn>
                <a:cxn ang="0">
                  <a:pos x="0" y="28"/>
                </a:cxn>
                <a:cxn ang="0">
                  <a:pos x="17" y="26"/>
                </a:cxn>
                <a:cxn ang="0">
                  <a:pos x="24" y="27"/>
                </a:cxn>
                <a:cxn ang="0">
                  <a:pos x="24" y="5"/>
                </a:cxn>
                <a:cxn ang="0">
                  <a:pos x="24" y="26"/>
                </a:cxn>
                <a:cxn ang="0">
                  <a:pos x="37" y="30"/>
                </a:cxn>
                <a:cxn ang="0">
                  <a:pos x="1" y="28"/>
                </a:cxn>
              </a:cxnLst>
              <a:rect l="0" t="0" r="r" b="b"/>
              <a:pathLst>
                <a:path w="40" h="161">
                  <a:moveTo>
                    <a:pt x="1" y="28"/>
                  </a:moveTo>
                  <a:lnTo>
                    <a:pt x="1" y="56"/>
                  </a:lnTo>
                  <a:lnTo>
                    <a:pt x="10" y="56"/>
                  </a:lnTo>
                  <a:lnTo>
                    <a:pt x="10" y="82"/>
                  </a:lnTo>
                  <a:lnTo>
                    <a:pt x="13" y="110"/>
                  </a:lnTo>
                  <a:lnTo>
                    <a:pt x="14" y="160"/>
                  </a:lnTo>
                  <a:lnTo>
                    <a:pt x="29" y="160"/>
                  </a:lnTo>
                  <a:lnTo>
                    <a:pt x="29" y="132"/>
                  </a:lnTo>
                  <a:lnTo>
                    <a:pt x="14" y="132"/>
                  </a:lnTo>
                  <a:lnTo>
                    <a:pt x="27" y="132"/>
                  </a:lnTo>
                  <a:lnTo>
                    <a:pt x="27" y="111"/>
                  </a:lnTo>
                  <a:lnTo>
                    <a:pt x="36" y="104"/>
                  </a:lnTo>
                  <a:lnTo>
                    <a:pt x="36" y="78"/>
                  </a:lnTo>
                  <a:lnTo>
                    <a:pt x="27" y="65"/>
                  </a:lnTo>
                  <a:lnTo>
                    <a:pt x="10" y="65"/>
                  </a:lnTo>
                  <a:lnTo>
                    <a:pt x="35" y="65"/>
                  </a:lnTo>
                  <a:lnTo>
                    <a:pt x="38" y="29"/>
                  </a:lnTo>
                  <a:lnTo>
                    <a:pt x="39" y="0"/>
                  </a:lnTo>
                  <a:lnTo>
                    <a:pt x="36" y="31"/>
                  </a:lnTo>
                  <a:lnTo>
                    <a:pt x="32" y="32"/>
                  </a:lnTo>
                  <a:lnTo>
                    <a:pt x="21" y="35"/>
                  </a:lnTo>
                  <a:lnTo>
                    <a:pt x="11" y="32"/>
                  </a:lnTo>
                  <a:lnTo>
                    <a:pt x="0" y="28"/>
                  </a:lnTo>
                  <a:lnTo>
                    <a:pt x="17" y="26"/>
                  </a:lnTo>
                  <a:lnTo>
                    <a:pt x="24" y="27"/>
                  </a:lnTo>
                  <a:lnTo>
                    <a:pt x="24" y="5"/>
                  </a:lnTo>
                  <a:lnTo>
                    <a:pt x="24" y="26"/>
                  </a:lnTo>
                  <a:lnTo>
                    <a:pt x="37" y="30"/>
                  </a:lnTo>
                  <a:lnTo>
                    <a:pt x="1" y="2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79" name="Freeform 335"/>
            <p:cNvSpPr>
              <a:spLocks/>
            </p:cNvSpPr>
            <p:nvPr/>
          </p:nvSpPr>
          <p:spPr bwMode="auto">
            <a:xfrm>
              <a:off x="5969" y="1034"/>
              <a:ext cx="40" cy="161"/>
            </a:xfrm>
            <a:custGeom>
              <a:avLst/>
              <a:gdLst/>
              <a:ahLst/>
              <a:cxnLst>
                <a:cxn ang="0">
                  <a:pos x="38" y="28"/>
                </a:cxn>
                <a:cxn ang="0">
                  <a:pos x="38" y="56"/>
                </a:cxn>
                <a:cxn ang="0">
                  <a:pos x="30" y="56"/>
                </a:cxn>
                <a:cxn ang="0">
                  <a:pos x="30" y="82"/>
                </a:cxn>
                <a:cxn ang="0">
                  <a:pos x="27" y="110"/>
                </a:cxn>
                <a:cxn ang="0">
                  <a:pos x="26" y="160"/>
                </a:cxn>
                <a:cxn ang="0">
                  <a:pos x="11" y="160"/>
                </a:cxn>
                <a:cxn ang="0">
                  <a:pos x="11" y="132"/>
                </a:cxn>
                <a:cxn ang="0">
                  <a:pos x="26" y="132"/>
                </a:cxn>
                <a:cxn ang="0">
                  <a:pos x="13" y="132"/>
                </a:cxn>
                <a:cxn ang="0">
                  <a:pos x="13" y="111"/>
                </a:cxn>
                <a:cxn ang="0">
                  <a:pos x="4" y="104"/>
                </a:cxn>
                <a:cxn ang="0">
                  <a:pos x="4" y="78"/>
                </a:cxn>
                <a:cxn ang="0">
                  <a:pos x="13" y="65"/>
                </a:cxn>
                <a:cxn ang="0">
                  <a:pos x="30" y="65"/>
                </a:cxn>
                <a:cxn ang="0">
                  <a:pos x="5" y="65"/>
                </a:cxn>
                <a:cxn ang="0">
                  <a:pos x="2" y="29"/>
                </a:cxn>
                <a:cxn ang="0">
                  <a:pos x="0" y="0"/>
                </a:cxn>
                <a:cxn ang="0">
                  <a:pos x="4" y="31"/>
                </a:cxn>
                <a:cxn ang="0">
                  <a:pos x="8" y="32"/>
                </a:cxn>
                <a:cxn ang="0">
                  <a:pos x="18" y="35"/>
                </a:cxn>
                <a:cxn ang="0">
                  <a:pos x="29" y="32"/>
                </a:cxn>
                <a:cxn ang="0">
                  <a:pos x="39" y="28"/>
                </a:cxn>
                <a:cxn ang="0">
                  <a:pos x="23" y="26"/>
                </a:cxn>
                <a:cxn ang="0">
                  <a:pos x="15" y="27"/>
                </a:cxn>
                <a:cxn ang="0">
                  <a:pos x="15" y="5"/>
                </a:cxn>
                <a:cxn ang="0">
                  <a:pos x="15" y="26"/>
                </a:cxn>
                <a:cxn ang="0">
                  <a:pos x="3" y="30"/>
                </a:cxn>
                <a:cxn ang="0">
                  <a:pos x="38" y="28"/>
                </a:cxn>
              </a:cxnLst>
              <a:rect l="0" t="0" r="r" b="b"/>
              <a:pathLst>
                <a:path w="40" h="161">
                  <a:moveTo>
                    <a:pt x="38" y="28"/>
                  </a:moveTo>
                  <a:lnTo>
                    <a:pt x="38" y="56"/>
                  </a:lnTo>
                  <a:lnTo>
                    <a:pt x="30" y="56"/>
                  </a:lnTo>
                  <a:lnTo>
                    <a:pt x="30" y="82"/>
                  </a:lnTo>
                  <a:lnTo>
                    <a:pt x="27" y="110"/>
                  </a:lnTo>
                  <a:lnTo>
                    <a:pt x="26" y="160"/>
                  </a:lnTo>
                  <a:lnTo>
                    <a:pt x="11" y="160"/>
                  </a:lnTo>
                  <a:lnTo>
                    <a:pt x="11" y="132"/>
                  </a:lnTo>
                  <a:lnTo>
                    <a:pt x="26" y="132"/>
                  </a:lnTo>
                  <a:lnTo>
                    <a:pt x="13" y="132"/>
                  </a:lnTo>
                  <a:lnTo>
                    <a:pt x="13" y="111"/>
                  </a:lnTo>
                  <a:lnTo>
                    <a:pt x="4" y="104"/>
                  </a:lnTo>
                  <a:lnTo>
                    <a:pt x="4" y="78"/>
                  </a:lnTo>
                  <a:lnTo>
                    <a:pt x="13" y="65"/>
                  </a:lnTo>
                  <a:lnTo>
                    <a:pt x="30" y="65"/>
                  </a:lnTo>
                  <a:lnTo>
                    <a:pt x="5" y="65"/>
                  </a:lnTo>
                  <a:lnTo>
                    <a:pt x="2" y="29"/>
                  </a:lnTo>
                  <a:lnTo>
                    <a:pt x="0" y="0"/>
                  </a:lnTo>
                  <a:lnTo>
                    <a:pt x="4" y="31"/>
                  </a:lnTo>
                  <a:lnTo>
                    <a:pt x="8" y="32"/>
                  </a:lnTo>
                  <a:lnTo>
                    <a:pt x="18" y="35"/>
                  </a:lnTo>
                  <a:lnTo>
                    <a:pt x="29" y="32"/>
                  </a:lnTo>
                  <a:lnTo>
                    <a:pt x="39" y="28"/>
                  </a:lnTo>
                  <a:lnTo>
                    <a:pt x="23" y="26"/>
                  </a:lnTo>
                  <a:lnTo>
                    <a:pt x="15" y="27"/>
                  </a:lnTo>
                  <a:lnTo>
                    <a:pt x="15" y="5"/>
                  </a:lnTo>
                  <a:lnTo>
                    <a:pt x="15" y="26"/>
                  </a:lnTo>
                  <a:lnTo>
                    <a:pt x="3" y="30"/>
                  </a:lnTo>
                  <a:lnTo>
                    <a:pt x="38" y="2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80" name="Freeform 336"/>
            <p:cNvSpPr>
              <a:spLocks/>
            </p:cNvSpPr>
            <p:nvPr/>
          </p:nvSpPr>
          <p:spPr bwMode="auto">
            <a:xfrm>
              <a:off x="5911" y="1072"/>
              <a:ext cx="23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1" y="18"/>
                </a:cxn>
                <a:cxn ang="0">
                  <a:pos x="22" y="0"/>
                </a:cxn>
              </a:cxnLst>
              <a:rect l="0" t="0" r="r" b="b"/>
              <a:pathLst>
                <a:path w="23" h="19">
                  <a:moveTo>
                    <a:pt x="0" y="18"/>
                  </a:moveTo>
                  <a:lnTo>
                    <a:pt x="21" y="18"/>
                  </a:lnTo>
                  <a:lnTo>
                    <a:pt x="2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81" name="Line 337"/>
            <p:cNvSpPr>
              <a:spLocks noChangeShapeType="1"/>
            </p:cNvSpPr>
            <p:nvPr/>
          </p:nvSpPr>
          <p:spPr bwMode="auto">
            <a:xfrm>
              <a:off x="5917" y="114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82" name="Freeform 338"/>
            <p:cNvSpPr>
              <a:spLocks/>
            </p:cNvSpPr>
            <p:nvPr/>
          </p:nvSpPr>
          <p:spPr bwMode="auto">
            <a:xfrm>
              <a:off x="5951" y="1176"/>
              <a:ext cx="10" cy="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21"/>
                </a:cxn>
                <a:cxn ang="0">
                  <a:pos x="0" y="21"/>
                </a:cxn>
              </a:cxnLst>
              <a:rect l="0" t="0" r="r" b="b"/>
              <a:pathLst>
                <a:path w="10" h="22">
                  <a:moveTo>
                    <a:pt x="0" y="2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21"/>
                  </a:lnTo>
                  <a:lnTo>
                    <a:pt x="0" y="2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83" name="Freeform 339"/>
            <p:cNvSpPr>
              <a:spLocks/>
            </p:cNvSpPr>
            <p:nvPr/>
          </p:nvSpPr>
          <p:spPr bwMode="auto">
            <a:xfrm>
              <a:off x="5918" y="1197"/>
              <a:ext cx="9" cy="14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3" y="12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7" y="2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8" y="9"/>
                </a:cxn>
                <a:cxn ang="0">
                  <a:pos x="8" y="10"/>
                </a:cxn>
                <a:cxn ang="0">
                  <a:pos x="7" y="11"/>
                </a:cxn>
                <a:cxn ang="0">
                  <a:pos x="7" y="12"/>
                </a:cxn>
                <a:cxn ang="0">
                  <a:pos x="6" y="12"/>
                </a:cxn>
                <a:cxn ang="0">
                  <a:pos x="5" y="12"/>
                </a:cxn>
                <a:cxn ang="0">
                  <a:pos x="4" y="13"/>
                </a:cxn>
              </a:cxnLst>
              <a:rect l="0" t="0" r="r" b="b"/>
              <a:pathLst>
                <a:path w="9" h="14">
                  <a:moveTo>
                    <a:pt x="4" y="13"/>
                  </a:moveTo>
                  <a:lnTo>
                    <a:pt x="3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84" name="Freeform 340"/>
            <p:cNvSpPr>
              <a:spLocks/>
            </p:cNvSpPr>
            <p:nvPr/>
          </p:nvSpPr>
          <p:spPr bwMode="auto">
            <a:xfrm>
              <a:off x="5985" y="1197"/>
              <a:ext cx="10" cy="13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3" y="12"/>
                </a:cxn>
                <a:cxn ang="0">
                  <a:pos x="2" y="11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6" y="11"/>
                </a:cxn>
                <a:cxn ang="0">
                  <a:pos x="6" y="12"/>
                </a:cxn>
                <a:cxn ang="0">
                  <a:pos x="5" y="12"/>
                </a:cxn>
                <a:cxn ang="0">
                  <a:pos x="4" y="12"/>
                </a:cxn>
              </a:cxnLst>
              <a:rect l="0" t="0" r="r" b="b"/>
              <a:pathLst>
                <a:path w="10" h="13">
                  <a:moveTo>
                    <a:pt x="4" y="12"/>
                  </a:moveTo>
                  <a:lnTo>
                    <a:pt x="4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85" name="Freeform 341"/>
            <p:cNvSpPr>
              <a:spLocks/>
            </p:cNvSpPr>
            <p:nvPr/>
          </p:nvSpPr>
          <p:spPr bwMode="auto">
            <a:xfrm>
              <a:off x="5916" y="1212"/>
              <a:ext cx="13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7"/>
                </a:cxn>
                <a:cxn ang="0">
                  <a:pos x="0" y="7"/>
                </a:cxn>
              </a:cxnLst>
              <a:rect l="0" t="0" r="r" b="b"/>
              <a:pathLst>
                <a:path w="13" h="8">
                  <a:moveTo>
                    <a:pt x="0" y="7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7"/>
                  </a:lnTo>
                  <a:lnTo>
                    <a:pt x="0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86" name="Freeform 342"/>
            <p:cNvSpPr>
              <a:spLocks/>
            </p:cNvSpPr>
            <p:nvPr/>
          </p:nvSpPr>
          <p:spPr bwMode="auto">
            <a:xfrm>
              <a:off x="5983" y="1212"/>
              <a:ext cx="14" cy="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8"/>
                </a:cxn>
                <a:cxn ang="0">
                  <a:pos x="0" y="8"/>
                </a:cxn>
              </a:cxnLst>
              <a:rect l="0" t="0" r="r" b="b"/>
              <a:pathLst>
                <a:path w="14" h="9">
                  <a:moveTo>
                    <a:pt x="0" y="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0" y="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87" name="Freeform 343"/>
            <p:cNvSpPr>
              <a:spLocks/>
            </p:cNvSpPr>
            <p:nvPr/>
          </p:nvSpPr>
          <p:spPr bwMode="auto">
            <a:xfrm>
              <a:off x="5880" y="1233"/>
              <a:ext cx="36" cy="8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53"/>
                </a:cxn>
                <a:cxn ang="0">
                  <a:pos x="1" y="81"/>
                </a:cxn>
                <a:cxn ang="0">
                  <a:pos x="35" y="51"/>
                </a:cxn>
                <a:cxn ang="0">
                  <a:pos x="35" y="1"/>
                </a:cxn>
                <a:cxn ang="0">
                  <a:pos x="21" y="0"/>
                </a:cxn>
              </a:cxnLst>
              <a:rect l="0" t="0" r="r" b="b"/>
              <a:pathLst>
                <a:path w="36" h="82">
                  <a:moveTo>
                    <a:pt x="21" y="0"/>
                  </a:moveTo>
                  <a:lnTo>
                    <a:pt x="0" y="53"/>
                  </a:lnTo>
                  <a:lnTo>
                    <a:pt x="1" y="81"/>
                  </a:lnTo>
                  <a:lnTo>
                    <a:pt x="35" y="51"/>
                  </a:lnTo>
                  <a:lnTo>
                    <a:pt x="35" y="1"/>
                  </a:lnTo>
                  <a:lnTo>
                    <a:pt x="21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88" name="Freeform 344"/>
            <p:cNvSpPr>
              <a:spLocks/>
            </p:cNvSpPr>
            <p:nvPr/>
          </p:nvSpPr>
          <p:spPr bwMode="auto">
            <a:xfrm>
              <a:off x="5910" y="1228"/>
              <a:ext cx="46" cy="1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97"/>
                </a:cxn>
                <a:cxn ang="0">
                  <a:pos x="6" y="131"/>
                </a:cxn>
                <a:cxn ang="0">
                  <a:pos x="8" y="141"/>
                </a:cxn>
                <a:cxn ang="0">
                  <a:pos x="45" y="140"/>
                </a:cxn>
                <a:cxn ang="0">
                  <a:pos x="45" y="25"/>
                </a:cxn>
                <a:cxn ang="0">
                  <a:pos x="40" y="10"/>
                </a:cxn>
                <a:cxn ang="0">
                  <a:pos x="4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6" h="142">
                  <a:moveTo>
                    <a:pt x="0" y="0"/>
                  </a:moveTo>
                  <a:lnTo>
                    <a:pt x="3" y="97"/>
                  </a:lnTo>
                  <a:lnTo>
                    <a:pt x="6" y="131"/>
                  </a:lnTo>
                  <a:lnTo>
                    <a:pt x="8" y="141"/>
                  </a:lnTo>
                  <a:lnTo>
                    <a:pt x="45" y="140"/>
                  </a:lnTo>
                  <a:lnTo>
                    <a:pt x="45" y="25"/>
                  </a:lnTo>
                  <a:lnTo>
                    <a:pt x="40" y="10"/>
                  </a:lnTo>
                  <a:lnTo>
                    <a:pt x="4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89" name="Line 345"/>
            <p:cNvSpPr>
              <a:spLocks noChangeShapeType="1"/>
            </p:cNvSpPr>
            <p:nvPr/>
          </p:nvSpPr>
          <p:spPr bwMode="auto">
            <a:xfrm>
              <a:off x="5915" y="1269"/>
              <a:ext cx="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90" name="Line 346"/>
            <p:cNvSpPr>
              <a:spLocks noChangeShapeType="1"/>
            </p:cNvSpPr>
            <p:nvPr/>
          </p:nvSpPr>
          <p:spPr bwMode="auto">
            <a:xfrm>
              <a:off x="5917" y="1326"/>
              <a:ext cx="3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91" name="Line 347"/>
            <p:cNvSpPr>
              <a:spLocks noChangeShapeType="1"/>
            </p:cNvSpPr>
            <p:nvPr/>
          </p:nvSpPr>
          <p:spPr bwMode="auto">
            <a:xfrm>
              <a:off x="5921" y="1359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92" name="Freeform 348"/>
            <p:cNvSpPr>
              <a:spLocks/>
            </p:cNvSpPr>
            <p:nvPr/>
          </p:nvSpPr>
          <p:spPr bwMode="auto">
            <a:xfrm>
              <a:off x="5819" y="1279"/>
              <a:ext cx="100" cy="133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83" y="13"/>
                </a:cxn>
                <a:cxn ang="0">
                  <a:pos x="83" y="0"/>
                </a:cxn>
                <a:cxn ang="0">
                  <a:pos x="0" y="93"/>
                </a:cxn>
                <a:cxn ang="0">
                  <a:pos x="0" y="119"/>
                </a:cxn>
                <a:cxn ang="0">
                  <a:pos x="3" y="127"/>
                </a:cxn>
                <a:cxn ang="0">
                  <a:pos x="7" y="130"/>
                </a:cxn>
                <a:cxn ang="0">
                  <a:pos x="11" y="132"/>
                </a:cxn>
                <a:cxn ang="0">
                  <a:pos x="16" y="131"/>
                </a:cxn>
                <a:cxn ang="0">
                  <a:pos x="98" y="96"/>
                </a:cxn>
                <a:cxn ang="0">
                  <a:pos x="99" y="88"/>
                </a:cxn>
                <a:cxn ang="0">
                  <a:pos x="93" y="0"/>
                </a:cxn>
              </a:cxnLst>
              <a:rect l="0" t="0" r="r" b="b"/>
              <a:pathLst>
                <a:path w="100" h="133">
                  <a:moveTo>
                    <a:pt x="93" y="0"/>
                  </a:moveTo>
                  <a:lnTo>
                    <a:pt x="83" y="13"/>
                  </a:lnTo>
                  <a:lnTo>
                    <a:pt x="83" y="0"/>
                  </a:lnTo>
                  <a:lnTo>
                    <a:pt x="0" y="93"/>
                  </a:lnTo>
                  <a:lnTo>
                    <a:pt x="0" y="119"/>
                  </a:lnTo>
                  <a:lnTo>
                    <a:pt x="3" y="127"/>
                  </a:lnTo>
                  <a:lnTo>
                    <a:pt x="7" y="130"/>
                  </a:lnTo>
                  <a:lnTo>
                    <a:pt x="11" y="132"/>
                  </a:lnTo>
                  <a:lnTo>
                    <a:pt x="16" y="131"/>
                  </a:lnTo>
                  <a:lnTo>
                    <a:pt x="98" y="96"/>
                  </a:lnTo>
                  <a:lnTo>
                    <a:pt x="99" y="88"/>
                  </a:lnTo>
                  <a:lnTo>
                    <a:pt x="9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93" name="Freeform 349"/>
            <p:cNvSpPr>
              <a:spLocks/>
            </p:cNvSpPr>
            <p:nvPr/>
          </p:nvSpPr>
          <p:spPr bwMode="auto">
            <a:xfrm>
              <a:off x="5918" y="1370"/>
              <a:ext cx="3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3"/>
                </a:cxn>
                <a:cxn ang="0">
                  <a:pos x="32" y="23"/>
                </a:cxn>
                <a:cxn ang="0">
                  <a:pos x="37" y="0"/>
                </a:cxn>
                <a:cxn ang="0">
                  <a:pos x="0" y="0"/>
                </a:cxn>
              </a:cxnLst>
              <a:rect l="0" t="0" r="r" b="b"/>
              <a:pathLst>
                <a:path w="38" h="24">
                  <a:moveTo>
                    <a:pt x="0" y="0"/>
                  </a:moveTo>
                  <a:lnTo>
                    <a:pt x="5" y="23"/>
                  </a:lnTo>
                  <a:lnTo>
                    <a:pt x="32" y="23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694" name="Line 350"/>
            <p:cNvSpPr>
              <a:spLocks noChangeShapeType="1"/>
            </p:cNvSpPr>
            <p:nvPr/>
          </p:nvSpPr>
          <p:spPr bwMode="auto">
            <a:xfrm>
              <a:off x="5923" y="1374"/>
              <a:ext cx="3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95" name="Line 351"/>
            <p:cNvSpPr>
              <a:spLocks noChangeShapeType="1"/>
            </p:cNvSpPr>
            <p:nvPr/>
          </p:nvSpPr>
          <p:spPr bwMode="auto">
            <a:xfrm>
              <a:off x="5927" y="1374"/>
              <a:ext cx="2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96" name="Line 352"/>
            <p:cNvSpPr>
              <a:spLocks noChangeShapeType="1"/>
            </p:cNvSpPr>
            <p:nvPr/>
          </p:nvSpPr>
          <p:spPr bwMode="auto">
            <a:xfrm>
              <a:off x="5932" y="1374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97" name="Line 353"/>
            <p:cNvSpPr>
              <a:spLocks noChangeShapeType="1"/>
            </p:cNvSpPr>
            <p:nvPr/>
          </p:nvSpPr>
          <p:spPr bwMode="auto">
            <a:xfrm flipH="1">
              <a:off x="5942" y="1374"/>
              <a:ext cx="1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98" name="Line 354"/>
            <p:cNvSpPr>
              <a:spLocks noChangeShapeType="1"/>
            </p:cNvSpPr>
            <p:nvPr/>
          </p:nvSpPr>
          <p:spPr bwMode="auto">
            <a:xfrm flipH="1">
              <a:off x="5939" y="1374"/>
              <a:ext cx="1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99" name="Line 355"/>
            <p:cNvSpPr>
              <a:spLocks noChangeShapeType="1"/>
            </p:cNvSpPr>
            <p:nvPr/>
          </p:nvSpPr>
          <p:spPr bwMode="auto">
            <a:xfrm>
              <a:off x="5940" y="1374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00" name="Line 356"/>
            <p:cNvSpPr>
              <a:spLocks noChangeShapeType="1"/>
            </p:cNvSpPr>
            <p:nvPr/>
          </p:nvSpPr>
          <p:spPr bwMode="auto">
            <a:xfrm>
              <a:off x="5936" y="1374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01" name="Freeform 357"/>
            <p:cNvSpPr>
              <a:spLocks/>
            </p:cNvSpPr>
            <p:nvPr/>
          </p:nvSpPr>
          <p:spPr bwMode="auto">
            <a:xfrm>
              <a:off x="5995" y="1233"/>
              <a:ext cx="36" cy="8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5" y="53"/>
                </a:cxn>
                <a:cxn ang="0">
                  <a:pos x="35" y="81"/>
                </a:cxn>
                <a:cxn ang="0">
                  <a:pos x="0" y="51"/>
                </a:cxn>
                <a:cxn ang="0">
                  <a:pos x="0" y="1"/>
                </a:cxn>
                <a:cxn ang="0">
                  <a:pos x="14" y="0"/>
                </a:cxn>
              </a:cxnLst>
              <a:rect l="0" t="0" r="r" b="b"/>
              <a:pathLst>
                <a:path w="36" h="82">
                  <a:moveTo>
                    <a:pt x="14" y="0"/>
                  </a:moveTo>
                  <a:lnTo>
                    <a:pt x="35" y="53"/>
                  </a:lnTo>
                  <a:lnTo>
                    <a:pt x="35" y="81"/>
                  </a:lnTo>
                  <a:lnTo>
                    <a:pt x="0" y="51"/>
                  </a:lnTo>
                  <a:lnTo>
                    <a:pt x="0" y="1"/>
                  </a:lnTo>
                  <a:lnTo>
                    <a:pt x="1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02" name="Freeform 358"/>
            <p:cNvSpPr>
              <a:spLocks/>
            </p:cNvSpPr>
            <p:nvPr/>
          </p:nvSpPr>
          <p:spPr bwMode="auto">
            <a:xfrm>
              <a:off x="5955" y="1228"/>
              <a:ext cx="46" cy="142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97"/>
                </a:cxn>
                <a:cxn ang="0">
                  <a:pos x="39" y="131"/>
                </a:cxn>
                <a:cxn ang="0">
                  <a:pos x="37" y="141"/>
                </a:cxn>
                <a:cxn ang="0">
                  <a:pos x="0" y="140"/>
                </a:cxn>
                <a:cxn ang="0">
                  <a:pos x="0" y="25"/>
                </a:cxn>
                <a:cxn ang="0">
                  <a:pos x="6" y="10"/>
                </a:cxn>
                <a:cxn ang="0">
                  <a:pos x="6" y="1"/>
                </a:cxn>
                <a:cxn ang="0">
                  <a:pos x="45" y="1"/>
                </a:cxn>
                <a:cxn ang="0">
                  <a:pos x="45" y="0"/>
                </a:cxn>
              </a:cxnLst>
              <a:rect l="0" t="0" r="r" b="b"/>
              <a:pathLst>
                <a:path w="46" h="142">
                  <a:moveTo>
                    <a:pt x="45" y="0"/>
                  </a:moveTo>
                  <a:lnTo>
                    <a:pt x="42" y="97"/>
                  </a:lnTo>
                  <a:lnTo>
                    <a:pt x="39" y="131"/>
                  </a:lnTo>
                  <a:lnTo>
                    <a:pt x="37" y="141"/>
                  </a:lnTo>
                  <a:lnTo>
                    <a:pt x="0" y="140"/>
                  </a:lnTo>
                  <a:lnTo>
                    <a:pt x="0" y="25"/>
                  </a:lnTo>
                  <a:lnTo>
                    <a:pt x="6" y="10"/>
                  </a:lnTo>
                  <a:lnTo>
                    <a:pt x="6" y="1"/>
                  </a:lnTo>
                  <a:lnTo>
                    <a:pt x="45" y="1"/>
                  </a:lnTo>
                  <a:lnTo>
                    <a:pt x="45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03" name="Line 359"/>
            <p:cNvSpPr>
              <a:spLocks noChangeShapeType="1"/>
            </p:cNvSpPr>
            <p:nvPr/>
          </p:nvSpPr>
          <p:spPr bwMode="auto">
            <a:xfrm flipH="1">
              <a:off x="5951" y="1269"/>
              <a:ext cx="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04" name="Line 360"/>
            <p:cNvSpPr>
              <a:spLocks noChangeShapeType="1"/>
            </p:cNvSpPr>
            <p:nvPr/>
          </p:nvSpPr>
          <p:spPr bwMode="auto">
            <a:xfrm flipH="1">
              <a:off x="5951" y="1326"/>
              <a:ext cx="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05" name="Line 361"/>
            <p:cNvSpPr>
              <a:spLocks noChangeShapeType="1"/>
            </p:cNvSpPr>
            <p:nvPr/>
          </p:nvSpPr>
          <p:spPr bwMode="auto">
            <a:xfrm flipH="1">
              <a:off x="5951" y="1359"/>
              <a:ext cx="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06" name="Freeform 362"/>
            <p:cNvSpPr>
              <a:spLocks/>
            </p:cNvSpPr>
            <p:nvPr/>
          </p:nvSpPr>
          <p:spPr bwMode="auto">
            <a:xfrm>
              <a:off x="5993" y="1279"/>
              <a:ext cx="99" cy="1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13"/>
                </a:cxn>
                <a:cxn ang="0">
                  <a:pos x="15" y="0"/>
                </a:cxn>
                <a:cxn ang="0">
                  <a:pos x="98" y="93"/>
                </a:cxn>
                <a:cxn ang="0">
                  <a:pos x="98" y="119"/>
                </a:cxn>
                <a:cxn ang="0">
                  <a:pos x="95" y="127"/>
                </a:cxn>
                <a:cxn ang="0">
                  <a:pos x="91" y="130"/>
                </a:cxn>
                <a:cxn ang="0">
                  <a:pos x="87" y="132"/>
                </a:cxn>
                <a:cxn ang="0">
                  <a:pos x="82" y="131"/>
                </a:cxn>
                <a:cxn ang="0">
                  <a:pos x="0" y="96"/>
                </a:cxn>
                <a:cxn ang="0">
                  <a:pos x="0" y="88"/>
                </a:cxn>
                <a:cxn ang="0">
                  <a:pos x="5" y="0"/>
                </a:cxn>
              </a:cxnLst>
              <a:rect l="0" t="0" r="r" b="b"/>
              <a:pathLst>
                <a:path w="99" h="133">
                  <a:moveTo>
                    <a:pt x="5" y="0"/>
                  </a:moveTo>
                  <a:lnTo>
                    <a:pt x="15" y="13"/>
                  </a:lnTo>
                  <a:lnTo>
                    <a:pt x="15" y="0"/>
                  </a:lnTo>
                  <a:lnTo>
                    <a:pt x="98" y="93"/>
                  </a:lnTo>
                  <a:lnTo>
                    <a:pt x="98" y="119"/>
                  </a:lnTo>
                  <a:lnTo>
                    <a:pt x="95" y="127"/>
                  </a:lnTo>
                  <a:lnTo>
                    <a:pt x="91" y="130"/>
                  </a:lnTo>
                  <a:lnTo>
                    <a:pt x="87" y="132"/>
                  </a:lnTo>
                  <a:lnTo>
                    <a:pt x="82" y="131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5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07" name="Freeform 363"/>
            <p:cNvSpPr>
              <a:spLocks/>
            </p:cNvSpPr>
            <p:nvPr/>
          </p:nvSpPr>
          <p:spPr bwMode="auto">
            <a:xfrm>
              <a:off x="5955" y="1370"/>
              <a:ext cx="39" cy="2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2" y="23"/>
                </a:cxn>
                <a:cxn ang="0">
                  <a:pos x="6" y="23"/>
                </a:cxn>
                <a:cxn ang="0">
                  <a:pos x="0" y="0"/>
                </a:cxn>
                <a:cxn ang="0">
                  <a:pos x="38" y="0"/>
                </a:cxn>
              </a:cxnLst>
              <a:rect l="0" t="0" r="r" b="b"/>
              <a:pathLst>
                <a:path w="39" h="24">
                  <a:moveTo>
                    <a:pt x="38" y="0"/>
                  </a:moveTo>
                  <a:lnTo>
                    <a:pt x="32" y="23"/>
                  </a:lnTo>
                  <a:lnTo>
                    <a:pt x="6" y="23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08" name="Line 364"/>
            <p:cNvSpPr>
              <a:spLocks noChangeShapeType="1"/>
            </p:cNvSpPr>
            <p:nvPr/>
          </p:nvSpPr>
          <p:spPr bwMode="auto">
            <a:xfrm flipH="1">
              <a:off x="5980" y="1374"/>
              <a:ext cx="1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09" name="Line 365"/>
            <p:cNvSpPr>
              <a:spLocks noChangeShapeType="1"/>
            </p:cNvSpPr>
            <p:nvPr/>
          </p:nvSpPr>
          <p:spPr bwMode="auto">
            <a:xfrm flipH="1">
              <a:off x="5977" y="1374"/>
              <a:ext cx="1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10" name="Line 366"/>
            <p:cNvSpPr>
              <a:spLocks noChangeShapeType="1"/>
            </p:cNvSpPr>
            <p:nvPr/>
          </p:nvSpPr>
          <p:spPr bwMode="auto">
            <a:xfrm>
              <a:off x="5978" y="1374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11" name="Line 367"/>
            <p:cNvSpPr>
              <a:spLocks noChangeShapeType="1"/>
            </p:cNvSpPr>
            <p:nvPr/>
          </p:nvSpPr>
          <p:spPr bwMode="auto">
            <a:xfrm>
              <a:off x="5961" y="1374"/>
              <a:ext cx="3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12" name="Line 368"/>
            <p:cNvSpPr>
              <a:spLocks noChangeShapeType="1"/>
            </p:cNvSpPr>
            <p:nvPr/>
          </p:nvSpPr>
          <p:spPr bwMode="auto">
            <a:xfrm>
              <a:off x="5965" y="1374"/>
              <a:ext cx="2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13" name="Line 369"/>
            <p:cNvSpPr>
              <a:spLocks noChangeShapeType="1"/>
            </p:cNvSpPr>
            <p:nvPr/>
          </p:nvSpPr>
          <p:spPr bwMode="auto">
            <a:xfrm>
              <a:off x="5970" y="1374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14" name="Line 370"/>
            <p:cNvSpPr>
              <a:spLocks noChangeShapeType="1"/>
            </p:cNvSpPr>
            <p:nvPr/>
          </p:nvSpPr>
          <p:spPr bwMode="auto">
            <a:xfrm>
              <a:off x="5974" y="1374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15" name="Freeform 371"/>
            <p:cNvSpPr>
              <a:spLocks/>
            </p:cNvSpPr>
            <p:nvPr/>
          </p:nvSpPr>
          <p:spPr bwMode="auto">
            <a:xfrm>
              <a:off x="5951" y="924"/>
              <a:ext cx="10" cy="93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92"/>
                </a:cxn>
                <a:cxn ang="0">
                  <a:pos x="0" y="92"/>
                </a:cxn>
              </a:cxnLst>
              <a:rect l="0" t="0" r="r" b="b"/>
              <a:pathLst>
                <a:path w="10" h="93">
                  <a:moveTo>
                    <a:pt x="0" y="92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92"/>
                  </a:lnTo>
                  <a:lnTo>
                    <a:pt x="0" y="9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16" name="Freeform 372"/>
            <p:cNvSpPr>
              <a:spLocks/>
            </p:cNvSpPr>
            <p:nvPr/>
          </p:nvSpPr>
          <p:spPr bwMode="auto">
            <a:xfrm>
              <a:off x="5946" y="1088"/>
              <a:ext cx="21" cy="142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0" y="141"/>
                </a:cxn>
                <a:cxn ang="0">
                  <a:pos x="0" y="141"/>
                </a:cxn>
              </a:cxnLst>
              <a:rect l="0" t="0" r="r" b="b"/>
              <a:pathLst>
                <a:path w="21" h="142">
                  <a:moveTo>
                    <a:pt x="0" y="14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41"/>
                  </a:lnTo>
                  <a:lnTo>
                    <a:pt x="0" y="14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17" name="Freeform 373"/>
            <p:cNvSpPr>
              <a:spLocks/>
            </p:cNvSpPr>
            <p:nvPr/>
          </p:nvSpPr>
          <p:spPr bwMode="auto">
            <a:xfrm>
              <a:off x="5953" y="1252"/>
              <a:ext cx="5" cy="106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05"/>
                </a:cxn>
                <a:cxn ang="0">
                  <a:pos x="0" y="105"/>
                </a:cxn>
              </a:cxnLst>
              <a:rect l="0" t="0" r="r" b="b"/>
              <a:pathLst>
                <a:path w="5" h="106">
                  <a:moveTo>
                    <a:pt x="0" y="10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05"/>
                  </a:lnTo>
                  <a:lnTo>
                    <a:pt x="0" y="10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18" name="Freeform 374"/>
            <p:cNvSpPr>
              <a:spLocks/>
            </p:cNvSpPr>
            <p:nvPr/>
          </p:nvSpPr>
          <p:spPr bwMode="auto">
            <a:xfrm>
              <a:off x="5951" y="1345"/>
              <a:ext cx="9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8"/>
                </a:cxn>
                <a:cxn ang="0">
                  <a:pos x="0" y="18"/>
                </a:cxn>
              </a:cxnLst>
              <a:rect l="0" t="0" r="r" b="b"/>
              <a:pathLst>
                <a:path w="9" h="19">
                  <a:moveTo>
                    <a:pt x="0" y="1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19" name="Freeform 375"/>
            <p:cNvSpPr>
              <a:spLocks/>
            </p:cNvSpPr>
            <p:nvPr/>
          </p:nvSpPr>
          <p:spPr bwMode="auto">
            <a:xfrm>
              <a:off x="5926" y="902"/>
              <a:ext cx="28" cy="12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4" y="4"/>
                </a:cxn>
                <a:cxn ang="0">
                  <a:pos x="0" y="120"/>
                </a:cxn>
              </a:cxnLst>
              <a:rect l="0" t="0" r="r" b="b"/>
              <a:pathLst>
                <a:path w="28" h="121">
                  <a:moveTo>
                    <a:pt x="27" y="0"/>
                  </a:moveTo>
                  <a:lnTo>
                    <a:pt x="4" y="4"/>
                  </a:lnTo>
                  <a:lnTo>
                    <a:pt x="0" y="12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20" name="Freeform 376"/>
            <p:cNvSpPr>
              <a:spLocks/>
            </p:cNvSpPr>
            <p:nvPr/>
          </p:nvSpPr>
          <p:spPr bwMode="auto">
            <a:xfrm>
              <a:off x="5956" y="902"/>
              <a:ext cx="29" cy="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4"/>
                </a:cxn>
                <a:cxn ang="0">
                  <a:pos x="28" y="120"/>
                </a:cxn>
              </a:cxnLst>
              <a:rect l="0" t="0" r="r" b="b"/>
              <a:pathLst>
                <a:path w="29" h="121">
                  <a:moveTo>
                    <a:pt x="0" y="0"/>
                  </a:moveTo>
                  <a:lnTo>
                    <a:pt x="23" y="4"/>
                  </a:lnTo>
                  <a:lnTo>
                    <a:pt x="28" y="12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377"/>
          <p:cNvGrpSpPr>
            <a:grpSpLocks/>
          </p:cNvGrpSpPr>
          <p:nvPr/>
        </p:nvGrpSpPr>
        <p:grpSpPr bwMode="auto">
          <a:xfrm rot="10800000">
            <a:off x="4500563" y="3573463"/>
            <a:ext cx="769937" cy="1165225"/>
            <a:chOff x="5693" y="678"/>
            <a:chExt cx="525" cy="734"/>
          </a:xfrm>
        </p:grpSpPr>
        <p:sp>
          <p:nvSpPr>
            <p:cNvPr id="57722" name="Freeform 378"/>
            <p:cNvSpPr>
              <a:spLocks/>
            </p:cNvSpPr>
            <p:nvPr/>
          </p:nvSpPr>
          <p:spPr bwMode="auto">
            <a:xfrm>
              <a:off x="5892" y="1080"/>
              <a:ext cx="133" cy="153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0"/>
                </a:cxn>
                <a:cxn ang="0">
                  <a:pos x="132" y="0"/>
                </a:cxn>
                <a:cxn ang="0">
                  <a:pos x="132" y="152"/>
                </a:cxn>
                <a:cxn ang="0">
                  <a:pos x="0" y="152"/>
                </a:cxn>
              </a:cxnLst>
              <a:rect l="0" t="0" r="r" b="b"/>
              <a:pathLst>
                <a:path w="133" h="153">
                  <a:moveTo>
                    <a:pt x="0" y="152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52"/>
                  </a:lnTo>
                  <a:lnTo>
                    <a:pt x="0" y="15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23" name="Freeform 379"/>
            <p:cNvSpPr>
              <a:spLocks/>
            </p:cNvSpPr>
            <p:nvPr/>
          </p:nvSpPr>
          <p:spPr bwMode="auto">
            <a:xfrm>
              <a:off x="5897" y="754"/>
              <a:ext cx="115" cy="335"/>
            </a:xfrm>
            <a:custGeom>
              <a:avLst/>
              <a:gdLst/>
              <a:ahLst/>
              <a:cxnLst>
                <a:cxn ang="0">
                  <a:pos x="114" y="334"/>
                </a:cxn>
                <a:cxn ang="0">
                  <a:pos x="113" y="287"/>
                </a:cxn>
                <a:cxn ang="0">
                  <a:pos x="107" y="226"/>
                </a:cxn>
                <a:cxn ang="0">
                  <a:pos x="99" y="192"/>
                </a:cxn>
                <a:cxn ang="0">
                  <a:pos x="99" y="158"/>
                </a:cxn>
                <a:cxn ang="0">
                  <a:pos x="94" y="99"/>
                </a:cxn>
                <a:cxn ang="0">
                  <a:pos x="93" y="85"/>
                </a:cxn>
                <a:cxn ang="0">
                  <a:pos x="91" y="82"/>
                </a:cxn>
                <a:cxn ang="0">
                  <a:pos x="89" y="76"/>
                </a:cxn>
                <a:cxn ang="0">
                  <a:pos x="86" y="74"/>
                </a:cxn>
                <a:cxn ang="0">
                  <a:pos x="81" y="72"/>
                </a:cxn>
                <a:cxn ang="0">
                  <a:pos x="77" y="72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37" y="0"/>
                </a:cxn>
                <a:cxn ang="0">
                  <a:pos x="37" y="1"/>
                </a:cxn>
                <a:cxn ang="0">
                  <a:pos x="37" y="72"/>
                </a:cxn>
                <a:cxn ang="0">
                  <a:pos x="33" y="72"/>
                </a:cxn>
                <a:cxn ang="0">
                  <a:pos x="29" y="74"/>
                </a:cxn>
                <a:cxn ang="0">
                  <a:pos x="25" y="76"/>
                </a:cxn>
                <a:cxn ang="0">
                  <a:pos x="23" y="82"/>
                </a:cxn>
                <a:cxn ang="0">
                  <a:pos x="21" y="85"/>
                </a:cxn>
                <a:cxn ang="0">
                  <a:pos x="20" y="99"/>
                </a:cxn>
                <a:cxn ang="0">
                  <a:pos x="15" y="158"/>
                </a:cxn>
                <a:cxn ang="0">
                  <a:pos x="15" y="192"/>
                </a:cxn>
                <a:cxn ang="0">
                  <a:pos x="7" y="226"/>
                </a:cxn>
                <a:cxn ang="0">
                  <a:pos x="1" y="287"/>
                </a:cxn>
                <a:cxn ang="0">
                  <a:pos x="0" y="334"/>
                </a:cxn>
                <a:cxn ang="0">
                  <a:pos x="114" y="334"/>
                </a:cxn>
              </a:cxnLst>
              <a:rect l="0" t="0" r="r" b="b"/>
              <a:pathLst>
                <a:path w="115" h="335">
                  <a:moveTo>
                    <a:pt x="114" y="334"/>
                  </a:moveTo>
                  <a:lnTo>
                    <a:pt x="113" y="287"/>
                  </a:lnTo>
                  <a:lnTo>
                    <a:pt x="107" y="226"/>
                  </a:lnTo>
                  <a:lnTo>
                    <a:pt x="99" y="192"/>
                  </a:lnTo>
                  <a:lnTo>
                    <a:pt x="99" y="158"/>
                  </a:lnTo>
                  <a:lnTo>
                    <a:pt x="94" y="99"/>
                  </a:lnTo>
                  <a:lnTo>
                    <a:pt x="93" y="85"/>
                  </a:lnTo>
                  <a:lnTo>
                    <a:pt x="91" y="82"/>
                  </a:lnTo>
                  <a:lnTo>
                    <a:pt x="89" y="76"/>
                  </a:lnTo>
                  <a:lnTo>
                    <a:pt x="86" y="74"/>
                  </a:lnTo>
                  <a:lnTo>
                    <a:pt x="81" y="72"/>
                  </a:lnTo>
                  <a:lnTo>
                    <a:pt x="77" y="72"/>
                  </a:lnTo>
                  <a:lnTo>
                    <a:pt x="77" y="1"/>
                  </a:lnTo>
                  <a:lnTo>
                    <a:pt x="77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72"/>
                  </a:lnTo>
                  <a:lnTo>
                    <a:pt x="33" y="72"/>
                  </a:lnTo>
                  <a:lnTo>
                    <a:pt x="29" y="74"/>
                  </a:lnTo>
                  <a:lnTo>
                    <a:pt x="25" y="76"/>
                  </a:lnTo>
                  <a:lnTo>
                    <a:pt x="23" y="82"/>
                  </a:lnTo>
                  <a:lnTo>
                    <a:pt x="21" y="85"/>
                  </a:lnTo>
                  <a:lnTo>
                    <a:pt x="20" y="99"/>
                  </a:lnTo>
                  <a:lnTo>
                    <a:pt x="15" y="158"/>
                  </a:lnTo>
                  <a:lnTo>
                    <a:pt x="15" y="192"/>
                  </a:lnTo>
                  <a:lnTo>
                    <a:pt x="7" y="226"/>
                  </a:lnTo>
                  <a:lnTo>
                    <a:pt x="1" y="287"/>
                  </a:lnTo>
                  <a:lnTo>
                    <a:pt x="0" y="334"/>
                  </a:lnTo>
                  <a:lnTo>
                    <a:pt x="114" y="33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24" name="Freeform 380"/>
            <p:cNvSpPr>
              <a:spLocks/>
            </p:cNvSpPr>
            <p:nvPr/>
          </p:nvSpPr>
          <p:spPr bwMode="auto">
            <a:xfrm>
              <a:off x="5715" y="1189"/>
              <a:ext cx="197" cy="47"/>
            </a:xfrm>
            <a:custGeom>
              <a:avLst/>
              <a:gdLst/>
              <a:ahLst/>
              <a:cxnLst>
                <a:cxn ang="0">
                  <a:pos x="1" y="33"/>
                </a:cxn>
                <a:cxn ang="0">
                  <a:pos x="0" y="10"/>
                </a:cxn>
                <a:cxn ang="0">
                  <a:pos x="194" y="0"/>
                </a:cxn>
                <a:cxn ang="0">
                  <a:pos x="196" y="46"/>
                </a:cxn>
                <a:cxn ang="0">
                  <a:pos x="1" y="33"/>
                </a:cxn>
              </a:cxnLst>
              <a:rect l="0" t="0" r="r" b="b"/>
              <a:pathLst>
                <a:path w="197" h="47">
                  <a:moveTo>
                    <a:pt x="1" y="33"/>
                  </a:moveTo>
                  <a:lnTo>
                    <a:pt x="0" y="10"/>
                  </a:lnTo>
                  <a:lnTo>
                    <a:pt x="194" y="0"/>
                  </a:lnTo>
                  <a:lnTo>
                    <a:pt x="196" y="46"/>
                  </a:lnTo>
                  <a:lnTo>
                    <a:pt x="1" y="3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25" name="Line 381"/>
            <p:cNvSpPr>
              <a:spLocks noChangeShapeType="1"/>
            </p:cNvSpPr>
            <p:nvPr/>
          </p:nvSpPr>
          <p:spPr bwMode="auto">
            <a:xfrm>
              <a:off x="5778" y="1200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26" name="Freeform 382"/>
            <p:cNvSpPr>
              <a:spLocks/>
            </p:cNvSpPr>
            <p:nvPr/>
          </p:nvSpPr>
          <p:spPr bwMode="auto">
            <a:xfrm>
              <a:off x="5712" y="1089"/>
              <a:ext cx="198" cy="112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190" y="0"/>
                </a:cxn>
                <a:cxn ang="0">
                  <a:pos x="191" y="21"/>
                </a:cxn>
                <a:cxn ang="0">
                  <a:pos x="196" y="40"/>
                </a:cxn>
                <a:cxn ang="0">
                  <a:pos x="197" y="99"/>
                </a:cxn>
                <a:cxn ang="0">
                  <a:pos x="0" y="111"/>
                </a:cxn>
                <a:cxn ang="0">
                  <a:pos x="0" y="74"/>
                </a:cxn>
              </a:cxnLst>
              <a:rect l="0" t="0" r="r" b="b"/>
              <a:pathLst>
                <a:path w="198" h="112">
                  <a:moveTo>
                    <a:pt x="0" y="74"/>
                  </a:moveTo>
                  <a:lnTo>
                    <a:pt x="190" y="0"/>
                  </a:lnTo>
                  <a:lnTo>
                    <a:pt x="191" y="21"/>
                  </a:lnTo>
                  <a:lnTo>
                    <a:pt x="196" y="40"/>
                  </a:lnTo>
                  <a:lnTo>
                    <a:pt x="197" y="99"/>
                  </a:lnTo>
                  <a:lnTo>
                    <a:pt x="0" y="111"/>
                  </a:lnTo>
                  <a:lnTo>
                    <a:pt x="0" y="7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27" name="Freeform 383"/>
            <p:cNvSpPr>
              <a:spLocks/>
            </p:cNvSpPr>
            <p:nvPr/>
          </p:nvSpPr>
          <p:spPr bwMode="auto">
            <a:xfrm>
              <a:off x="5714" y="1054"/>
              <a:ext cx="185" cy="110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0" y="93"/>
                </a:cxn>
                <a:cxn ang="0">
                  <a:pos x="0" y="109"/>
                </a:cxn>
                <a:cxn ang="0">
                  <a:pos x="184" y="37"/>
                </a:cxn>
                <a:cxn ang="0">
                  <a:pos x="184" y="0"/>
                </a:cxn>
              </a:cxnLst>
              <a:rect l="0" t="0" r="r" b="b"/>
              <a:pathLst>
                <a:path w="185" h="110">
                  <a:moveTo>
                    <a:pt x="184" y="0"/>
                  </a:moveTo>
                  <a:lnTo>
                    <a:pt x="0" y="93"/>
                  </a:lnTo>
                  <a:lnTo>
                    <a:pt x="0" y="109"/>
                  </a:lnTo>
                  <a:lnTo>
                    <a:pt x="184" y="37"/>
                  </a:lnTo>
                  <a:lnTo>
                    <a:pt x="18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28" name="Freeform 384"/>
            <p:cNvSpPr>
              <a:spLocks/>
            </p:cNvSpPr>
            <p:nvPr/>
          </p:nvSpPr>
          <p:spPr bwMode="auto">
            <a:xfrm>
              <a:off x="5738" y="1188"/>
              <a:ext cx="5" cy="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18"/>
                </a:cxn>
                <a:cxn ang="0">
                  <a:pos x="4" y="10"/>
                </a:cxn>
                <a:cxn ang="0">
                  <a:pos x="3" y="0"/>
                </a:cxn>
              </a:cxnLst>
              <a:rect l="0" t="0" r="r" b="b"/>
              <a:pathLst>
                <a:path w="5" h="19">
                  <a:moveTo>
                    <a:pt x="3" y="0"/>
                  </a:moveTo>
                  <a:lnTo>
                    <a:pt x="0" y="10"/>
                  </a:lnTo>
                  <a:lnTo>
                    <a:pt x="3" y="18"/>
                  </a:lnTo>
                  <a:lnTo>
                    <a:pt x="4" y="10"/>
                  </a:lnTo>
                  <a:lnTo>
                    <a:pt x="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29" name="Freeform 385"/>
            <p:cNvSpPr>
              <a:spLocks/>
            </p:cNvSpPr>
            <p:nvPr/>
          </p:nvSpPr>
          <p:spPr bwMode="auto">
            <a:xfrm>
              <a:off x="5832" y="1173"/>
              <a:ext cx="7" cy="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7"/>
                </a:cxn>
                <a:cxn ang="0">
                  <a:pos x="4" y="29"/>
                </a:cxn>
                <a:cxn ang="0">
                  <a:pos x="6" y="15"/>
                </a:cxn>
                <a:cxn ang="0">
                  <a:pos x="4" y="0"/>
                </a:cxn>
              </a:cxnLst>
              <a:rect l="0" t="0" r="r" b="b"/>
              <a:pathLst>
                <a:path w="7" h="30">
                  <a:moveTo>
                    <a:pt x="4" y="0"/>
                  </a:moveTo>
                  <a:lnTo>
                    <a:pt x="0" y="17"/>
                  </a:lnTo>
                  <a:lnTo>
                    <a:pt x="4" y="29"/>
                  </a:lnTo>
                  <a:lnTo>
                    <a:pt x="6" y="15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30" name="Freeform 386"/>
            <p:cNvSpPr>
              <a:spLocks/>
            </p:cNvSpPr>
            <p:nvPr/>
          </p:nvSpPr>
          <p:spPr bwMode="auto">
            <a:xfrm>
              <a:off x="5708" y="1120"/>
              <a:ext cx="9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3" y="9"/>
                </a:cxn>
                <a:cxn ang="0">
                  <a:pos x="6" y="9"/>
                </a:cxn>
                <a:cxn ang="0">
                  <a:pos x="7" y="15"/>
                </a:cxn>
                <a:cxn ang="0">
                  <a:pos x="8" y="41"/>
                </a:cxn>
                <a:cxn ang="0">
                  <a:pos x="5" y="44"/>
                </a:cxn>
                <a:cxn ang="0">
                  <a:pos x="5" y="80"/>
                </a:cxn>
                <a:cxn ang="0">
                  <a:pos x="0" y="103"/>
                </a:cxn>
                <a:cxn ang="0">
                  <a:pos x="0" y="0"/>
                </a:cxn>
              </a:cxnLst>
              <a:rect l="0" t="0" r="r" b="b"/>
              <a:pathLst>
                <a:path w="9" h="104">
                  <a:moveTo>
                    <a:pt x="0" y="0"/>
                  </a:moveTo>
                  <a:lnTo>
                    <a:pt x="2" y="3"/>
                  </a:lnTo>
                  <a:lnTo>
                    <a:pt x="3" y="9"/>
                  </a:lnTo>
                  <a:lnTo>
                    <a:pt x="6" y="9"/>
                  </a:lnTo>
                  <a:lnTo>
                    <a:pt x="7" y="15"/>
                  </a:lnTo>
                  <a:lnTo>
                    <a:pt x="8" y="41"/>
                  </a:lnTo>
                  <a:lnTo>
                    <a:pt x="5" y="44"/>
                  </a:lnTo>
                  <a:lnTo>
                    <a:pt x="5" y="80"/>
                  </a:lnTo>
                  <a:lnTo>
                    <a:pt x="0" y="103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31" name="Freeform 387"/>
            <p:cNvSpPr>
              <a:spLocks/>
            </p:cNvSpPr>
            <p:nvPr/>
          </p:nvSpPr>
          <p:spPr bwMode="auto">
            <a:xfrm>
              <a:off x="5767" y="1130"/>
              <a:ext cx="7" cy="7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58"/>
                </a:cxn>
                <a:cxn ang="0">
                  <a:pos x="0" y="70"/>
                </a:cxn>
                <a:cxn ang="0">
                  <a:pos x="2" y="75"/>
                </a:cxn>
                <a:cxn ang="0">
                  <a:pos x="4" y="77"/>
                </a:cxn>
                <a:cxn ang="0">
                  <a:pos x="5" y="74"/>
                </a:cxn>
                <a:cxn ang="0">
                  <a:pos x="6" y="66"/>
                </a:cxn>
                <a:cxn ang="0">
                  <a:pos x="6" y="5"/>
                </a:cxn>
                <a:cxn ang="0">
                  <a:pos x="4" y="2"/>
                </a:cxn>
                <a:cxn ang="0">
                  <a:pos x="2" y="0"/>
                </a:cxn>
              </a:cxnLst>
              <a:rect l="0" t="0" r="r" b="b"/>
              <a:pathLst>
                <a:path w="7" h="78">
                  <a:moveTo>
                    <a:pt x="2" y="0"/>
                  </a:moveTo>
                  <a:lnTo>
                    <a:pt x="1" y="3"/>
                  </a:lnTo>
                  <a:lnTo>
                    <a:pt x="0" y="6"/>
                  </a:lnTo>
                  <a:lnTo>
                    <a:pt x="0" y="58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4" y="77"/>
                  </a:lnTo>
                  <a:lnTo>
                    <a:pt x="5" y="74"/>
                  </a:lnTo>
                  <a:lnTo>
                    <a:pt x="6" y="66"/>
                  </a:lnTo>
                  <a:lnTo>
                    <a:pt x="6" y="5"/>
                  </a:lnTo>
                  <a:lnTo>
                    <a:pt x="4" y="2"/>
                  </a:lnTo>
                  <a:lnTo>
                    <a:pt x="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32" name="Freeform 388"/>
            <p:cNvSpPr>
              <a:spLocks/>
            </p:cNvSpPr>
            <p:nvPr/>
          </p:nvSpPr>
          <p:spPr bwMode="auto">
            <a:xfrm>
              <a:off x="5805" y="1104"/>
              <a:ext cx="8" cy="7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58"/>
                </a:cxn>
                <a:cxn ang="0">
                  <a:pos x="1" y="70"/>
                </a:cxn>
                <a:cxn ang="0">
                  <a:pos x="3" y="74"/>
                </a:cxn>
                <a:cxn ang="0">
                  <a:pos x="5" y="77"/>
                </a:cxn>
                <a:cxn ang="0">
                  <a:pos x="6" y="74"/>
                </a:cxn>
                <a:cxn ang="0">
                  <a:pos x="7" y="66"/>
                </a:cxn>
                <a:cxn ang="0">
                  <a:pos x="7" y="5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r" b="b"/>
              <a:pathLst>
                <a:path w="8" h="78">
                  <a:moveTo>
                    <a:pt x="3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0" y="58"/>
                  </a:lnTo>
                  <a:lnTo>
                    <a:pt x="1" y="70"/>
                  </a:lnTo>
                  <a:lnTo>
                    <a:pt x="3" y="74"/>
                  </a:lnTo>
                  <a:lnTo>
                    <a:pt x="5" y="77"/>
                  </a:lnTo>
                  <a:lnTo>
                    <a:pt x="6" y="74"/>
                  </a:lnTo>
                  <a:lnTo>
                    <a:pt x="7" y="66"/>
                  </a:lnTo>
                  <a:lnTo>
                    <a:pt x="7" y="5"/>
                  </a:lnTo>
                  <a:lnTo>
                    <a:pt x="5" y="2"/>
                  </a:lnTo>
                  <a:lnTo>
                    <a:pt x="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33" name="Freeform 389"/>
            <p:cNvSpPr>
              <a:spLocks/>
            </p:cNvSpPr>
            <p:nvPr/>
          </p:nvSpPr>
          <p:spPr bwMode="auto">
            <a:xfrm>
              <a:off x="5854" y="1084"/>
              <a:ext cx="8" cy="7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59"/>
                </a:cxn>
                <a:cxn ang="0">
                  <a:pos x="1" y="71"/>
                </a:cxn>
                <a:cxn ang="0">
                  <a:pos x="3" y="75"/>
                </a:cxn>
                <a:cxn ang="0">
                  <a:pos x="4" y="77"/>
                </a:cxn>
                <a:cxn ang="0">
                  <a:pos x="6" y="75"/>
                </a:cxn>
                <a:cxn ang="0">
                  <a:pos x="7" y="67"/>
                </a:cxn>
                <a:cxn ang="0">
                  <a:pos x="7" y="6"/>
                </a:cxn>
                <a:cxn ang="0">
                  <a:pos x="5" y="3"/>
                </a:cxn>
                <a:cxn ang="0">
                  <a:pos x="3" y="0"/>
                </a:cxn>
              </a:cxnLst>
              <a:rect l="0" t="0" r="r" b="b"/>
              <a:pathLst>
                <a:path w="8" h="78">
                  <a:moveTo>
                    <a:pt x="3" y="0"/>
                  </a:moveTo>
                  <a:lnTo>
                    <a:pt x="2" y="4"/>
                  </a:lnTo>
                  <a:lnTo>
                    <a:pt x="0" y="7"/>
                  </a:lnTo>
                  <a:lnTo>
                    <a:pt x="0" y="59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4" y="77"/>
                  </a:lnTo>
                  <a:lnTo>
                    <a:pt x="6" y="75"/>
                  </a:lnTo>
                  <a:lnTo>
                    <a:pt x="7" y="67"/>
                  </a:lnTo>
                  <a:lnTo>
                    <a:pt x="7" y="6"/>
                  </a:lnTo>
                  <a:lnTo>
                    <a:pt x="5" y="3"/>
                  </a:lnTo>
                  <a:lnTo>
                    <a:pt x="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34" name="Freeform 390"/>
            <p:cNvSpPr>
              <a:spLocks/>
            </p:cNvSpPr>
            <p:nvPr/>
          </p:nvSpPr>
          <p:spPr bwMode="auto">
            <a:xfrm>
              <a:off x="5701" y="1094"/>
              <a:ext cx="6" cy="13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129"/>
                </a:cxn>
                <a:cxn ang="0">
                  <a:pos x="5" y="129"/>
                </a:cxn>
                <a:cxn ang="0">
                  <a:pos x="5" y="3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3" y="0"/>
                </a:cxn>
              </a:cxnLst>
              <a:rect l="0" t="0" r="r" b="b"/>
              <a:pathLst>
                <a:path w="6" h="130">
                  <a:moveTo>
                    <a:pt x="3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129"/>
                  </a:lnTo>
                  <a:lnTo>
                    <a:pt x="5" y="129"/>
                  </a:lnTo>
                  <a:lnTo>
                    <a:pt x="5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35" name="Freeform 391"/>
            <p:cNvSpPr>
              <a:spLocks/>
            </p:cNvSpPr>
            <p:nvPr/>
          </p:nvSpPr>
          <p:spPr bwMode="auto">
            <a:xfrm>
              <a:off x="5694" y="1191"/>
              <a:ext cx="9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6"/>
                </a:cxn>
                <a:cxn ang="0">
                  <a:pos x="0" y="24"/>
                </a:cxn>
                <a:cxn ang="0">
                  <a:pos x="1" y="24"/>
                </a:cxn>
                <a:cxn ang="0">
                  <a:pos x="8" y="24"/>
                </a:cxn>
                <a:cxn ang="0">
                  <a:pos x="8" y="0"/>
                </a:cxn>
              </a:cxnLst>
              <a:rect l="0" t="0" r="r" b="b"/>
              <a:pathLst>
                <a:path w="9" h="25">
                  <a:moveTo>
                    <a:pt x="8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8" y="24"/>
                  </a:lnTo>
                  <a:lnTo>
                    <a:pt x="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36" name="Freeform 392"/>
            <p:cNvSpPr>
              <a:spLocks/>
            </p:cNvSpPr>
            <p:nvPr/>
          </p:nvSpPr>
          <p:spPr bwMode="auto">
            <a:xfrm>
              <a:off x="5705" y="1191"/>
              <a:ext cx="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6"/>
                </a:cxn>
                <a:cxn ang="0">
                  <a:pos x="7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8" h="25">
                  <a:moveTo>
                    <a:pt x="0" y="0"/>
                  </a:moveTo>
                  <a:lnTo>
                    <a:pt x="7" y="6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37" name="Freeform 393"/>
            <p:cNvSpPr>
              <a:spLocks/>
            </p:cNvSpPr>
            <p:nvPr/>
          </p:nvSpPr>
          <p:spPr bwMode="auto">
            <a:xfrm>
              <a:off x="5693" y="1110"/>
              <a:ext cx="10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</a:cxnLst>
              <a:rect l="0" t="0" r="r" b="b"/>
              <a:pathLst>
                <a:path w="10" h="8">
                  <a:moveTo>
                    <a:pt x="0" y="7"/>
                  </a:moveTo>
                  <a:lnTo>
                    <a:pt x="9" y="0"/>
                  </a:lnTo>
                  <a:lnTo>
                    <a:pt x="9" y="7"/>
                  </a:lnTo>
                  <a:lnTo>
                    <a:pt x="0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38" name="Freeform 394"/>
            <p:cNvSpPr>
              <a:spLocks/>
            </p:cNvSpPr>
            <p:nvPr/>
          </p:nvSpPr>
          <p:spPr bwMode="auto">
            <a:xfrm>
              <a:off x="5705" y="1110"/>
              <a:ext cx="11" cy="8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10" y="7"/>
                </a:cxn>
              </a:cxnLst>
              <a:rect l="0" t="0" r="r" b="b"/>
              <a:pathLst>
                <a:path w="11" h="8">
                  <a:moveTo>
                    <a:pt x="10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0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39" name="Freeform 395"/>
            <p:cNvSpPr>
              <a:spLocks/>
            </p:cNvSpPr>
            <p:nvPr/>
          </p:nvSpPr>
          <p:spPr bwMode="auto">
            <a:xfrm>
              <a:off x="5701" y="1136"/>
              <a:ext cx="6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0" y="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40" name="Freeform 396"/>
            <p:cNvSpPr>
              <a:spLocks/>
            </p:cNvSpPr>
            <p:nvPr/>
          </p:nvSpPr>
          <p:spPr bwMode="auto">
            <a:xfrm>
              <a:off x="5701" y="1173"/>
              <a:ext cx="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41" name="Freeform 397"/>
            <p:cNvSpPr>
              <a:spLocks/>
            </p:cNvSpPr>
            <p:nvPr/>
          </p:nvSpPr>
          <p:spPr bwMode="auto">
            <a:xfrm>
              <a:off x="5701" y="1180"/>
              <a:ext cx="6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0" y="1"/>
                </a:cxn>
              </a:cxnLst>
              <a:rect l="0" t="0" r="r" b="b"/>
              <a:pathLst>
                <a:path w="6" h="2">
                  <a:moveTo>
                    <a:pt x="0" y="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0" y="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42" name="Freeform 398"/>
            <p:cNvSpPr>
              <a:spLocks/>
            </p:cNvSpPr>
            <p:nvPr/>
          </p:nvSpPr>
          <p:spPr bwMode="auto">
            <a:xfrm>
              <a:off x="5999" y="1189"/>
              <a:ext cx="197" cy="47"/>
            </a:xfrm>
            <a:custGeom>
              <a:avLst/>
              <a:gdLst/>
              <a:ahLst/>
              <a:cxnLst>
                <a:cxn ang="0">
                  <a:pos x="195" y="33"/>
                </a:cxn>
                <a:cxn ang="0">
                  <a:pos x="196" y="10"/>
                </a:cxn>
                <a:cxn ang="0">
                  <a:pos x="2" y="0"/>
                </a:cxn>
                <a:cxn ang="0">
                  <a:pos x="0" y="46"/>
                </a:cxn>
                <a:cxn ang="0">
                  <a:pos x="195" y="33"/>
                </a:cxn>
              </a:cxnLst>
              <a:rect l="0" t="0" r="r" b="b"/>
              <a:pathLst>
                <a:path w="197" h="47">
                  <a:moveTo>
                    <a:pt x="195" y="33"/>
                  </a:moveTo>
                  <a:lnTo>
                    <a:pt x="196" y="10"/>
                  </a:lnTo>
                  <a:lnTo>
                    <a:pt x="2" y="0"/>
                  </a:lnTo>
                  <a:lnTo>
                    <a:pt x="0" y="46"/>
                  </a:lnTo>
                  <a:lnTo>
                    <a:pt x="195" y="3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43" name="Line 399"/>
            <p:cNvSpPr>
              <a:spLocks noChangeShapeType="1"/>
            </p:cNvSpPr>
            <p:nvPr/>
          </p:nvSpPr>
          <p:spPr bwMode="auto">
            <a:xfrm>
              <a:off x="6132" y="1200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44" name="Freeform 400"/>
            <p:cNvSpPr>
              <a:spLocks/>
            </p:cNvSpPr>
            <p:nvPr/>
          </p:nvSpPr>
          <p:spPr bwMode="auto">
            <a:xfrm>
              <a:off x="6001" y="1089"/>
              <a:ext cx="198" cy="112"/>
            </a:xfrm>
            <a:custGeom>
              <a:avLst/>
              <a:gdLst/>
              <a:ahLst/>
              <a:cxnLst>
                <a:cxn ang="0">
                  <a:pos x="197" y="74"/>
                </a:cxn>
                <a:cxn ang="0">
                  <a:pos x="7" y="0"/>
                </a:cxn>
                <a:cxn ang="0">
                  <a:pos x="6" y="21"/>
                </a:cxn>
                <a:cxn ang="0">
                  <a:pos x="1" y="40"/>
                </a:cxn>
                <a:cxn ang="0">
                  <a:pos x="0" y="99"/>
                </a:cxn>
                <a:cxn ang="0">
                  <a:pos x="197" y="111"/>
                </a:cxn>
                <a:cxn ang="0">
                  <a:pos x="197" y="74"/>
                </a:cxn>
              </a:cxnLst>
              <a:rect l="0" t="0" r="r" b="b"/>
              <a:pathLst>
                <a:path w="198" h="112">
                  <a:moveTo>
                    <a:pt x="197" y="74"/>
                  </a:moveTo>
                  <a:lnTo>
                    <a:pt x="7" y="0"/>
                  </a:lnTo>
                  <a:lnTo>
                    <a:pt x="6" y="21"/>
                  </a:lnTo>
                  <a:lnTo>
                    <a:pt x="1" y="40"/>
                  </a:lnTo>
                  <a:lnTo>
                    <a:pt x="0" y="99"/>
                  </a:lnTo>
                  <a:lnTo>
                    <a:pt x="197" y="111"/>
                  </a:lnTo>
                  <a:lnTo>
                    <a:pt x="197" y="7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45" name="Freeform 401"/>
            <p:cNvSpPr>
              <a:spLocks/>
            </p:cNvSpPr>
            <p:nvPr/>
          </p:nvSpPr>
          <p:spPr bwMode="auto">
            <a:xfrm>
              <a:off x="6012" y="1054"/>
              <a:ext cx="185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" y="93"/>
                </a:cxn>
                <a:cxn ang="0">
                  <a:pos x="184" y="109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185" h="110">
                  <a:moveTo>
                    <a:pt x="0" y="0"/>
                  </a:moveTo>
                  <a:lnTo>
                    <a:pt x="184" y="93"/>
                  </a:lnTo>
                  <a:lnTo>
                    <a:pt x="184" y="109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46" name="Freeform 402"/>
            <p:cNvSpPr>
              <a:spLocks/>
            </p:cNvSpPr>
            <p:nvPr/>
          </p:nvSpPr>
          <p:spPr bwMode="auto">
            <a:xfrm>
              <a:off x="6168" y="1188"/>
              <a:ext cx="5" cy="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10"/>
                </a:cxn>
                <a:cxn ang="0">
                  <a:pos x="1" y="18"/>
                </a:cxn>
                <a:cxn ang="0">
                  <a:pos x="0" y="10"/>
                </a:cxn>
                <a:cxn ang="0">
                  <a:pos x="1" y="0"/>
                </a:cxn>
              </a:cxnLst>
              <a:rect l="0" t="0" r="r" b="b"/>
              <a:pathLst>
                <a:path w="5" h="19">
                  <a:moveTo>
                    <a:pt x="1" y="0"/>
                  </a:moveTo>
                  <a:lnTo>
                    <a:pt x="4" y="10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1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47" name="Freeform 403"/>
            <p:cNvSpPr>
              <a:spLocks/>
            </p:cNvSpPr>
            <p:nvPr/>
          </p:nvSpPr>
          <p:spPr bwMode="auto">
            <a:xfrm>
              <a:off x="6072" y="1173"/>
              <a:ext cx="7" cy="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17"/>
                </a:cxn>
                <a:cxn ang="0">
                  <a:pos x="2" y="29"/>
                </a:cxn>
                <a:cxn ang="0">
                  <a:pos x="0" y="15"/>
                </a:cxn>
                <a:cxn ang="0">
                  <a:pos x="2" y="0"/>
                </a:cxn>
              </a:cxnLst>
              <a:rect l="0" t="0" r="r" b="b"/>
              <a:pathLst>
                <a:path w="7" h="30">
                  <a:moveTo>
                    <a:pt x="2" y="0"/>
                  </a:moveTo>
                  <a:lnTo>
                    <a:pt x="6" y="17"/>
                  </a:lnTo>
                  <a:lnTo>
                    <a:pt x="2" y="29"/>
                  </a:lnTo>
                  <a:lnTo>
                    <a:pt x="0" y="15"/>
                  </a:lnTo>
                  <a:lnTo>
                    <a:pt x="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48" name="Freeform 404"/>
            <p:cNvSpPr>
              <a:spLocks/>
            </p:cNvSpPr>
            <p:nvPr/>
          </p:nvSpPr>
          <p:spPr bwMode="auto">
            <a:xfrm>
              <a:off x="6194" y="1120"/>
              <a:ext cx="9" cy="10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3"/>
                </a:cxn>
                <a:cxn ang="0">
                  <a:pos x="5" y="9"/>
                </a:cxn>
                <a:cxn ang="0">
                  <a:pos x="2" y="9"/>
                </a:cxn>
                <a:cxn ang="0">
                  <a:pos x="1" y="15"/>
                </a:cxn>
                <a:cxn ang="0">
                  <a:pos x="0" y="41"/>
                </a:cxn>
                <a:cxn ang="0">
                  <a:pos x="3" y="44"/>
                </a:cxn>
                <a:cxn ang="0">
                  <a:pos x="3" y="80"/>
                </a:cxn>
                <a:cxn ang="0">
                  <a:pos x="8" y="103"/>
                </a:cxn>
                <a:cxn ang="0">
                  <a:pos x="8" y="0"/>
                </a:cxn>
              </a:cxnLst>
              <a:rect l="0" t="0" r="r" b="b"/>
              <a:pathLst>
                <a:path w="9" h="104">
                  <a:moveTo>
                    <a:pt x="8" y="0"/>
                  </a:moveTo>
                  <a:lnTo>
                    <a:pt x="6" y="3"/>
                  </a:lnTo>
                  <a:lnTo>
                    <a:pt x="5" y="9"/>
                  </a:lnTo>
                  <a:lnTo>
                    <a:pt x="2" y="9"/>
                  </a:lnTo>
                  <a:lnTo>
                    <a:pt x="1" y="15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3" y="80"/>
                  </a:lnTo>
                  <a:lnTo>
                    <a:pt x="8" y="103"/>
                  </a:lnTo>
                  <a:lnTo>
                    <a:pt x="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49" name="Freeform 405"/>
            <p:cNvSpPr>
              <a:spLocks/>
            </p:cNvSpPr>
            <p:nvPr/>
          </p:nvSpPr>
          <p:spPr bwMode="auto">
            <a:xfrm>
              <a:off x="6137" y="1130"/>
              <a:ext cx="7" cy="7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3"/>
                </a:cxn>
                <a:cxn ang="0">
                  <a:pos x="6" y="6"/>
                </a:cxn>
                <a:cxn ang="0">
                  <a:pos x="6" y="58"/>
                </a:cxn>
                <a:cxn ang="0">
                  <a:pos x="6" y="70"/>
                </a:cxn>
                <a:cxn ang="0">
                  <a:pos x="4" y="75"/>
                </a:cxn>
                <a:cxn ang="0">
                  <a:pos x="2" y="77"/>
                </a:cxn>
                <a:cxn ang="0">
                  <a:pos x="1" y="74"/>
                </a:cxn>
                <a:cxn ang="0">
                  <a:pos x="0" y="66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7" h="78">
                  <a:moveTo>
                    <a:pt x="4" y="0"/>
                  </a:moveTo>
                  <a:lnTo>
                    <a:pt x="5" y="3"/>
                  </a:lnTo>
                  <a:lnTo>
                    <a:pt x="6" y="6"/>
                  </a:lnTo>
                  <a:lnTo>
                    <a:pt x="6" y="58"/>
                  </a:lnTo>
                  <a:lnTo>
                    <a:pt x="6" y="70"/>
                  </a:lnTo>
                  <a:lnTo>
                    <a:pt x="4" y="75"/>
                  </a:lnTo>
                  <a:lnTo>
                    <a:pt x="2" y="77"/>
                  </a:lnTo>
                  <a:lnTo>
                    <a:pt x="1" y="74"/>
                  </a:lnTo>
                  <a:lnTo>
                    <a:pt x="0" y="66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50" name="Freeform 406"/>
            <p:cNvSpPr>
              <a:spLocks/>
            </p:cNvSpPr>
            <p:nvPr/>
          </p:nvSpPr>
          <p:spPr bwMode="auto">
            <a:xfrm>
              <a:off x="6098" y="1104"/>
              <a:ext cx="8" cy="7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3"/>
                </a:cxn>
                <a:cxn ang="0">
                  <a:pos x="7" y="6"/>
                </a:cxn>
                <a:cxn ang="0">
                  <a:pos x="7" y="58"/>
                </a:cxn>
                <a:cxn ang="0">
                  <a:pos x="6" y="70"/>
                </a:cxn>
                <a:cxn ang="0">
                  <a:pos x="4" y="74"/>
                </a:cxn>
                <a:cxn ang="0">
                  <a:pos x="2" y="77"/>
                </a:cxn>
                <a:cxn ang="0">
                  <a:pos x="1" y="74"/>
                </a:cxn>
                <a:cxn ang="0">
                  <a:pos x="0" y="66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8" h="78">
                  <a:moveTo>
                    <a:pt x="4" y="0"/>
                  </a:moveTo>
                  <a:lnTo>
                    <a:pt x="5" y="3"/>
                  </a:lnTo>
                  <a:lnTo>
                    <a:pt x="7" y="6"/>
                  </a:lnTo>
                  <a:lnTo>
                    <a:pt x="7" y="58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7"/>
                  </a:lnTo>
                  <a:lnTo>
                    <a:pt x="1" y="74"/>
                  </a:lnTo>
                  <a:lnTo>
                    <a:pt x="0" y="66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51" name="Freeform 407"/>
            <p:cNvSpPr>
              <a:spLocks/>
            </p:cNvSpPr>
            <p:nvPr/>
          </p:nvSpPr>
          <p:spPr bwMode="auto">
            <a:xfrm>
              <a:off x="6049" y="1084"/>
              <a:ext cx="8" cy="7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4"/>
                </a:cxn>
                <a:cxn ang="0">
                  <a:pos x="7" y="7"/>
                </a:cxn>
                <a:cxn ang="0">
                  <a:pos x="7" y="59"/>
                </a:cxn>
                <a:cxn ang="0">
                  <a:pos x="6" y="71"/>
                </a:cxn>
                <a:cxn ang="0">
                  <a:pos x="4" y="75"/>
                </a:cxn>
                <a:cxn ang="0">
                  <a:pos x="2" y="77"/>
                </a:cxn>
                <a:cxn ang="0">
                  <a:pos x="1" y="75"/>
                </a:cxn>
                <a:cxn ang="0">
                  <a:pos x="0" y="6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4" y="0"/>
                </a:cxn>
              </a:cxnLst>
              <a:rect l="0" t="0" r="r" b="b"/>
              <a:pathLst>
                <a:path w="8" h="78">
                  <a:moveTo>
                    <a:pt x="4" y="0"/>
                  </a:moveTo>
                  <a:lnTo>
                    <a:pt x="5" y="4"/>
                  </a:lnTo>
                  <a:lnTo>
                    <a:pt x="7" y="7"/>
                  </a:lnTo>
                  <a:lnTo>
                    <a:pt x="7" y="59"/>
                  </a:lnTo>
                  <a:lnTo>
                    <a:pt x="6" y="71"/>
                  </a:lnTo>
                  <a:lnTo>
                    <a:pt x="4" y="75"/>
                  </a:lnTo>
                  <a:lnTo>
                    <a:pt x="2" y="77"/>
                  </a:lnTo>
                  <a:lnTo>
                    <a:pt x="1" y="75"/>
                  </a:lnTo>
                  <a:lnTo>
                    <a:pt x="0" y="67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52" name="Freeform 408"/>
            <p:cNvSpPr>
              <a:spLocks/>
            </p:cNvSpPr>
            <p:nvPr/>
          </p:nvSpPr>
          <p:spPr bwMode="auto">
            <a:xfrm>
              <a:off x="6204" y="1094"/>
              <a:ext cx="6" cy="1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5" y="3"/>
                </a:cxn>
                <a:cxn ang="0">
                  <a:pos x="5" y="129"/>
                </a:cxn>
                <a:cxn ang="0">
                  <a:pos x="0" y="129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2" y="0"/>
                </a:cxn>
              </a:cxnLst>
              <a:rect l="0" t="0" r="r" b="b"/>
              <a:pathLst>
                <a:path w="6" h="130">
                  <a:moveTo>
                    <a:pt x="2" y="0"/>
                  </a:moveTo>
                  <a:lnTo>
                    <a:pt x="4" y="0"/>
                  </a:lnTo>
                  <a:lnTo>
                    <a:pt x="5" y="3"/>
                  </a:lnTo>
                  <a:lnTo>
                    <a:pt x="5" y="129"/>
                  </a:lnTo>
                  <a:lnTo>
                    <a:pt x="0" y="129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53" name="Freeform 409"/>
            <p:cNvSpPr>
              <a:spLocks/>
            </p:cNvSpPr>
            <p:nvPr/>
          </p:nvSpPr>
          <p:spPr bwMode="auto">
            <a:xfrm>
              <a:off x="6208" y="1191"/>
              <a:ext cx="9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8" y="24"/>
                </a:cxn>
                <a:cxn ang="0">
                  <a:pos x="7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9" h="25">
                  <a:moveTo>
                    <a:pt x="0" y="0"/>
                  </a:moveTo>
                  <a:lnTo>
                    <a:pt x="8" y="6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54" name="Freeform 410"/>
            <p:cNvSpPr>
              <a:spLocks/>
            </p:cNvSpPr>
            <p:nvPr/>
          </p:nvSpPr>
          <p:spPr bwMode="auto">
            <a:xfrm>
              <a:off x="6198" y="1191"/>
              <a:ext cx="8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0" y="24"/>
                </a:cxn>
                <a:cxn ang="0">
                  <a:pos x="7" y="24"/>
                </a:cxn>
                <a:cxn ang="0">
                  <a:pos x="7" y="0"/>
                </a:cxn>
              </a:cxnLst>
              <a:rect l="0" t="0" r="r" b="b"/>
              <a:pathLst>
                <a:path w="8" h="25">
                  <a:moveTo>
                    <a:pt x="7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7" y="24"/>
                  </a:lnTo>
                  <a:lnTo>
                    <a:pt x="7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55" name="Freeform 411"/>
            <p:cNvSpPr>
              <a:spLocks/>
            </p:cNvSpPr>
            <p:nvPr/>
          </p:nvSpPr>
          <p:spPr bwMode="auto">
            <a:xfrm>
              <a:off x="6208" y="1110"/>
              <a:ext cx="10" cy="8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9" y="7"/>
                </a:cxn>
              </a:cxnLst>
              <a:rect l="0" t="0" r="r" b="b"/>
              <a:pathLst>
                <a:path w="10" h="8">
                  <a:moveTo>
                    <a:pt x="9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9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56" name="Freeform 412"/>
            <p:cNvSpPr>
              <a:spLocks/>
            </p:cNvSpPr>
            <p:nvPr/>
          </p:nvSpPr>
          <p:spPr bwMode="auto">
            <a:xfrm>
              <a:off x="6195" y="1110"/>
              <a:ext cx="11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0" y="0"/>
                </a:cxn>
                <a:cxn ang="0">
                  <a:pos x="10" y="7"/>
                </a:cxn>
                <a:cxn ang="0">
                  <a:pos x="0" y="7"/>
                </a:cxn>
              </a:cxnLst>
              <a:rect l="0" t="0" r="r" b="b"/>
              <a:pathLst>
                <a:path w="11" h="8">
                  <a:moveTo>
                    <a:pt x="0" y="7"/>
                  </a:moveTo>
                  <a:lnTo>
                    <a:pt x="10" y="0"/>
                  </a:lnTo>
                  <a:lnTo>
                    <a:pt x="10" y="7"/>
                  </a:lnTo>
                  <a:lnTo>
                    <a:pt x="0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57" name="Freeform 413"/>
            <p:cNvSpPr>
              <a:spLocks/>
            </p:cNvSpPr>
            <p:nvPr/>
          </p:nvSpPr>
          <p:spPr bwMode="auto">
            <a:xfrm>
              <a:off x="6204" y="1136"/>
              <a:ext cx="6" cy="3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2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58" name="Freeform 414"/>
            <p:cNvSpPr>
              <a:spLocks/>
            </p:cNvSpPr>
            <p:nvPr/>
          </p:nvSpPr>
          <p:spPr bwMode="auto">
            <a:xfrm>
              <a:off x="6204" y="1173"/>
              <a:ext cx="6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59" name="Freeform 415"/>
            <p:cNvSpPr>
              <a:spLocks/>
            </p:cNvSpPr>
            <p:nvPr/>
          </p:nvSpPr>
          <p:spPr bwMode="auto">
            <a:xfrm>
              <a:off x="6204" y="1180"/>
              <a:ext cx="6" cy="2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5" y="1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5" y="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60" name="Freeform 416"/>
            <p:cNvSpPr>
              <a:spLocks/>
            </p:cNvSpPr>
            <p:nvPr/>
          </p:nvSpPr>
          <p:spPr bwMode="auto">
            <a:xfrm>
              <a:off x="5934" y="678"/>
              <a:ext cx="41" cy="77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0" y="74"/>
                </a:cxn>
                <a:cxn ang="0">
                  <a:pos x="1" y="54"/>
                </a:cxn>
                <a:cxn ang="0">
                  <a:pos x="4" y="32"/>
                </a:cxn>
                <a:cxn ang="0">
                  <a:pos x="11" y="12"/>
                </a:cxn>
                <a:cxn ang="0">
                  <a:pos x="16" y="4"/>
                </a:cxn>
                <a:cxn ang="0">
                  <a:pos x="20" y="0"/>
                </a:cxn>
                <a:cxn ang="0">
                  <a:pos x="24" y="4"/>
                </a:cxn>
                <a:cxn ang="0">
                  <a:pos x="29" y="12"/>
                </a:cxn>
                <a:cxn ang="0">
                  <a:pos x="35" y="32"/>
                </a:cxn>
                <a:cxn ang="0">
                  <a:pos x="39" y="54"/>
                </a:cxn>
                <a:cxn ang="0">
                  <a:pos x="40" y="74"/>
                </a:cxn>
                <a:cxn ang="0">
                  <a:pos x="40" y="76"/>
                </a:cxn>
                <a:cxn ang="0">
                  <a:pos x="0" y="76"/>
                </a:cxn>
              </a:cxnLst>
              <a:rect l="0" t="0" r="r" b="b"/>
              <a:pathLst>
                <a:path w="41" h="77">
                  <a:moveTo>
                    <a:pt x="0" y="76"/>
                  </a:moveTo>
                  <a:lnTo>
                    <a:pt x="0" y="74"/>
                  </a:lnTo>
                  <a:lnTo>
                    <a:pt x="1" y="54"/>
                  </a:lnTo>
                  <a:lnTo>
                    <a:pt x="4" y="32"/>
                  </a:lnTo>
                  <a:lnTo>
                    <a:pt x="11" y="12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9" y="12"/>
                  </a:lnTo>
                  <a:lnTo>
                    <a:pt x="35" y="32"/>
                  </a:lnTo>
                  <a:lnTo>
                    <a:pt x="39" y="54"/>
                  </a:lnTo>
                  <a:lnTo>
                    <a:pt x="40" y="74"/>
                  </a:lnTo>
                  <a:lnTo>
                    <a:pt x="40" y="76"/>
                  </a:lnTo>
                  <a:lnTo>
                    <a:pt x="0" y="76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61" name="Freeform 417"/>
            <p:cNvSpPr>
              <a:spLocks/>
            </p:cNvSpPr>
            <p:nvPr/>
          </p:nvSpPr>
          <p:spPr bwMode="auto">
            <a:xfrm>
              <a:off x="5940" y="839"/>
              <a:ext cx="29" cy="3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34"/>
                </a:cxn>
                <a:cxn ang="0">
                  <a:pos x="0" y="34"/>
                </a:cxn>
              </a:cxnLst>
              <a:rect l="0" t="0" r="r" b="b"/>
              <a:pathLst>
                <a:path w="29" h="35">
                  <a:moveTo>
                    <a:pt x="0" y="34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34"/>
                  </a:lnTo>
                  <a:lnTo>
                    <a:pt x="0" y="3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62" name="Freeform 418"/>
            <p:cNvSpPr>
              <a:spLocks/>
            </p:cNvSpPr>
            <p:nvPr/>
          </p:nvSpPr>
          <p:spPr bwMode="auto">
            <a:xfrm>
              <a:off x="5946" y="875"/>
              <a:ext cx="17" cy="50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49"/>
                </a:cxn>
                <a:cxn ang="0">
                  <a:pos x="0" y="49"/>
                </a:cxn>
              </a:cxnLst>
              <a:rect l="0" t="0" r="r" b="b"/>
              <a:pathLst>
                <a:path w="17" h="50">
                  <a:moveTo>
                    <a:pt x="0" y="4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9"/>
                  </a:lnTo>
                  <a:lnTo>
                    <a:pt x="0" y="49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63" name="Freeform 419"/>
            <p:cNvSpPr>
              <a:spLocks/>
            </p:cNvSpPr>
            <p:nvPr/>
          </p:nvSpPr>
          <p:spPr bwMode="auto">
            <a:xfrm>
              <a:off x="5900" y="1034"/>
              <a:ext cx="40" cy="161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1" y="56"/>
                </a:cxn>
                <a:cxn ang="0">
                  <a:pos x="10" y="56"/>
                </a:cxn>
                <a:cxn ang="0">
                  <a:pos x="10" y="82"/>
                </a:cxn>
                <a:cxn ang="0">
                  <a:pos x="13" y="110"/>
                </a:cxn>
                <a:cxn ang="0">
                  <a:pos x="14" y="160"/>
                </a:cxn>
                <a:cxn ang="0">
                  <a:pos x="29" y="160"/>
                </a:cxn>
                <a:cxn ang="0">
                  <a:pos x="29" y="132"/>
                </a:cxn>
                <a:cxn ang="0">
                  <a:pos x="14" y="132"/>
                </a:cxn>
                <a:cxn ang="0">
                  <a:pos x="27" y="132"/>
                </a:cxn>
                <a:cxn ang="0">
                  <a:pos x="27" y="111"/>
                </a:cxn>
                <a:cxn ang="0">
                  <a:pos x="36" y="104"/>
                </a:cxn>
                <a:cxn ang="0">
                  <a:pos x="36" y="78"/>
                </a:cxn>
                <a:cxn ang="0">
                  <a:pos x="27" y="65"/>
                </a:cxn>
                <a:cxn ang="0">
                  <a:pos x="10" y="65"/>
                </a:cxn>
                <a:cxn ang="0">
                  <a:pos x="35" y="65"/>
                </a:cxn>
                <a:cxn ang="0">
                  <a:pos x="38" y="29"/>
                </a:cxn>
                <a:cxn ang="0">
                  <a:pos x="39" y="0"/>
                </a:cxn>
                <a:cxn ang="0">
                  <a:pos x="36" y="31"/>
                </a:cxn>
                <a:cxn ang="0">
                  <a:pos x="32" y="32"/>
                </a:cxn>
                <a:cxn ang="0">
                  <a:pos x="21" y="35"/>
                </a:cxn>
                <a:cxn ang="0">
                  <a:pos x="11" y="32"/>
                </a:cxn>
                <a:cxn ang="0">
                  <a:pos x="0" y="28"/>
                </a:cxn>
                <a:cxn ang="0">
                  <a:pos x="17" y="26"/>
                </a:cxn>
                <a:cxn ang="0">
                  <a:pos x="24" y="27"/>
                </a:cxn>
                <a:cxn ang="0">
                  <a:pos x="24" y="5"/>
                </a:cxn>
                <a:cxn ang="0">
                  <a:pos x="24" y="26"/>
                </a:cxn>
                <a:cxn ang="0">
                  <a:pos x="37" y="30"/>
                </a:cxn>
                <a:cxn ang="0">
                  <a:pos x="1" y="28"/>
                </a:cxn>
              </a:cxnLst>
              <a:rect l="0" t="0" r="r" b="b"/>
              <a:pathLst>
                <a:path w="40" h="161">
                  <a:moveTo>
                    <a:pt x="1" y="28"/>
                  </a:moveTo>
                  <a:lnTo>
                    <a:pt x="1" y="56"/>
                  </a:lnTo>
                  <a:lnTo>
                    <a:pt x="10" y="56"/>
                  </a:lnTo>
                  <a:lnTo>
                    <a:pt x="10" y="82"/>
                  </a:lnTo>
                  <a:lnTo>
                    <a:pt x="13" y="110"/>
                  </a:lnTo>
                  <a:lnTo>
                    <a:pt x="14" y="160"/>
                  </a:lnTo>
                  <a:lnTo>
                    <a:pt x="29" y="160"/>
                  </a:lnTo>
                  <a:lnTo>
                    <a:pt x="29" y="132"/>
                  </a:lnTo>
                  <a:lnTo>
                    <a:pt x="14" y="132"/>
                  </a:lnTo>
                  <a:lnTo>
                    <a:pt x="27" y="132"/>
                  </a:lnTo>
                  <a:lnTo>
                    <a:pt x="27" y="111"/>
                  </a:lnTo>
                  <a:lnTo>
                    <a:pt x="36" y="104"/>
                  </a:lnTo>
                  <a:lnTo>
                    <a:pt x="36" y="78"/>
                  </a:lnTo>
                  <a:lnTo>
                    <a:pt x="27" y="65"/>
                  </a:lnTo>
                  <a:lnTo>
                    <a:pt x="10" y="65"/>
                  </a:lnTo>
                  <a:lnTo>
                    <a:pt x="35" y="65"/>
                  </a:lnTo>
                  <a:lnTo>
                    <a:pt x="38" y="29"/>
                  </a:lnTo>
                  <a:lnTo>
                    <a:pt x="39" y="0"/>
                  </a:lnTo>
                  <a:lnTo>
                    <a:pt x="36" y="31"/>
                  </a:lnTo>
                  <a:lnTo>
                    <a:pt x="32" y="32"/>
                  </a:lnTo>
                  <a:lnTo>
                    <a:pt x="21" y="35"/>
                  </a:lnTo>
                  <a:lnTo>
                    <a:pt x="11" y="32"/>
                  </a:lnTo>
                  <a:lnTo>
                    <a:pt x="0" y="28"/>
                  </a:lnTo>
                  <a:lnTo>
                    <a:pt x="17" y="26"/>
                  </a:lnTo>
                  <a:lnTo>
                    <a:pt x="24" y="27"/>
                  </a:lnTo>
                  <a:lnTo>
                    <a:pt x="24" y="5"/>
                  </a:lnTo>
                  <a:lnTo>
                    <a:pt x="24" y="26"/>
                  </a:lnTo>
                  <a:lnTo>
                    <a:pt x="37" y="30"/>
                  </a:lnTo>
                  <a:lnTo>
                    <a:pt x="1" y="2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64" name="Freeform 420"/>
            <p:cNvSpPr>
              <a:spLocks/>
            </p:cNvSpPr>
            <p:nvPr/>
          </p:nvSpPr>
          <p:spPr bwMode="auto">
            <a:xfrm>
              <a:off x="5969" y="1034"/>
              <a:ext cx="40" cy="161"/>
            </a:xfrm>
            <a:custGeom>
              <a:avLst/>
              <a:gdLst/>
              <a:ahLst/>
              <a:cxnLst>
                <a:cxn ang="0">
                  <a:pos x="38" y="28"/>
                </a:cxn>
                <a:cxn ang="0">
                  <a:pos x="38" y="56"/>
                </a:cxn>
                <a:cxn ang="0">
                  <a:pos x="30" y="56"/>
                </a:cxn>
                <a:cxn ang="0">
                  <a:pos x="30" y="82"/>
                </a:cxn>
                <a:cxn ang="0">
                  <a:pos x="27" y="110"/>
                </a:cxn>
                <a:cxn ang="0">
                  <a:pos x="26" y="160"/>
                </a:cxn>
                <a:cxn ang="0">
                  <a:pos x="11" y="160"/>
                </a:cxn>
                <a:cxn ang="0">
                  <a:pos x="11" y="132"/>
                </a:cxn>
                <a:cxn ang="0">
                  <a:pos x="26" y="132"/>
                </a:cxn>
                <a:cxn ang="0">
                  <a:pos x="13" y="132"/>
                </a:cxn>
                <a:cxn ang="0">
                  <a:pos x="13" y="111"/>
                </a:cxn>
                <a:cxn ang="0">
                  <a:pos x="4" y="104"/>
                </a:cxn>
                <a:cxn ang="0">
                  <a:pos x="4" y="78"/>
                </a:cxn>
                <a:cxn ang="0">
                  <a:pos x="13" y="65"/>
                </a:cxn>
                <a:cxn ang="0">
                  <a:pos x="30" y="65"/>
                </a:cxn>
                <a:cxn ang="0">
                  <a:pos x="5" y="65"/>
                </a:cxn>
                <a:cxn ang="0">
                  <a:pos x="2" y="29"/>
                </a:cxn>
                <a:cxn ang="0">
                  <a:pos x="0" y="0"/>
                </a:cxn>
                <a:cxn ang="0">
                  <a:pos x="4" y="31"/>
                </a:cxn>
                <a:cxn ang="0">
                  <a:pos x="8" y="32"/>
                </a:cxn>
                <a:cxn ang="0">
                  <a:pos x="18" y="35"/>
                </a:cxn>
                <a:cxn ang="0">
                  <a:pos x="29" y="32"/>
                </a:cxn>
                <a:cxn ang="0">
                  <a:pos x="39" y="28"/>
                </a:cxn>
                <a:cxn ang="0">
                  <a:pos x="23" y="26"/>
                </a:cxn>
                <a:cxn ang="0">
                  <a:pos x="15" y="27"/>
                </a:cxn>
                <a:cxn ang="0">
                  <a:pos x="15" y="5"/>
                </a:cxn>
                <a:cxn ang="0">
                  <a:pos x="15" y="26"/>
                </a:cxn>
                <a:cxn ang="0">
                  <a:pos x="3" y="30"/>
                </a:cxn>
                <a:cxn ang="0">
                  <a:pos x="38" y="28"/>
                </a:cxn>
              </a:cxnLst>
              <a:rect l="0" t="0" r="r" b="b"/>
              <a:pathLst>
                <a:path w="40" h="161">
                  <a:moveTo>
                    <a:pt x="38" y="28"/>
                  </a:moveTo>
                  <a:lnTo>
                    <a:pt x="38" y="56"/>
                  </a:lnTo>
                  <a:lnTo>
                    <a:pt x="30" y="56"/>
                  </a:lnTo>
                  <a:lnTo>
                    <a:pt x="30" y="82"/>
                  </a:lnTo>
                  <a:lnTo>
                    <a:pt x="27" y="110"/>
                  </a:lnTo>
                  <a:lnTo>
                    <a:pt x="26" y="160"/>
                  </a:lnTo>
                  <a:lnTo>
                    <a:pt x="11" y="160"/>
                  </a:lnTo>
                  <a:lnTo>
                    <a:pt x="11" y="132"/>
                  </a:lnTo>
                  <a:lnTo>
                    <a:pt x="26" y="132"/>
                  </a:lnTo>
                  <a:lnTo>
                    <a:pt x="13" y="132"/>
                  </a:lnTo>
                  <a:lnTo>
                    <a:pt x="13" y="111"/>
                  </a:lnTo>
                  <a:lnTo>
                    <a:pt x="4" y="104"/>
                  </a:lnTo>
                  <a:lnTo>
                    <a:pt x="4" y="78"/>
                  </a:lnTo>
                  <a:lnTo>
                    <a:pt x="13" y="65"/>
                  </a:lnTo>
                  <a:lnTo>
                    <a:pt x="30" y="65"/>
                  </a:lnTo>
                  <a:lnTo>
                    <a:pt x="5" y="65"/>
                  </a:lnTo>
                  <a:lnTo>
                    <a:pt x="2" y="29"/>
                  </a:lnTo>
                  <a:lnTo>
                    <a:pt x="0" y="0"/>
                  </a:lnTo>
                  <a:lnTo>
                    <a:pt x="4" y="31"/>
                  </a:lnTo>
                  <a:lnTo>
                    <a:pt x="8" y="32"/>
                  </a:lnTo>
                  <a:lnTo>
                    <a:pt x="18" y="35"/>
                  </a:lnTo>
                  <a:lnTo>
                    <a:pt x="29" y="32"/>
                  </a:lnTo>
                  <a:lnTo>
                    <a:pt x="39" y="28"/>
                  </a:lnTo>
                  <a:lnTo>
                    <a:pt x="23" y="26"/>
                  </a:lnTo>
                  <a:lnTo>
                    <a:pt x="15" y="27"/>
                  </a:lnTo>
                  <a:lnTo>
                    <a:pt x="15" y="5"/>
                  </a:lnTo>
                  <a:lnTo>
                    <a:pt x="15" y="26"/>
                  </a:lnTo>
                  <a:lnTo>
                    <a:pt x="3" y="30"/>
                  </a:lnTo>
                  <a:lnTo>
                    <a:pt x="38" y="2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65" name="Freeform 421"/>
            <p:cNvSpPr>
              <a:spLocks/>
            </p:cNvSpPr>
            <p:nvPr/>
          </p:nvSpPr>
          <p:spPr bwMode="auto">
            <a:xfrm>
              <a:off x="5911" y="1072"/>
              <a:ext cx="23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1" y="18"/>
                </a:cxn>
                <a:cxn ang="0">
                  <a:pos x="22" y="0"/>
                </a:cxn>
              </a:cxnLst>
              <a:rect l="0" t="0" r="r" b="b"/>
              <a:pathLst>
                <a:path w="23" h="19">
                  <a:moveTo>
                    <a:pt x="0" y="18"/>
                  </a:moveTo>
                  <a:lnTo>
                    <a:pt x="21" y="18"/>
                  </a:lnTo>
                  <a:lnTo>
                    <a:pt x="2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66" name="Line 422"/>
            <p:cNvSpPr>
              <a:spLocks noChangeShapeType="1"/>
            </p:cNvSpPr>
            <p:nvPr/>
          </p:nvSpPr>
          <p:spPr bwMode="auto">
            <a:xfrm>
              <a:off x="5917" y="114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67" name="Freeform 423"/>
            <p:cNvSpPr>
              <a:spLocks/>
            </p:cNvSpPr>
            <p:nvPr/>
          </p:nvSpPr>
          <p:spPr bwMode="auto">
            <a:xfrm>
              <a:off x="5951" y="1176"/>
              <a:ext cx="10" cy="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21"/>
                </a:cxn>
                <a:cxn ang="0">
                  <a:pos x="0" y="21"/>
                </a:cxn>
              </a:cxnLst>
              <a:rect l="0" t="0" r="r" b="b"/>
              <a:pathLst>
                <a:path w="10" h="22">
                  <a:moveTo>
                    <a:pt x="0" y="2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21"/>
                  </a:lnTo>
                  <a:lnTo>
                    <a:pt x="0" y="2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68" name="Freeform 424"/>
            <p:cNvSpPr>
              <a:spLocks/>
            </p:cNvSpPr>
            <p:nvPr/>
          </p:nvSpPr>
          <p:spPr bwMode="auto">
            <a:xfrm>
              <a:off x="5918" y="1197"/>
              <a:ext cx="9" cy="14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3" y="12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7" y="2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8" y="9"/>
                </a:cxn>
                <a:cxn ang="0">
                  <a:pos x="8" y="10"/>
                </a:cxn>
                <a:cxn ang="0">
                  <a:pos x="7" y="11"/>
                </a:cxn>
                <a:cxn ang="0">
                  <a:pos x="7" y="12"/>
                </a:cxn>
                <a:cxn ang="0">
                  <a:pos x="6" y="12"/>
                </a:cxn>
                <a:cxn ang="0">
                  <a:pos x="5" y="12"/>
                </a:cxn>
                <a:cxn ang="0">
                  <a:pos x="4" y="13"/>
                </a:cxn>
              </a:cxnLst>
              <a:rect l="0" t="0" r="r" b="b"/>
              <a:pathLst>
                <a:path w="9" h="14">
                  <a:moveTo>
                    <a:pt x="4" y="13"/>
                  </a:moveTo>
                  <a:lnTo>
                    <a:pt x="3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69" name="Freeform 425"/>
            <p:cNvSpPr>
              <a:spLocks/>
            </p:cNvSpPr>
            <p:nvPr/>
          </p:nvSpPr>
          <p:spPr bwMode="auto">
            <a:xfrm>
              <a:off x="5985" y="1197"/>
              <a:ext cx="10" cy="13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3" y="12"/>
                </a:cxn>
                <a:cxn ang="0">
                  <a:pos x="2" y="11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6" y="11"/>
                </a:cxn>
                <a:cxn ang="0">
                  <a:pos x="6" y="12"/>
                </a:cxn>
                <a:cxn ang="0">
                  <a:pos x="5" y="12"/>
                </a:cxn>
                <a:cxn ang="0">
                  <a:pos x="4" y="12"/>
                </a:cxn>
              </a:cxnLst>
              <a:rect l="0" t="0" r="r" b="b"/>
              <a:pathLst>
                <a:path w="10" h="13">
                  <a:moveTo>
                    <a:pt x="4" y="12"/>
                  </a:moveTo>
                  <a:lnTo>
                    <a:pt x="4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70" name="Freeform 426"/>
            <p:cNvSpPr>
              <a:spLocks/>
            </p:cNvSpPr>
            <p:nvPr/>
          </p:nvSpPr>
          <p:spPr bwMode="auto">
            <a:xfrm>
              <a:off x="5916" y="1212"/>
              <a:ext cx="13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7"/>
                </a:cxn>
                <a:cxn ang="0">
                  <a:pos x="0" y="7"/>
                </a:cxn>
              </a:cxnLst>
              <a:rect l="0" t="0" r="r" b="b"/>
              <a:pathLst>
                <a:path w="13" h="8">
                  <a:moveTo>
                    <a:pt x="0" y="7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7"/>
                  </a:lnTo>
                  <a:lnTo>
                    <a:pt x="0" y="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71" name="Freeform 427"/>
            <p:cNvSpPr>
              <a:spLocks/>
            </p:cNvSpPr>
            <p:nvPr/>
          </p:nvSpPr>
          <p:spPr bwMode="auto">
            <a:xfrm>
              <a:off x="5983" y="1212"/>
              <a:ext cx="14" cy="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8"/>
                </a:cxn>
                <a:cxn ang="0">
                  <a:pos x="0" y="8"/>
                </a:cxn>
              </a:cxnLst>
              <a:rect l="0" t="0" r="r" b="b"/>
              <a:pathLst>
                <a:path w="14" h="9">
                  <a:moveTo>
                    <a:pt x="0" y="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0" y="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72" name="Freeform 428"/>
            <p:cNvSpPr>
              <a:spLocks/>
            </p:cNvSpPr>
            <p:nvPr/>
          </p:nvSpPr>
          <p:spPr bwMode="auto">
            <a:xfrm>
              <a:off x="5880" y="1233"/>
              <a:ext cx="36" cy="8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53"/>
                </a:cxn>
                <a:cxn ang="0">
                  <a:pos x="1" y="81"/>
                </a:cxn>
                <a:cxn ang="0">
                  <a:pos x="35" y="51"/>
                </a:cxn>
                <a:cxn ang="0">
                  <a:pos x="35" y="1"/>
                </a:cxn>
                <a:cxn ang="0">
                  <a:pos x="21" y="0"/>
                </a:cxn>
              </a:cxnLst>
              <a:rect l="0" t="0" r="r" b="b"/>
              <a:pathLst>
                <a:path w="36" h="82">
                  <a:moveTo>
                    <a:pt x="21" y="0"/>
                  </a:moveTo>
                  <a:lnTo>
                    <a:pt x="0" y="53"/>
                  </a:lnTo>
                  <a:lnTo>
                    <a:pt x="1" y="81"/>
                  </a:lnTo>
                  <a:lnTo>
                    <a:pt x="35" y="51"/>
                  </a:lnTo>
                  <a:lnTo>
                    <a:pt x="35" y="1"/>
                  </a:lnTo>
                  <a:lnTo>
                    <a:pt x="21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73" name="Freeform 429"/>
            <p:cNvSpPr>
              <a:spLocks/>
            </p:cNvSpPr>
            <p:nvPr/>
          </p:nvSpPr>
          <p:spPr bwMode="auto">
            <a:xfrm>
              <a:off x="5910" y="1228"/>
              <a:ext cx="46" cy="1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97"/>
                </a:cxn>
                <a:cxn ang="0">
                  <a:pos x="6" y="131"/>
                </a:cxn>
                <a:cxn ang="0">
                  <a:pos x="8" y="141"/>
                </a:cxn>
                <a:cxn ang="0">
                  <a:pos x="45" y="140"/>
                </a:cxn>
                <a:cxn ang="0">
                  <a:pos x="45" y="25"/>
                </a:cxn>
                <a:cxn ang="0">
                  <a:pos x="40" y="10"/>
                </a:cxn>
                <a:cxn ang="0">
                  <a:pos x="4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6" h="142">
                  <a:moveTo>
                    <a:pt x="0" y="0"/>
                  </a:moveTo>
                  <a:lnTo>
                    <a:pt x="3" y="97"/>
                  </a:lnTo>
                  <a:lnTo>
                    <a:pt x="6" y="131"/>
                  </a:lnTo>
                  <a:lnTo>
                    <a:pt x="8" y="141"/>
                  </a:lnTo>
                  <a:lnTo>
                    <a:pt x="45" y="140"/>
                  </a:lnTo>
                  <a:lnTo>
                    <a:pt x="45" y="25"/>
                  </a:lnTo>
                  <a:lnTo>
                    <a:pt x="40" y="10"/>
                  </a:lnTo>
                  <a:lnTo>
                    <a:pt x="4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74" name="Line 430"/>
            <p:cNvSpPr>
              <a:spLocks noChangeShapeType="1"/>
            </p:cNvSpPr>
            <p:nvPr/>
          </p:nvSpPr>
          <p:spPr bwMode="auto">
            <a:xfrm>
              <a:off x="5915" y="1269"/>
              <a:ext cx="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75" name="Line 431"/>
            <p:cNvSpPr>
              <a:spLocks noChangeShapeType="1"/>
            </p:cNvSpPr>
            <p:nvPr/>
          </p:nvSpPr>
          <p:spPr bwMode="auto">
            <a:xfrm>
              <a:off x="5917" y="1326"/>
              <a:ext cx="3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76" name="Line 432"/>
            <p:cNvSpPr>
              <a:spLocks noChangeShapeType="1"/>
            </p:cNvSpPr>
            <p:nvPr/>
          </p:nvSpPr>
          <p:spPr bwMode="auto">
            <a:xfrm>
              <a:off x="5921" y="1359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77" name="Freeform 433"/>
            <p:cNvSpPr>
              <a:spLocks/>
            </p:cNvSpPr>
            <p:nvPr/>
          </p:nvSpPr>
          <p:spPr bwMode="auto">
            <a:xfrm>
              <a:off x="5819" y="1279"/>
              <a:ext cx="100" cy="133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83" y="13"/>
                </a:cxn>
                <a:cxn ang="0">
                  <a:pos x="83" y="0"/>
                </a:cxn>
                <a:cxn ang="0">
                  <a:pos x="0" y="93"/>
                </a:cxn>
                <a:cxn ang="0">
                  <a:pos x="0" y="119"/>
                </a:cxn>
                <a:cxn ang="0">
                  <a:pos x="3" y="127"/>
                </a:cxn>
                <a:cxn ang="0">
                  <a:pos x="7" y="130"/>
                </a:cxn>
                <a:cxn ang="0">
                  <a:pos x="11" y="132"/>
                </a:cxn>
                <a:cxn ang="0">
                  <a:pos x="16" y="131"/>
                </a:cxn>
                <a:cxn ang="0">
                  <a:pos x="98" y="96"/>
                </a:cxn>
                <a:cxn ang="0">
                  <a:pos x="99" y="88"/>
                </a:cxn>
                <a:cxn ang="0">
                  <a:pos x="93" y="0"/>
                </a:cxn>
              </a:cxnLst>
              <a:rect l="0" t="0" r="r" b="b"/>
              <a:pathLst>
                <a:path w="100" h="133">
                  <a:moveTo>
                    <a:pt x="93" y="0"/>
                  </a:moveTo>
                  <a:lnTo>
                    <a:pt x="83" y="13"/>
                  </a:lnTo>
                  <a:lnTo>
                    <a:pt x="83" y="0"/>
                  </a:lnTo>
                  <a:lnTo>
                    <a:pt x="0" y="93"/>
                  </a:lnTo>
                  <a:lnTo>
                    <a:pt x="0" y="119"/>
                  </a:lnTo>
                  <a:lnTo>
                    <a:pt x="3" y="127"/>
                  </a:lnTo>
                  <a:lnTo>
                    <a:pt x="7" y="130"/>
                  </a:lnTo>
                  <a:lnTo>
                    <a:pt x="11" y="132"/>
                  </a:lnTo>
                  <a:lnTo>
                    <a:pt x="16" y="131"/>
                  </a:lnTo>
                  <a:lnTo>
                    <a:pt x="98" y="96"/>
                  </a:lnTo>
                  <a:lnTo>
                    <a:pt x="99" y="88"/>
                  </a:lnTo>
                  <a:lnTo>
                    <a:pt x="9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78" name="Freeform 434"/>
            <p:cNvSpPr>
              <a:spLocks/>
            </p:cNvSpPr>
            <p:nvPr/>
          </p:nvSpPr>
          <p:spPr bwMode="auto">
            <a:xfrm>
              <a:off x="5918" y="1370"/>
              <a:ext cx="3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3"/>
                </a:cxn>
                <a:cxn ang="0">
                  <a:pos x="32" y="23"/>
                </a:cxn>
                <a:cxn ang="0">
                  <a:pos x="37" y="0"/>
                </a:cxn>
                <a:cxn ang="0">
                  <a:pos x="0" y="0"/>
                </a:cxn>
              </a:cxnLst>
              <a:rect l="0" t="0" r="r" b="b"/>
              <a:pathLst>
                <a:path w="38" h="24">
                  <a:moveTo>
                    <a:pt x="0" y="0"/>
                  </a:moveTo>
                  <a:lnTo>
                    <a:pt x="5" y="23"/>
                  </a:lnTo>
                  <a:lnTo>
                    <a:pt x="32" y="23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79" name="Line 435"/>
            <p:cNvSpPr>
              <a:spLocks noChangeShapeType="1"/>
            </p:cNvSpPr>
            <p:nvPr/>
          </p:nvSpPr>
          <p:spPr bwMode="auto">
            <a:xfrm>
              <a:off x="5923" y="1374"/>
              <a:ext cx="3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80" name="Line 436"/>
            <p:cNvSpPr>
              <a:spLocks noChangeShapeType="1"/>
            </p:cNvSpPr>
            <p:nvPr/>
          </p:nvSpPr>
          <p:spPr bwMode="auto">
            <a:xfrm>
              <a:off x="5927" y="1374"/>
              <a:ext cx="2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81" name="Line 437"/>
            <p:cNvSpPr>
              <a:spLocks noChangeShapeType="1"/>
            </p:cNvSpPr>
            <p:nvPr/>
          </p:nvSpPr>
          <p:spPr bwMode="auto">
            <a:xfrm>
              <a:off x="5932" y="1374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82" name="Line 438"/>
            <p:cNvSpPr>
              <a:spLocks noChangeShapeType="1"/>
            </p:cNvSpPr>
            <p:nvPr/>
          </p:nvSpPr>
          <p:spPr bwMode="auto">
            <a:xfrm flipH="1">
              <a:off x="5942" y="1374"/>
              <a:ext cx="1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83" name="Line 439"/>
            <p:cNvSpPr>
              <a:spLocks noChangeShapeType="1"/>
            </p:cNvSpPr>
            <p:nvPr/>
          </p:nvSpPr>
          <p:spPr bwMode="auto">
            <a:xfrm flipH="1">
              <a:off x="5939" y="1374"/>
              <a:ext cx="1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84" name="Line 440"/>
            <p:cNvSpPr>
              <a:spLocks noChangeShapeType="1"/>
            </p:cNvSpPr>
            <p:nvPr/>
          </p:nvSpPr>
          <p:spPr bwMode="auto">
            <a:xfrm>
              <a:off x="5940" y="1374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85" name="Line 441"/>
            <p:cNvSpPr>
              <a:spLocks noChangeShapeType="1"/>
            </p:cNvSpPr>
            <p:nvPr/>
          </p:nvSpPr>
          <p:spPr bwMode="auto">
            <a:xfrm>
              <a:off x="5936" y="1374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86" name="Freeform 442"/>
            <p:cNvSpPr>
              <a:spLocks/>
            </p:cNvSpPr>
            <p:nvPr/>
          </p:nvSpPr>
          <p:spPr bwMode="auto">
            <a:xfrm>
              <a:off x="5995" y="1233"/>
              <a:ext cx="36" cy="8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5" y="53"/>
                </a:cxn>
                <a:cxn ang="0">
                  <a:pos x="35" y="81"/>
                </a:cxn>
                <a:cxn ang="0">
                  <a:pos x="0" y="51"/>
                </a:cxn>
                <a:cxn ang="0">
                  <a:pos x="0" y="1"/>
                </a:cxn>
                <a:cxn ang="0">
                  <a:pos x="14" y="0"/>
                </a:cxn>
              </a:cxnLst>
              <a:rect l="0" t="0" r="r" b="b"/>
              <a:pathLst>
                <a:path w="36" h="82">
                  <a:moveTo>
                    <a:pt x="14" y="0"/>
                  </a:moveTo>
                  <a:lnTo>
                    <a:pt x="35" y="53"/>
                  </a:lnTo>
                  <a:lnTo>
                    <a:pt x="35" y="81"/>
                  </a:lnTo>
                  <a:lnTo>
                    <a:pt x="0" y="51"/>
                  </a:lnTo>
                  <a:lnTo>
                    <a:pt x="0" y="1"/>
                  </a:lnTo>
                  <a:lnTo>
                    <a:pt x="1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87" name="Freeform 443"/>
            <p:cNvSpPr>
              <a:spLocks/>
            </p:cNvSpPr>
            <p:nvPr/>
          </p:nvSpPr>
          <p:spPr bwMode="auto">
            <a:xfrm>
              <a:off x="5955" y="1228"/>
              <a:ext cx="46" cy="142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97"/>
                </a:cxn>
                <a:cxn ang="0">
                  <a:pos x="39" y="131"/>
                </a:cxn>
                <a:cxn ang="0">
                  <a:pos x="37" y="141"/>
                </a:cxn>
                <a:cxn ang="0">
                  <a:pos x="0" y="140"/>
                </a:cxn>
                <a:cxn ang="0">
                  <a:pos x="0" y="25"/>
                </a:cxn>
                <a:cxn ang="0">
                  <a:pos x="6" y="10"/>
                </a:cxn>
                <a:cxn ang="0">
                  <a:pos x="6" y="1"/>
                </a:cxn>
                <a:cxn ang="0">
                  <a:pos x="45" y="1"/>
                </a:cxn>
                <a:cxn ang="0">
                  <a:pos x="45" y="0"/>
                </a:cxn>
              </a:cxnLst>
              <a:rect l="0" t="0" r="r" b="b"/>
              <a:pathLst>
                <a:path w="46" h="142">
                  <a:moveTo>
                    <a:pt x="45" y="0"/>
                  </a:moveTo>
                  <a:lnTo>
                    <a:pt x="42" y="97"/>
                  </a:lnTo>
                  <a:lnTo>
                    <a:pt x="39" y="131"/>
                  </a:lnTo>
                  <a:lnTo>
                    <a:pt x="37" y="141"/>
                  </a:lnTo>
                  <a:lnTo>
                    <a:pt x="0" y="140"/>
                  </a:lnTo>
                  <a:lnTo>
                    <a:pt x="0" y="25"/>
                  </a:lnTo>
                  <a:lnTo>
                    <a:pt x="6" y="10"/>
                  </a:lnTo>
                  <a:lnTo>
                    <a:pt x="6" y="1"/>
                  </a:lnTo>
                  <a:lnTo>
                    <a:pt x="45" y="1"/>
                  </a:lnTo>
                  <a:lnTo>
                    <a:pt x="45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88" name="Line 444"/>
            <p:cNvSpPr>
              <a:spLocks noChangeShapeType="1"/>
            </p:cNvSpPr>
            <p:nvPr/>
          </p:nvSpPr>
          <p:spPr bwMode="auto">
            <a:xfrm flipH="1">
              <a:off x="5951" y="1269"/>
              <a:ext cx="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89" name="Line 445"/>
            <p:cNvSpPr>
              <a:spLocks noChangeShapeType="1"/>
            </p:cNvSpPr>
            <p:nvPr/>
          </p:nvSpPr>
          <p:spPr bwMode="auto">
            <a:xfrm flipH="1">
              <a:off x="5951" y="1326"/>
              <a:ext cx="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90" name="Line 446"/>
            <p:cNvSpPr>
              <a:spLocks noChangeShapeType="1"/>
            </p:cNvSpPr>
            <p:nvPr/>
          </p:nvSpPr>
          <p:spPr bwMode="auto">
            <a:xfrm flipH="1">
              <a:off x="5951" y="1359"/>
              <a:ext cx="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91" name="Freeform 447"/>
            <p:cNvSpPr>
              <a:spLocks/>
            </p:cNvSpPr>
            <p:nvPr/>
          </p:nvSpPr>
          <p:spPr bwMode="auto">
            <a:xfrm>
              <a:off x="5993" y="1279"/>
              <a:ext cx="99" cy="1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13"/>
                </a:cxn>
                <a:cxn ang="0">
                  <a:pos x="15" y="0"/>
                </a:cxn>
                <a:cxn ang="0">
                  <a:pos x="98" y="93"/>
                </a:cxn>
                <a:cxn ang="0">
                  <a:pos x="98" y="119"/>
                </a:cxn>
                <a:cxn ang="0">
                  <a:pos x="95" y="127"/>
                </a:cxn>
                <a:cxn ang="0">
                  <a:pos x="91" y="130"/>
                </a:cxn>
                <a:cxn ang="0">
                  <a:pos x="87" y="132"/>
                </a:cxn>
                <a:cxn ang="0">
                  <a:pos x="82" y="131"/>
                </a:cxn>
                <a:cxn ang="0">
                  <a:pos x="0" y="96"/>
                </a:cxn>
                <a:cxn ang="0">
                  <a:pos x="0" y="88"/>
                </a:cxn>
                <a:cxn ang="0">
                  <a:pos x="5" y="0"/>
                </a:cxn>
              </a:cxnLst>
              <a:rect l="0" t="0" r="r" b="b"/>
              <a:pathLst>
                <a:path w="99" h="133">
                  <a:moveTo>
                    <a:pt x="5" y="0"/>
                  </a:moveTo>
                  <a:lnTo>
                    <a:pt x="15" y="13"/>
                  </a:lnTo>
                  <a:lnTo>
                    <a:pt x="15" y="0"/>
                  </a:lnTo>
                  <a:lnTo>
                    <a:pt x="98" y="93"/>
                  </a:lnTo>
                  <a:lnTo>
                    <a:pt x="98" y="119"/>
                  </a:lnTo>
                  <a:lnTo>
                    <a:pt x="95" y="127"/>
                  </a:lnTo>
                  <a:lnTo>
                    <a:pt x="91" y="130"/>
                  </a:lnTo>
                  <a:lnTo>
                    <a:pt x="87" y="132"/>
                  </a:lnTo>
                  <a:lnTo>
                    <a:pt x="82" y="131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5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92" name="Freeform 448"/>
            <p:cNvSpPr>
              <a:spLocks/>
            </p:cNvSpPr>
            <p:nvPr/>
          </p:nvSpPr>
          <p:spPr bwMode="auto">
            <a:xfrm>
              <a:off x="5955" y="1370"/>
              <a:ext cx="39" cy="2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2" y="23"/>
                </a:cxn>
                <a:cxn ang="0">
                  <a:pos x="6" y="23"/>
                </a:cxn>
                <a:cxn ang="0">
                  <a:pos x="0" y="0"/>
                </a:cxn>
                <a:cxn ang="0">
                  <a:pos x="38" y="0"/>
                </a:cxn>
              </a:cxnLst>
              <a:rect l="0" t="0" r="r" b="b"/>
              <a:pathLst>
                <a:path w="39" h="24">
                  <a:moveTo>
                    <a:pt x="38" y="0"/>
                  </a:moveTo>
                  <a:lnTo>
                    <a:pt x="32" y="23"/>
                  </a:lnTo>
                  <a:lnTo>
                    <a:pt x="6" y="23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793" name="Line 449"/>
            <p:cNvSpPr>
              <a:spLocks noChangeShapeType="1"/>
            </p:cNvSpPr>
            <p:nvPr/>
          </p:nvSpPr>
          <p:spPr bwMode="auto">
            <a:xfrm flipH="1">
              <a:off x="5980" y="1374"/>
              <a:ext cx="1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94" name="Line 450"/>
            <p:cNvSpPr>
              <a:spLocks noChangeShapeType="1"/>
            </p:cNvSpPr>
            <p:nvPr/>
          </p:nvSpPr>
          <p:spPr bwMode="auto">
            <a:xfrm flipH="1">
              <a:off x="5977" y="1374"/>
              <a:ext cx="1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95" name="Line 451"/>
            <p:cNvSpPr>
              <a:spLocks noChangeShapeType="1"/>
            </p:cNvSpPr>
            <p:nvPr/>
          </p:nvSpPr>
          <p:spPr bwMode="auto">
            <a:xfrm>
              <a:off x="5978" y="1374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96" name="Line 452"/>
            <p:cNvSpPr>
              <a:spLocks noChangeShapeType="1"/>
            </p:cNvSpPr>
            <p:nvPr/>
          </p:nvSpPr>
          <p:spPr bwMode="auto">
            <a:xfrm>
              <a:off x="5961" y="1374"/>
              <a:ext cx="3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97" name="Line 453"/>
            <p:cNvSpPr>
              <a:spLocks noChangeShapeType="1"/>
            </p:cNvSpPr>
            <p:nvPr/>
          </p:nvSpPr>
          <p:spPr bwMode="auto">
            <a:xfrm>
              <a:off x="5965" y="1374"/>
              <a:ext cx="2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98" name="Line 454"/>
            <p:cNvSpPr>
              <a:spLocks noChangeShapeType="1"/>
            </p:cNvSpPr>
            <p:nvPr/>
          </p:nvSpPr>
          <p:spPr bwMode="auto">
            <a:xfrm>
              <a:off x="5970" y="1374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99" name="Line 455"/>
            <p:cNvSpPr>
              <a:spLocks noChangeShapeType="1"/>
            </p:cNvSpPr>
            <p:nvPr/>
          </p:nvSpPr>
          <p:spPr bwMode="auto">
            <a:xfrm>
              <a:off x="5974" y="1374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800" name="Freeform 456"/>
            <p:cNvSpPr>
              <a:spLocks/>
            </p:cNvSpPr>
            <p:nvPr/>
          </p:nvSpPr>
          <p:spPr bwMode="auto">
            <a:xfrm>
              <a:off x="5951" y="924"/>
              <a:ext cx="10" cy="93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92"/>
                </a:cxn>
                <a:cxn ang="0">
                  <a:pos x="0" y="92"/>
                </a:cxn>
              </a:cxnLst>
              <a:rect l="0" t="0" r="r" b="b"/>
              <a:pathLst>
                <a:path w="10" h="93">
                  <a:moveTo>
                    <a:pt x="0" y="92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92"/>
                  </a:lnTo>
                  <a:lnTo>
                    <a:pt x="0" y="9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01" name="Freeform 457"/>
            <p:cNvSpPr>
              <a:spLocks/>
            </p:cNvSpPr>
            <p:nvPr/>
          </p:nvSpPr>
          <p:spPr bwMode="auto">
            <a:xfrm>
              <a:off x="5946" y="1088"/>
              <a:ext cx="21" cy="142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0" y="141"/>
                </a:cxn>
                <a:cxn ang="0">
                  <a:pos x="0" y="141"/>
                </a:cxn>
              </a:cxnLst>
              <a:rect l="0" t="0" r="r" b="b"/>
              <a:pathLst>
                <a:path w="21" h="142">
                  <a:moveTo>
                    <a:pt x="0" y="14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41"/>
                  </a:lnTo>
                  <a:lnTo>
                    <a:pt x="0" y="14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02" name="Freeform 458"/>
            <p:cNvSpPr>
              <a:spLocks/>
            </p:cNvSpPr>
            <p:nvPr/>
          </p:nvSpPr>
          <p:spPr bwMode="auto">
            <a:xfrm>
              <a:off x="5953" y="1252"/>
              <a:ext cx="5" cy="106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05"/>
                </a:cxn>
                <a:cxn ang="0">
                  <a:pos x="0" y="105"/>
                </a:cxn>
              </a:cxnLst>
              <a:rect l="0" t="0" r="r" b="b"/>
              <a:pathLst>
                <a:path w="5" h="106">
                  <a:moveTo>
                    <a:pt x="0" y="10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05"/>
                  </a:lnTo>
                  <a:lnTo>
                    <a:pt x="0" y="10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03" name="Freeform 459"/>
            <p:cNvSpPr>
              <a:spLocks/>
            </p:cNvSpPr>
            <p:nvPr/>
          </p:nvSpPr>
          <p:spPr bwMode="auto">
            <a:xfrm>
              <a:off x="5951" y="1345"/>
              <a:ext cx="9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8"/>
                </a:cxn>
                <a:cxn ang="0">
                  <a:pos x="0" y="18"/>
                </a:cxn>
              </a:cxnLst>
              <a:rect l="0" t="0" r="r" b="b"/>
              <a:pathLst>
                <a:path w="9" h="19">
                  <a:moveTo>
                    <a:pt x="0" y="1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04" name="Freeform 460"/>
            <p:cNvSpPr>
              <a:spLocks/>
            </p:cNvSpPr>
            <p:nvPr/>
          </p:nvSpPr>
          <p:spPr bwMode="auto">
            <a:xfrm>
              <a:off x="5926" y="902"/>
              <a:ext cx="28" cy="12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4" y="4"/>
                </a:cxn>
                <a:cxn ang="0">
                  <a:pos x="0" y="120"/>
                </a:cxn>
              </a:cxnLst>
              <a:rect l="0" t="0" r="r" b="b"/>
              <a:pathLst>
                <a:path w="28" h="121">
                  <a:moveTo>
                    <a:pt x="27" y="0"/>
                  </a:moveTo>
                  <a:lnTo>
                    <a:pt x="4" y="4"/>
                  </a:lnTo>
                  <a:lnTo>
                    <a:pt x="0" y="12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05" name="Freeform 461"/>
            <p:cNvSpPr>
              <a:spLocks/>
            </p:cNvSpPr>
            <p:nvPr/>
          </p:nvSpPr>
          <p:spPr bwMode="auto">
            <a:xfrm>
              <a:off x="5956" y="902"/>
              <a:ext cx="29" cy="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4"/>
                </a:cxn>
                <a:cxn ang="0">
                  <a:pos x="28" y="120"/>
                </a:cxn>
              </a:cxnLst>
              <a:rect l="0" t="0" r="r" b="b"/>
              <a:pathLst>
                <a:path w="29" h="121">
                  <a:moveTo>
                    <a:pt x="0" y="0"/>
                  </a:moveTo>
                  <a:lnTo>
                    <a:pt x="23" y="4"/>
                  </a:lnTo>
                  <a:lnTo>
                    <a:pt x="28" y="12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7806" name="Text Box 462"/>
          <p:cNvSpPr txBox="1">
            <a:spLocks noChangeArrowheads="1"/>
          </p:cNvSpPr>
          <p:nvPr/>
        </p:nvSpPr>
        <p:spPr bwMode="auto">
          <a:xfrm>
            <a:off x="7308850" y="170021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HEAD</a:t>
            </a:r>
          </a:p>
        </p:txBody>
      </p:sp>
      <p:sp>
        <p:nvSpPr>
          <p:cNvPr id="57807" name="Text Box 463"/>
          <p:cNvSpPr txBox="1">
            <a:spLocks noChangeArrowheads="1"/>
          </p:cNvSpPr>
          <p:nvPr/>
        </p:nvSpPr>
        <p:spPr bwMode="auto">
          <a:xfrm>
            <a:off x="5867400" y="270827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FLANK</a:t>
            </a:r>
          </a:p>
        </p:txBody>
      </p:sp>
      <p:sp>
        <p:nvSpPr>
          <p:cNvPr id="57808" name="Text Box 464"/>
          <p:cNvSpPr txBox="1">
            <a:spLocks noChangeArrowheads="1"/>
          </p:cNvSpPr>
          <p:nvPr/>
        </p:nvSpPr>
        <p:spPr bwMode="auto">
          <a:xfrm>
            <a:off x="5580063" y="414972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BEAM</a:t>
            </a:r>
          </a:p>
        </p:txBody>
      </p:sp>
      <p:sp>
        <p:nvSpPr>
          <p:cNvPr id="57809" name="Text Box 465"/>
          <p:cNvSpPr txBox="1">
            <a:spLocks noChangeArrowheads="1"/>
          </p:cNvSpPr>
          <p:nvPr/>
        </p:nvSpPr>
        <p:spPr bwMode="auto">
          <a:xfrm>
            <a:off x="7235825" y="4868863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DRAG</a:t>
            </a:r>
          </a:p>
        </p:txBody>
      </p:sp>
      <p:grpSp>
        <p:nvGrpSpPr>
          <p:cNvPr id="6" name="Group 466"/>
          <p:cNvGrpSpPr>
            <a:grpSpLocks/>
          </p:cNvGrpSpPr>
          <p:nvPr/>
        </p:nvGrpSpPr>
        <p:grpSpPr bwMode="auto">
          <a:xfrm rot="5400000">
            <a:off x="1239044" y="2369344"/>
            <a:ext cx="777875" cy="1312863"/>
            <a:chOff x="1298" y="834"/>
            <a:chExt cx="531" cy="827"/>
          </a:xfrm>
        </p:grpSpPr>
        <p:sp>
          <p:nvSpPr>
            <p:cNvPr id="57811" name="Freeform 467"/>
            <p:cNvSpPr>
              <a:spLocks/>
            </p:cNvSpPr>
            <p:nvPr/>
          </p:nvSpPr>
          <p:spPr bwMode="auto">
            <a:xfrm>
              <a:off x="1505" y="1168"/>
              <a:ext cx="118" cy="433"/>
            </a:xfrm>
            <a:custGeom>
              <a:avLst/>
              <a:gdLst/>
              <a:ahLst/>
              <a:cxnLst>
                <a:cxn ang="0">
                  <a:pos x="100" y="432"/>
                </a:cxn>
                <a:cxn ang="0">
                  <a:pos x="114" y="348"/>
                </a:cxn>
                <a:cxn ang="0">
                  <a:pos x="117" y="164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35" y="0"/>
                </a:cxn>
                <a:cxn ang="0">
                  <a:pos x="0" y="164"/>
                </a:cxn>
                <a:cxn ang="0">
                  <a:pos x="3" y="348"/>
                </a:cxn>
                <a:cxn ang="0">
                  <a:pos x="17" y="432"/>
                </a:cxn>
                <a:cxn ang="0">
                  <a:pos x="100" y="432"/>
                </a:cxn>
              </a:cxnLst>
              <a:rect l="0" t="0" r="r" b="b"/>
              <a:pathLst>
                <a:path w="118" h="433">
                  <a:moveTo>
                    <a:pt x="100" y="432"/>
                  </a:moveTo>
                  <a:lnTo>
                    <a:pt x="114" y="348"/>
                  </a:lnTo>
                  <a:lnTo>
                    <a:pt x="117" y="164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35" y="0"/>
                  </a:lnTo>
                  <a:lnTo>
                    <a:pt x="0" y="164"/>
                  </a:lnTo>
                  <a:lnTo>
                    <a:pt x="3" y="348"/>
                  </a:lnTo>
                  <a:lnTo>
                    <a:pt x="17" y="432"/>
                  </a:lnTo>
                  <a:lnTo>
                    <a:pt x="100" y="432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12" name="Freeform 468"/>
            <p:cNvSpPr>
              <a:spLocks/>
            </p:cNvSpPr>
            <p:nvPr/>
          </p:nvSpPr>
          <p:spPr bwMode="auto">
            <a:xfrm>
              <a:off x="1541" y="834"/>
              <a:ext cx="45" cy="346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45"/>
                </a:cxn>
                <a:cxn ang="0">
                  <a:pos x="0" y="114"/>
                </a:cxn>
                <a:cxn ang="0">
                  <a:pos x="4" y="72"/>
                </a:cxn>
                <a:cxn ang="0">
                  <a:pos x="11" y="40"/>
                </a:cxn>
                <a:cxn ang="0">
                  <a:pos x="23" y="0"/>
                </a:cxn>
                <a:cxn ang="0">
                  <a:pos x="34" y="40"/>
                </a:cxn>
                <a:cxn ang="0">
                  <a:pos x="40" y="72"/>
                </a:cxn>
                <a:cxn ang="0">
                  <a:pos x="44" y="114"/>
                </a:cxn>
                <a:cxn ang="0">
                  <a:pos x="44" y="345"/>
                </a:cxn>
                <a:cxn ang="0">
                  <a:pos x="44" y="344"/>
                </a:cxn>
                <a:cxn ang="0">
                  <a:pos x="0" y="344"/>
                </a:cxn>
              </a:cxnLst>
              <a:rect l="0" t="0" r="r" b="b"/>
              <a:pathLst>
                <a:path w="45" h="346">
                  <a:moveTo>
                    <a:pt x="0" y="344"/>
                  </a:moveTo>
                  <a:lnTo>
                    <a:pt x="0" y="345"/>
                  </a:lnTo>
                  <a:lnTo>
                    <a:pt x="0" y="114"/>
                  </a:lnTo>
                  <a:lnTo>
                    <a:pt x="4" y="72"/>
                  </a:lnTo>
                  <a:lnTo>
                    <a:pt x="11" y="40"/>
                  </a:lnTo>
                  <a:lnTo>
                    <a:pt x="23" y="0"/>
                  </a:lnTo>
                  <a:lnTo>
                    <a:pt x="34" y="40"/>
                  </a:lnTo>
                  <a:lnTo>
                    <a:pt x="40" y="72"/>
                  </a:lnTo>
                  <a:lnTo>
                    <a:pt x="44" y="114"/>
                  </a:lnTo>
                  <a:lnTo>
                    <a:pt x="44" y="345"/>
                  </a:lnTo>
                  <a:lnTo>
                    <a:pt x="44" y="344"/>
                  </a:lnTo>
                  <a:lnTo>
                    <a:pt x="0" y="344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13" name="Freeform 469"/>
            <p:cNvSpPr>
              <a:spLocks/>
            </p:cNvSpPr>
            <p:nvPr/>
          </p:nvSpPr>
          <p:spPr bwMode="auto">
            <a:xfrm>
              <a:off x="1497" y="1108"/>
              <a:ext cx="42" cy="7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8"/>
                </a:cxn>
                <a:cxn ang="0">
                  <a:pos x="9" y="42"/>
                </a:cxn>
                <a:cxn ang="0">
                  <a:pos x="9" y="31"/>
                </a:cxn>
                <a:cxn ang="0">
                  <a:pos x="4" y="31"/>
                </a:cxn>
                <a:cxn ang="0">
                  <a:pos x="1" y="34"/>
                </a:cxn>
                <a:cxn ang="0">
                  <a:pos x="0" y="40"/>
                </a:cxn>
                <a:cxn ang="0">
                  <a:pos x="0" y="76"/>
                </a:cxn>
                <a:cxn ang="0">
                  <a:pos x="41" y="75"/>
                </a:cxn>
                <a:cxn ang="0">
                  <a:pos x="41" y="8"/>
                </a:cxn>
                <a:cxn ang="0">
                  <a:pos x="33" y="8"/>
                </a:cxn>
                <a:cxn ang="0">
                  <a:pos x="23" y="6"/>
                </a:cxn>
                <a:cxn ang="0">
                  <a:pos x="15" y="4"/>
                </a:cxn>
                <a:cxn ang="0">
                  <a:pos x="11" y="2"/>
                </a:cxn>
                <a:cxn ang="0">
                  <a:pos x="12" y="0"/>
                </a:cxn>
              </a:cxnLst>
              <a:rect l="0" t="0" r="r" b="b"/>
              <a:pathLst>
                <a:path w="42" h="77">
                  <a:moveTo>
                    <a:pt x="12" y="0"/>
                  </a:moveTo>
                  <a:lnTo>
                    <a:pt x="9" y="8"/>
                  </a:lnTo>
                  <a:lnTo>
                    <a:pt x="9" y="42"/>
                  </a:lnTo>
                  <a:lnTo>
                    <a:pt x="9" y="31"/>
                  </a:lnTo>
                  <a:lnTo>
                    <a:pt x="4" y="31"/>
                  </a:lnTo>
                  <a:lnTo>
                    <a:pt x="1" y="34"/>
                  </a:lnTo>
                  <a:lnTo>
                    <a:pt x="0" y="40"/>
                  </a:lnTo>
                  <a:lnTo>
                    <a:pt x="0" y="76"/>
                  </a:lnTo>
                  <a:lnTo>
                    <a:pt x="41" y="75"/>
                  </a:lnTo>
                  <a:lnTo>
                    <a:pt x="41" y="8"/>
                  </a:lnTo>
                  <a:lnTo>
                    <a:pt x="33" y="8"/>
                  </a:lnTo>
                  <a:lnTo>
                    <a:pt x="23" y="6"/>
                  </a:lnTo>
                  <a:lnTo>
                    <a:pt x="15" y="4"/>
                  </a:lnTo>
                  <a:lnTo>
                    <a:pt x="11" y="2"/>
                  </a:lnTo>
                  <a:lnTo>
                    <a:pt x="12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14" name="Freeform 470"/>
            <p:cNvSpPr>
              <a:spLocks/>
            </p:cNvSpPr>
            <p:nvPr/>
          </p:nvSpPr>
          <p:spPr bwMode="auto">
            <a:xfrm>
              <a:off x="1298" y="1136"/>
              <a:ext cx="219" cy="414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0" y="360"/>
                </a:cxn>
                <a:cxn ang="0">
                  <a:pos x="0" y="404"/>
                </a:cxn>
                <a:cxn ang="0">
                  <a:pos x="218" y="413"/>
                </a:cxn>
                <a:cxn ang="0">
                  <a:pos x="218" y="0"/>
                </a:cxn>
              </a:cxnLst>
              <a:rect l="0" t="0" r="r" b="b"/>
              <a:pathLst>
                <a:path w="219" h="414">
                  <a:moveTo>
                    <a:pt x="218" y="0"/>
                  </a:moveTo>
                  <a:lnTo>
                    <a:pt x="0" y="360"/>
                  </a:lnTo>
                  <a:lnTo>
                    <a:pt x="0" y="404"/>
                  </a:lnTo>
                  <a:lnTo>
                    <a:pt x="218" y="413"/>
                  </a:lnTo>
                  <a:lnTo>
                    <a:pt x="218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15" name="Line 471"/>
            <p:cNvSpPr>
              <a:spLocks noChangeShapeType="1"/>
            </p:cNvSpPr>
            <p:nvPr/>
          </p:nvSpPr>
          <p:spPr bwMode="auto">
            <a:xfrm flipV="1">
              <a:off x="1313" y="1190"/>
              <a:ext cx="182" cy="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816" name="Line 472"/>
            <p:cNvSpPr>
              <a:spLocks noChangeShapeType="1"/>
            </p:cNvSpPr>
            <p:nvPr/>
          </p:nvSpPr>
          <p:spPr bwMode="auto">
            <a:xfrm flipV="1">
              <a:off x="1317" y="1203"/>
              <a:ext cx="181" cy="3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817" name="Line 473"/>
            <p:cNvSpPr>
              <a:spLocks noChangeShapeType="1"/>
            </p:cNvSpPr>
            <p:nvPr/>
          </p:nvSpPr>
          <p:spPr bwMode="auto">
            <a:xfrm>
              <a:off x="1317" y="1498"/>
              <a:ext cx="18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818" name="Line 474"/>
            <p:cNvSpPr>
              <a:spLocks noChangeShapeType="1"/>
            </p:cNvSpPr>
            <p:nvPr/>
          </p:nvSpPr>
          <p:spPr bwMode="auto">
            <a:xfrm>
              <a:off x="1422" y="1502"/>
              <a:ext cx="0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819" name="Freeform 475"/>
            <p:cNvSpPr>
              <a:spLocks/>
            </p:cNvSpPr>
            <p:nvPr/>
          </p:nvSpPr>
          <p:spPr bwMode="auto">
            <a:xfrm>
              <a:off x="1336" y="1476"/>
              <a:ext cx="4" cy="2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8"/>
                </a:cxn>
                <a:cxn ang="0">
                  <a:pos x="0" y="28"/>
                </a:cxn>
              </a:cxnLst>
              <a:rect l="0" t="0" r="r" b="b"/>
              <a:pathLst>
                <a:path w="4" h="29">
                  <a:moveTo>
                    <a:pt x="0" y="28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8"/>
                  </a:lnTo>
                  <a:lnTo>
                    <a:pt x="0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20" name="Freeform 476"/>
            <p:cNvSpPr>
              <a:spLocks/>
            </p:cNvSpPr>
            <p:nvPr/>
          </p:nvSpPr>
          <p:spPr bwMode="auto">
            <a:xfrm>
              <a:off x="1409" y="1476"/>
              <a:ext cx="5" cy="2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8"/>
                </a:cxn>
                <a:cxn ang="0">
                  <a:pos x="0" y="28"/>
                </a:cxn>
              </a:cxnLst>
              <a:rect l="0" t="0" r="r" b="b"/>
              <a:pathLst>
                <a:path w="5" h="29">
                  <a:moveTo>
                    <a:pt x="0" y="2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8"/>
                  </a:lnTo>
                  <a:lnTo>
                    <a:pt x="0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21" name="Freeform 477"/>
            <p:cNvSpPr>
              <a:spLocks/>
            </p:cNvSpPr>
            <p:nvPr/>
          </p:nvSpPr>
          <p:spPr bwMode="auto">
            <a:xfrm>
              <a:off x="1496" y="1476"/>
              <a:ext cx="4" cy="2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8"/>
                </a:cxn>
                <a:cxn ang="0">
                  <a:pos x="0" y="28"/>
                </a:cxn>
              </a:cxnLst>
              <a:rect l="0" t="0" r="r" b="b"/>
              <a:pathLst>
                <a:path w="4" h="29">
                  <a:moveTo>
                    <a:pt x="0" y="28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8"/>
                  </a:lnTo>
                  <a:lnTo>
                    <a:pt x="0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22" name="Freeform 478"/>
            <p:cNvSpPr>
              <a:spLocks/>
            </p:cNvSpPr>
            <p:nvPr/>
          </p:nvSpPr>
          <p:spPr bwMode="auto">
            <a:xfrm>
              <a:off x="1429" y="1476"/>
              <a:ext cx="4" cy="2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8"/>
                </a:cxn>
                <a:cxn ang="0">
                  <a:pos x="0" y="28"/>
                </a:cxn>
              </a:cxnLst>
              <a:rect l="0" t="0" r="r" b="b"/>
              <a:pathLst>
                <a:path w="4" h="29">
                  <a:moveTo>
                    <a:pt x="0" y="28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8"/>
                  </a:lnTo>
                  <a:lnTo>
                    <a:pt x="0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23" name="Freeform 479"/>
            <p:cNvSpPr>
              <a:spLocks/>
            </p:cNvSpPr>
            <p:nvPr/>
          </p:nvSpPr>
          <p:spPr bwMode="auto">
            <a:xfrm>
              <a:off x="1457" y="1474"/>
              <a:ext cx="33" cy="1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16"/>
                </a:cxn>
                <a:cxn ang="0">
                  <a:pos x="0" y="16"/>
                </a:cxn>
              </a:cxnLst>
              <a:rect l="0" t="0" r="r" b="b"/>
              <a:pathLst>
                <a:path w="33" h="17">
                  <a:moveTo>
                    <a:pt x="0" y="16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0" y="16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24" name="Freeform 480"/>
            <p:cNvSpPr>
              <a:spLocks/>
            </p:cNvSpPr>
            <p:nvPr/>
          </p:nvSpPr>
          <p:spPr bwMode="auto">
            <a:xfrm>
              <a:off x="1363" y="1422"/>
              <a:ext cx="6" cy="66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65"/>
                </a:cxn>
                <a:cxn ang="0">
                  <a:pos x="0" y="65"/>
                </a:cxn>
              </a:cxnLst>
              <a:rect l="0" t="0" r="r" b="b"/>
              <a:pathLst>
                <a:path w="6" h="66">
                  <a:moveTo>
                    <a:pt x="0" y="6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65"/>
                  </a:lnTo>
                  <a:lnTo>
                    <a:pt x="0" y="65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25" name="Freeform 481"/>
            <p:cNvSpPr>
              <a:spLocks/>
            </p:cNvSpPr>
            <p:nvPr/>
          </p:nvSpPr>
          <p:spPr bwMode="auto">
            <a:xfrm>
              <a:off x="1359" y="1436"/>
              <a:ext cx="15" cy="2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7"/>
                </a:cxn>
                <a:cxn ang="0">
                  <a:pos x="6" y="20"/>
                </a:cxn>
                <a:cxn ang="0">
                  <a:pos x="14" y="7"/>
                </a:cxn>
                <a:cxn ang="0">
                  <a:pos x="6" y="0"/>
                </a:cxn>
              </a:cxnLst>
              <a:rect l="0" t="0" r="r" b="b"/>
              <a:pathLst>
                <a:path w="15" h="21">
                  <a:moveTo>
                    <a:pt x="6" y="0"/>
                  </a:moveTo>
                  <a:lnTo>
                    <a:pt x="0" y="7"/>
                  </a:lnTo>
                  <a:lnTo>
                    <a:pt x="6" y="20"/>
                  </a:lnTo>
                  <a:lnTo>
                    <a:pt x="14" y="7"/>
                  </a:lnTo>
                  <a:lnTo>
                    <a:pt x="6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26" name="Freeform 482"/>
            <p:cNvSpPr>
              <a:spLocks/>
            </p:cNvSpPr>
            <p:nvPr/>
          </p:nvSpPr>
          <p:spPr bwMode="auto">
            <a:xfrm>
              <a:off x="1360" y="1468"/>
              <a:ext cx="11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"/>
                </a:cxn>
                <a:cxn ang="0">
                  <a:pos x="5" y="9"/>
                </a:cxn>
                <a:cxn ang="0">
                  <a:pos x="10" y="5"/>
                </a:cxn>
                <a:cxn ang="0">
                  <a:pos x="5" y="0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10" y="5"/>
                  </a:lnTo>
                  <a:lnTo>
                    <a:pt x="5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27" name="Freeform 483"/>
            <p:cNvSpPr>
              <a:spLocks/>
            </p:cNvSpPr>
            <p:nvPr/>
          </p:nvSpPr>
          <p:spPr bwMode="auto">
            <a:xfrm>
              <a:off x="1305" y="1458"/>
              <a:ext cx="7" cy="79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78"/>
                </a:cxn>
                <a:cxn ang="0">
                  <a:pos x="0" y="78"/>
                </a:cxn>
              </a:cxnLst>
              <a:rect l="0" t="0" r="r" b="b"/>
              <a:pathLst>
                <a:path w="7" h="79">
                  <a:moveTo>
                    <a:pt x="0" y="78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78"/>
                  </a:lnTo>
                  <a:lnTo>
                    <a:pt x="0" y="7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28" name="Freeform 484"/>
            <p:cNvSpPr>
              <a:spLocks/>
            </p:cNvSpPr>
            <p:nvPr/>
          </p:nvSpPr>
          <p:spPr bwMode="auto">
            <a:xfrm>
              <a:off x="1301" y="1476"/>
              <a:ext cx="15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8" y="23"/>
                </a:cxn>
                <a:cxn ang="0">
                  <a:pos x="14" y="8"/>
                </a:cxn>
                <a:cxn ang="0">
                  <a:pos x="8" y="0"/>
                </a:cxn>
              </a:cxnLst>
              <a:rect l="0" t="0" r="r" b="b"/>
              <a:pathLst>
                <a:path w="15" h="24">
                  <a:moveTo>
                    <a:pt x="8" y="0"/>
                  </a:moveTo>
                  <a:lnTo>
                    <a:pt x="0" y="8"/>
                  </a:lnTo>
                  <a:lnTo>
                    <a:pt x="8" y="23"/>
                  </a:lnTo>
                  <a:lnTo>
                    <a:pt x="14" y="8"/>
                  </a:lnTo>
                  <a:lnTo>
                    <a:pt x="8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29" name="Freeform 485"/>
            <p:cNvSpPr>
              <a:spLocks/>
            </p:cNvSpPr>
            <p:nvPr/>
          </p:nvSpPr>
          <p:spPr bwMode="auto">
            <a:xfrm>
              <a:off x="1302" y="1513"/>
              <a:ext cx="12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5"/>
                </a:cxn>
                <a:cxn ang="0">
                  <a:pos x="7" y="11"/>
                </a:cxn>
                <a:cxn ang="0">
                  <a:pos x="11" y="6"/>
                </a:cxn>
                <a:cxn ang="0">
                  <a:pos x="7" y="0"/>
                </a:cxn>
              </a:cxnLst>
              <a:rect l="0" t="0" r="r" b="b"/>
              <a:pathLst>
                <a:path w="12" h="12">
                  <a:moveTo>
                    <a:pt x="7" y="0"/>
                  </a:moveTo>
                  <a:lnTo>
                    <a:pt x="0" y="5"/>
                  </a:lnTo>
                  <a:lnTo>
                    <a:pt x="7" y="11"/>
                  </a:lnTo>
                  <a:lnTo>
                    <a:pt x="11" y="6"/>
                  </a:lnTo>
                  <a:lnTo>
                    <a:pt x="7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30" name="Freeform 486"/>
            <p:cNvSpPr>
              <a:spLocks/>
            </p:cNvSpPr>
            <p:nvPr/>
          </p:nvSpPr>
          <p:spPr bwMode="auto">
            <a:xfrm>
              <a:off x="1453" y="1299"/>
              <a:ext cx="37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11" y="9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4" y="9"/>
                </a:cxn>
                <a:cxn ang="0">
                  <a:pos x="27" y="9"/>
                </a:cxn>
                <a:cxn ang="0">
                  <a:pos x="27" y="1"/>
                </a:cxn>
                <a:cxn ang="0">
                  <a:pos x="32" y="1"/>
                </a:cxn>
                <a:cxn ang="0">
                  <a:pos x="32" y="9"/>
                </a:cxn>
                <a:cxn ang="0">
                  <a:pos x="36" y="9"/>
                </a:cxn>
              </a:cxnLst>
              <a:rect l="0" t="0" r="r" b="b"/>
              <a:pathLst>
                <a:path w="37" h="15">
                  <a:moveTo>
                    <a:pt x="0" y="14"/>
                  </a:moveTo>
                  <a:lnTo>
                    <a:pt x="0" y="9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9"/>
                  </a:lnTo>
                  <a:lnTo>
                    <a:pt x="27" y="9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32" y="9"/>
                  </a:lnTo>
                  <a:lnTo>
                    <a:pt x="36" y="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31" name="Freeform 487"/>
            <p:cNvSpPr>
              <a:spLocks/>
            </p:cNvSpPr>
            <p:nvPr/>
          </p:nvSpPr>
          <p:spPr bwMode="auto">
            <a:xfrm>
              <a:off x="1409" y="1300"/>
              <a:ext cx="143" cy="67"/>
            </a:xfrm>
            <a:custGeom>
              <a:avLst/>
              <a:gdLst/>
              <a:ahLst/>
              <a:cxnLst>
                <a:cxn ang="0">
                  <a:pos x="13" y="43"/>
                </a:cxn>
                <a:cxn ang="0">
                  <a:pos x="0" y="64"/>
                </a:cxn>
                <a:cxn ang="0">
                  <a:pos x="4" y="63"/>
                </a:cxn>
                <a:cxn ang="0">
                  <a:pos x="12" y="57"/>
                </a:cxn>
                <a:cxn ang="0">
                  <a:pos x="24" y="62"/>
                </a:cxn>
                <a:cxn ang="0">
                  <a:pos x="41" y="66"/>
                </a:cxn>
                <a:cxn ang="0">
                  <a:pos x="91" y="65"/>
                </a:cxn>
                <a:cxn ang="0">
                  <a:pos x="90" y="58"/>
                </a:cxn>
                <a:cxn ang="0">
                  <a:pos x="103" y="49"/>
                </a:cxn>
                <a:cxn ang="0">
                  <a:pos x="138" y="41"/>
                </a:cxn>
                <a:cxn ang="0">
                  <a:pos x="140" y="39"/>
                </a:cxn>
                <a:cxn ang="0">
                  <a:pos x="141" y="24"/>
                </a:cxn>
                <a:cxn ang="0">
                  <a:pos x="137" y="8"/>
                </a:cxn>
                <a:cxn ang="0">
                  <a:pos x="141" y="4"/>
                </a:cxn>
                <a:cxn ang="0">
                  <a:pos x="142" y="0"/>
                </a:cxn>
                <a:cxn ang="0">
                  <a:pos x="106" y="0"/>
                </a:cxn>
                <a:cxn ang="0">
                  <a:pos x="92" y="13"/>
                </a:cxn>
                <a:cxn ang="0">
                  <a:pos x="90" y="27"/>
                </a:cxn>
                <a:cxn ang="0">
                  <a:pos x="13" y="43"/>
                </a:cxn>
              </a:cxnLst>
              <a:rect l="0" t="0" r="r" b="b"/>
              <a:pathLst>
                <a:path w="143" h="67">
                  <a:moveTo>
                    <a:pt x="13" y="43"/>
                  </a:moveTo>
                  <a:lnTo>
                    <a:pt x="0" y="64"/>
                  </a:lnTo>
                  <a:lnTo>
                    <a:pt x="4" y="63"/>
                  </a:lnTo>
                  <a:lnTo>
                    <a:pt x="12" y="57"/>
                  </a:lnTo>
                  <a:lnTo>
                    <a:pt x="24" y="62"/>
                  </a:lnTo>
                  <a:lnTo>
                    <a:pt x="41" y="66"/>
                  </a:lnTo>
                  <a:lnTo>
                    <a:pt x="91" y="65"/>
                  </a:lnTo>
                  <a:lnTo>
                    <a:pt x="90" y="58"/>
                  </a:lnTo>
                  <a:lnTo>
                    <a:pt x="103" y="49"/>
                  </a:lnTo>
                  <a:lnTo>
                    <a:pt x="138" y="41"/>
                  </a:lnTo>
                  <a:lnTo>
                    <a:pt x="140" y="39"/>
                  </a:lnTo>
                  <a:lnTo>
                    <a:pt x="141" y="24"/>
                  </a:lnTo>
                  <a:lnTo>
                    <a:pt x="137" y="8"/>
                  </a:lnTo>
                  <a:lnTo>
                    <a:pt x="141" y="4"/>
                  </a:lnTo>
                  <a:lnTo>
                    <a:pt x="142" y="0"/>
                  </a:lnTo>
                  <a:lnTo>
                    <a:pt x="106" y="0"/>
                  </a:lnTo>
                  <a:lnTo>
                    <a:pt x="92" y="13"/>
                  </a:lnTo>
                  <a:lnTo>
                    <a:pt x="90" y="27"/>
                  </a:lnTo>
                  <a:lnTo>
                    <a:pt x="13" y="43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32" name="Freeform 488"/>
            <p:cNvSpPr>
              <a:spLocks/>
            </p:cNvSpPr>
            <p:nvPr/>
          </p:nvSpPr>
          <p:spPr bwMode="auto">
            <a:xfrm>
              <a:off x="1448" y="1332"/>
              <a:ext cx="51" cy="2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" y="9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1" y="28"/>
                </a:cxn>
                <a:cxn ang="0">
                  <a:pos x="50" y="28"/>
                </a:cxn>
                <a:cxn ang="0">
                  <a:pos x="49" y="0"/>
                </a:cxn>
              </a:cxnLst>
              <a:rect l="0" t="0" r="r" b="b"/>
              <a:pathLst>
                <a:path w="51" h="29">
                  <a:moveTo>
                    <a:pt x="49" y="0"/>
                  </a:moveTo>
                  <a:lnTo>
                    <a:pt x="5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28"/>
                  </a:lnTo>
                  <a:lnTo>
                    <a:pt x="50" y="28"/>
                  </a:lnTo>
                  <a:lnTo>
                    <a:pt x="49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33" name="Freeform 489"/>
            <p:cNvSpPr>
              <a:spLocks/>
            </p:cNvSpPr>
            <p:nvPr/>
          </p:nvSpPr>
          <p:spPr bwMode="auto">
            <a:xfrm>
              <a:off x="1456" y="1316"/>
              <a:ext cx="35" cy="1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4" y="6"/>
                </a:cxn>
                <a:cxn ang="0">
                  <a:pos x="34" y="0"/>
                </a:cxn>
              </a:cxnLst>
              <a:rect l="0" t="0" r="r" b="b"/>
              <a:pathLst>
                <a:path w="35" h="13">
                  <a:moveTo>
                    <a:pt x="0" y="12"/>
                  </a:moveTo>
                  <a:lnTo>
                    <a:pt x="34" y="6"/>
                  </a:lnTo>
                  <a:lnTo>
                    <a:pt x="34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34" name="Freeform 490"/>
            <p:cNvSpPr>
              <a:spLocks/>
            </p:cNvSpPr>
            <p:nvPr/>
          </p:nvSpPr>
          <p:spPr bwMode="auto">
            <a:xfrm>
              <a:off x="1512" y="1161"/>
              <a:ext cx="34" cy="143"/>
            </a:xfrm>
            <a:custGeom>
              <a:avLst/>
              <a:gdLst/>
              <a:ahLst/>
              <a:cxnLst>
                <a:cxn ang="0">
                  <a:pos x="33" y="142"/>
                </a:cxn>
                <a:cxn ang="0">
                  <a:pos x="33" y="54"/>
                </a:cxn>
                <a:cxn ang="0">
                  <a:pos x="15" y="54"/>
                </a:cxn>
                <a:cxn ang="0">
                  <a:pos x="31" y="54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140"/>
                </a:cxn>
                <a:cxn ang="0">
                  <a:pos x="2" y="142"/>
                </a:cxn>
                <a:cxn ang="0">
                  <a:pos x="33" y="142"/>
                </a:cxn>
              </a:cxnLst>
              <a:rect l="0" t="0" r="r" b="b"/>
              <a:pathLst>
                <a:path w="34" h="143">
                  <a:moveTo>
                    <a:pt x="33" y="142"/>
                  </a:moveTo>
                  <a:lnTo>
                    <a:pt x="33" y="54"/>
                  </a:lnTo>
                  <a:lnTo>
                    <a:pt x="15" y="54"/>
                  </a:lnTo>
                  <a:lnTo>
                    <a:pt x="31" y="54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2" y="142"/>
                  </a:lnTo>
                  <a:lnTo>
                    <a:pt x="33" y="142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35" name="Line 491"/>
            <p:cNvSpPr>
              <a:spLocks noChangeShapeType="1"/>
            </p:cNvSpPr>
            <p:nvPr/>
          </p:nvSpPr>
          <p:spPr bwMode="auto">
            <a:xfrm flipH="1" flipV="1">
              <a:off x="1400" y="1320"/>
              <a:ext cx="18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836" name="Freeform 492"/>
            <p:cNvSpPr>
              <a:spLocks/>
            </p:cNvSpPr>
            <p:nvPr/>
          </p:nvSpPr>
          <p:spPr bwMode="auto">
            <a:xfrm>
              <a:off x="1520" y="1158"/>
              <a:ext cx="6" cy="10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7"/>
                </a:cxn>
                <a:cxn ang="0">
                  <a:pos x="0" y="102"/>
                </a:cxn>
                <a:cxn ang="0">
                  <a:pos x="5" y="102"/>
                </a:cxn>
                <a:cxn ang="0">
                  <a:pos x="5" y="8"/>
                </a:cxn>
                <a:cxn ang="0">
                  <a:pos x="3" y="0"/>
                </a:cxn>
              </a:cxnLst>
              <a:rect l="0" t="0" r="r" b="b"/>
              <a:pathLst>
                <a:path w="6" h="103">
                  <a:moveTo>
                    <a:pt x="3" y="0"/>
                  </a:moveTo>
                  <a:lnTo>
                    <a:pt x="0" y="7"/>
                  </a:lnTo>
                  <a:lnTo>
                    <a:pt x="0" y="102"/>
                  </a:lnTo>
                  <a:lnTo>
                    <a:pt x="5" y="102"/>
                  </a:lnTo>
                  <a:lnTo>
                    <a:pt x="5" y="8"/>
                  </a:lnTo>
                  <a:lnTo>
                    <a:pt x="3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37" name="Freeform 493"/>
            <p:cNvSpPr>
              <a:spLocks/>
            </p:cNvSpPr>
            <p:nvPr/>
          </p:nvSpPr>
          <p:spPr bwMode="auto">
            <a:xfrm>
              <a:off x="1509" y="1105"/>
              <a:ext cx="29" cy="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12" y="5"/>
                </a:cxn>
                <a:cxn ang="0">
                  <a:pos x="22" y="7"/>
                </a:cxn>
                <a:cxn ang="0">
                  <a:pos x="28" y="6"/>
                </a:cxn>
                <a:cxn ang="0">
                  <a:pos x="14" y="0"/>
                </a:cxn>
              </a:cxnLst>
              <a:rect l="0" t="0" r="r" b="b"/>
              <a:pathLst>
                <a:path w="29" h="8">
                  <a:moveTo>
                    <a:pt x="14" y="0"/>
                  </a:moveTo>
                  <a:lnTo>
                    <a:pt x="6" y="1"/>
                  </a:lnTo>
                  <a:lnTo>
                    <a:pt x="3" y="2"/>
                  </a:lnTo>
                  <a:lnTo>
                    <a:pt x="0" y="5"/>
                  </a:lnTo>
                  <a:lnTo>
                    <a:pt x="12" y="5"/>
                  </a:lnTo>
                  <a:lnTo>
                    <a:pt x="22" y="7"/>
                  </a:lnTo>
                  <a:lnTo>
                    <a:pt x="28" y="6"/>
                  </a:lnTo>
                  <a:lnTo>
                    <a:pt x="14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38" name="Freeform 494"/>
            <p:cNvSpPr>
              <a:spLocks/>
            </p:cNvSpPr>
            <p:nvPr/>
          </p:nvSpPr>
          <p:spPr bwMode="auto">
            <a:xfrm>
              <a:off x="1521" y="1074"/>
              <a:ext cx="16" cy="3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35"/>
                </a:cxn>
                <a:cxn ang="0">
                  <a:pos x="15" y="36"/>
                </a:cxn>
                <a:cxn ang="0">
                  <a:pos x="15" y="0"/>
                </a:cxn>
              </a:cxnLst>
              <a:rect l="0" t="0" r="r" b="b"/>
              <a:pathLst>
                <a:path w="16" h="37">
                  <a:moveTo>
                    <a:pt x="15" y="0"/>
                  </a:moveTo>
                  <a:lnTo>
                    <a:pt x="0" y="35"/>
                  </a:lnTo>
                  <a:lnTo>
                    <a:pt x="15" y="36"/>
                  </a:lnTo>
                  <a:lnTo>
                    <a:pt x="15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39" name="Line 495"/>
            <p:cNvSpPr>
              <a:spLocks noChangeShapeType="1"/>
            </p:cNvSpPr>
            <p:nvPr/>
          </p:nvSpPr>
          <p:spPr bwMode="auto">
            <a:xfrm>
              <a:off x="1522" y="1145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840" name="Line 496"/>
            <p:cNvSpPr>
              <a:spLocks noChangeShapeType="1"/>
            </p:cNvSpPr>
            <p:nvPr/>
          </p:nvSpPr>
          <p:spPr bwMode="auto">
            <a:xfrm>
              <a:off x="1522" y="1150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841" name="Line 497"/>
            <p:cNvSpPr>
              <a:spLocks noChangeShapeType="1"/>
            </p:cNvSpPr>
            <p:nvPr/>
          </p:nvSpPr>
          <p:spPr bwMode="auto">
            <a:xfrm>
              <a:off x="1534" y="1143"/>
              <a:ext cx="0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842" name="Freeform 498"/>
            <p:cNvSpPr>
              <a:spLocks/>
            </p:cNvSpPr>
            <p:nvPr/>
          </p:nvSpPr>
          <p:spPr bwMode="auto">
            <a:xfrm>
              <a:off x="1521" y="1457"/>
              <a:ext cx="16" cy="1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5" y="17"/>
                </a:cxn>
                <a:cxn ang="0">
                  <a:pos x="0" y="17"/>
                </a:cxn>
              </a:cxnLst>
              <a:rect l="0" t="0" r="r" b="b"/>
              <a:pathLst>
                <a:path w="16" h="18">
                  <a:moveTo>
                    <a:pt x="0" y="17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7"/>
                  </a:lnTo>
                  <a:lnTo>
                    <a:pt x="0" y="1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43" name="Freeform 499"/>
            <p:cNvSpPr>
              <a:spLocks/>
            </p:cNvSpPr>
            <p:nvPr/>
          </p:nvSpPr>
          <p:spPr bwMode="auto">
            <a:xfrm>
              <a:off x="1519" y="1500"/>
              <a:ext cx="18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8"/>
                </a:cxn>
                <a:cxn ang="0">
                  <a:pos x="0" y="18"/>
                </a:cxn>
              </a:cxnLst>
              <a:rect l="0" t="0" r="r" b="b"/>
              <a:pathLst>
                <a:path w="18" h="19">
                  <a:moveTo>
                    <a:pt x="0" y="18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44" name="Freeform 500"/>
            <p:cNvSpPr>
              <a:spLocks/>
            </p:cNvSpPr>
            <p:nvPr/>
          </p:nvSpPr>
          <p:spPr bwMode="auto">
            <a:xfrm>
              <a:off x="1522" y="1522"/>
              <a:ext cx="14" cy="4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39"/>
                </a:cxn>
                <a:cxn ang="0">
                  <a:pos x="0" y="39"/>
                </a:cxn>
              </a:cxnLst>
              <a:rect l="0" t="0" r="r" b="b"/>
              <a:pathLst>
                <a:path w="14" h="40">
                  <a:moveTo>
                    <a:pt x="0" y="39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39"/>
                  </a:lnTo>
                  <a:lnTo>
                    <a:pt x="0" y="3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45" name="Freeform 501"/>
            <p:cNvSpPr>
              <a:spLocks/>
            </p:cNvSpPr>
            <p:nvPr/>
          </p:nvSpPr>
          <p:spPr bwMode="auto">
            <a:xfrm>
              <a:off x="1510" y="1549"/>
              <a:ext cx="13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12" y="25"/>
                </a:cxn>
                <a:cxn ang="0">
                  <a:pos x="2" y="24"/>
                </a:cxn>
                <a:cxn ang="0">
                  <a:pos x="1" y="45"/>
                </a:cxn>
                <a:cxn ang="0">
                  <a:pos x="9" y="44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3" h="46">
                  <a:moveTo>
                    <a:pt x="0" y="0"/>
                  </a:moveTo>
                  <a:lnTo>
                    <a:pt x="0" y="25"/>
                  </a:lnTo>
                  <a:lnTo>
                    <a:pt x="12" y="25"/>
                  </a:lnTo>
                  <a:lnTo>
                    <a:pt x="2" y="24"/>
                  </a:lnTo>
                  <a:lnTo>
                    <a:pt x="1" y="45"/>
                  </a:lnTo>
                  <a:lnTo>
                    <a:pt x="9" y="4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46" name="Freeform 502"/>
            <p:cNvSpPr>
              <a:spLocks/>
            </p:cNvSpPr>
            <p:nvPr/>
          </p:nvSpPr>
          <p:spPr bwMode="auto">
            <a:xfrm>
              <a:off x="1521" y="1570"/>
              <a:ext cx="19" cy="60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0" y="26"/>
                </a:cxn>
                <a:cxn ang="0">
                  <a:pos x="2" y="40"/>
                </a:cxn>
                <a:cxn ang="0">
                  <a:pos x="5" y="55"/>
                </a:cxn>
                <a:cxn ang="0">
                  <a:pos x="8" y="59"/>
                </a:cxn>
                <a:cxn ang="0">
                  <a:pos x="13" y="56"/>
                </a:cxn>
                <a:cxn ang="0">
                  <a:pos x="14" y="48"/>
                </a:cxn>
                <a:cxn ang="0">
                  <a:pos x="15" y="35"/>
                </a:cxn>
                <a:cxn ang="0">
                  <a:pos x="17" y="27"/>
                </a:cxn>
                <a:cxn ang="0">
                  <a:pos x="18" y="0"/>
                </a:cxn>
                <a:cxn ang="0">
                  <a:pos x="1" y="8"/>
                </a:cxn>
              </a:cxnLst>
              <a:rect l="0" t="0" r="r" b="b"/>
              <a:pathLst>
                <a:path w="19" h="60">
                  <a:moveTo>
                    <a:pt x="1" y="8"/>
                  </a:moveTo>
                  <a:lnTo>
                    <a:pt x="0" y="26"/>
                  </a:lnTo>
                  <a:lnTo>
                    <a:pt x="2" y="4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3" y="56"/>
                  </a:lnTo>
                  <a:lnTo>
                    <a:pt x="14" y="48"/>
                  </a:lnTo>
                  <a:lnTo>
                    <a:pt x="15" y="35"/>
                  </a:lnTo>
                  <a:lnTo>
                    <a:pt x="17" y="27"/>
                  </a:lnTo>
                  <a:lnTo>
                    <a:pt x="18" y="0"/>
                  </a:lnTo>
                  <a:lnTo>
                    <a:pt x="1" y="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47" name="Freeform 503"/>
            <p:cNvSpPr>
              <a:spLocks/>
            </p:cNvSpPr>
            <p:nvPr/>
          </p:nvSpPr>
          <p:spPr bwMode="auto">
            <a:xfrm>
              <a:off x="1525" y="1480"/>
              <a:ext cx="6" cy="10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3" y="9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3" y="9"/>
                </a:cxn>
              </a:cxnLst>
              <a:rect l="0" t="0" r="r" b="b"/>
              <a:pathLst>
                <a:path w="6" h="10">
                  <a:moveTo>
                    <a:pt x="3" y="9"/>
                  </a:moveTo>
                  <a:lnTo>
                    <a:pt x="3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48" name="Freeform 504"/>
            <p:cNvSpPr>
              <a:spLocks/>
            </p:cNvSpPr>
            <p:nvPr/>
          </p:nvSpPr>
          <p:spPr bwMode="auto">
            <a:xfrm>
              <a:off x="1588" y="1108"/>
              <a:ext cx="41" cy="7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1" y="8"/>
                </a:cxn>
                <a:cxn ang="0">
                  <a:pos x="31" y="42"/>
                </a:cxn>
                <a:cxn ang="0">
                  <a:pos x="31" y="31"/>
                </a:cxn>
                <a:cxn ang="0">
                  <a:pos x="37" y="31"/>
                </a:cxn>
                <a:cxn ang="0">
                  <a:pos x="39" y="34"/>
                </a:cxn>
                <a:cxn ang="0">
                  <a:pos x="40" y="40"/>
                </a:cxn>
                <a:cxn ang="0">
                  <a:pos x="40" y="76"/>
                </a:cxn>
                <a:cxn ang="0">
                  <a:pos x="0" y="75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18" y="6"/>
                </a:cxn>
                <a:cxn ang="0">
                  <a:pos x="25" y="4"/>
                </a:cxn>
                <a:cxn ang="0">
                  <a:pos x="30" y="2"/>
                </a:cxn>
                <a:cxn ang="0">
                  <a:pos x="29" y="0"/>
                </a:cxn>
              </a:cxnLst>
              <a:rect l="0" t="0" r="r" b="b"/>
              <a:pathLst>
                <a:path w="41" h="77">
                  <a:moveTo>
                    <a:pt x="29" y="0"/>
                  </a:moveTo>
                  <a:lnTo>
                    <a:pt x="31" y="8"/>
                  </a:lnTo>
                  <a:lnTo>
                    <a:pt x="31" y="42"/>
                  </a:lnTo>
                  <a:lnTo>
                    <a:pt x="31" y="31"/>
                  </a:lnTo>
                  <a:lnTo>
                    <a:pt x="37" y="31"/>
                  </a:lnTo>
                  <a:lnTo>
                    <a:pt x="39" y="34"/>
                  </a:lnTo>
                  <a:lnTo>
                    <a:pt x="40" y="40"/>
                  </a:lnTo>
                  <a:lnTo>
                    <a:pt x="40" y="76"/>
                  </a:lnTo>
                  <a:lnTo>
                    <a:pt x="0" y="75"/>
                  </a:lnTo>
                  <a:lnTo>
                    <a:pt x="0" y="8"/>
                  </a:lnTo>
                  <a:lnTo>
                    <a:pt x="8" y="8"/>
                  </a:lnTo>
                  <a:lnTo>
                    <a:pt x="18" y="6"/>
                  </a:lnTo>
                  <a:lnTo>
                    <a:pt x="25" y="4"/>
                  </a:lnTo>
                  <a:lnTo>
                    <a:pt x="30" y="2"/>
                  </a:lnTo>
                  <a:lnTo>
                    <a:pt x="29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49" name="Freeform 505"/>
            <p:cNvSpPr>
              <a:spLocks/>
            </p:cNvSpPr>
            <p:nvPr/>
          </p:nvSpPr>
          <p:spPr bwMode="auto">
            <a:xfrm>
              <a:off x="1610" y="1136"/>
              <a:ext cx="219" cy="4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" y="360"/>
                </a:cxn>
                <a:cxn ang="0">
                  <a:pos x="218" y="404"/>
                </a:cxn>
                <a:cxn ang="0">
                  <a:pos x="0" y="413"/>
                </a:cxn>
                <a:cxn ang="0">
                  <a:pos x="0" y="0"/>
                </a:cxn>
              </a:cxnLst>
              <a:rect l="0" t="0" r="r" b="b"/>
              <a:pathLst>
                <a:path w="219" h="414">
                  <a:moveTo>
                    <a:pt x="0" y="0"/>
                  </a:moveTo>
                  <a:lnTo>
                    <a:pt x="218" y="360"/>
                  </a:lnTo>
                  <a:lnTo>
                    <a:pt x="218" y="404"/>
                  </a:lnTo>
                  <a:lnTo>
                    <a:pt x="0" y="413"/>
                  </a:lnTo>
                  <a:lnTo>
                    <a:pt x="0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50" name="Line 506"/>
            <p:cNvSpPr>
              <a:spLocks noChangeShapeType="1"/>
            </p:cNvSpPr>
            <p:nvPr/>
          </p:nvSpPr>
          <p:spPr bwMode="auto">
            <a:xfrm flipH="1" flipV="1">
              <a:off x="1623" y="1190"/>
              <a:ext cx="198" cy="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851" name="Line 507"/>
            <p:cNvSpPr>
              <a:spLocks noChangeShapeType="1"/>
            </p:cNvSpPr>
            <p:nvPr/>
          </p:nvSpPr>
          <p:spPr bwMode="auto">
            <a:xfrm flipH="1" flipV="1">
              <a:off x="1621" y="1203"/>
              <a:ext cx="195" cy="3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852" name="Line 508"/>
            <p:cNvSpPr>
              <a:spLocks noChangeShapeType="1"/>
            </p:cNvSpPr>
            <p:nvPr/>
          </p:nvSpPr>
          <p:spPr bwMode="auto">
            <a:xfrm flipH="1">
              <a:off x="1612" y="1498"/>
              <a:ext cx="20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853" name="Line 509"/>
            <p:cNvSpPr>
              <a:spLocks noChangeShapeType="1"/>
            </p:cNvSpPr>
            <p:nvPr/>
          </p:nvSpPr>
          <p:spPr bwMode="auto">
            <a:xfrm>
              <a:off x="1704" y="1502"/>
              <a:ext cx="0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854" name="Freeform 510"/>
            <p:cNvSpPr>
              <a:spLocks/>
            </p:cNvSpPr>
            <p:nvPr/>
          </p:nvSpPr>
          <p:spPr bwMode="auto">
            <a:xfrm>
              <a:off x="1788" y="1476"/>
              <a:ext cx="3" cy="29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2" y="28"/>
                </a:cxn>
              </a:cxnLst>
              <a:rect l="0" t="0" r="r" b="b"/>
              <a:pathLst>
                <a:path w="3" h="29">
                  <a:moveTo>
                    <a:pt x="2" y="28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55" name="Freeform 511"/>
            <p:cNvSpPr>
              <a:spLocks/>
            </p:cNvSpPr>
            <p:nvPr/>
          </p:nvSpPr>
          <p:spPr bwMode="auto">
            <a:xfrm>
              <a:off x="1714" y="1476"/>
              <a:ext cx="3" cy="29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2" y="28"/>
                </a:cxn>
              </a:cxnLst>
              <a:rect l="0" t="0" r="r" b="b"/>
              <a:pathLst>
                <a:path w="3" h="29">
                  <a:moveTo>
                    <a:pt x="2" y="28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56" name="Freeform 512"/>
            <p:cNvSpPr>
              <a:spLocks/>
            </p:cNvSpPr>
            <p:nvPr/>
          </p:nvSpPr>
          <p:spPr bwMode="auto">
            <a:xfrm>
              <a:off x="1627" y="1476"/>
              <a:ext cx="3" cy="29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2" y="28"/>
                </a:cxn>
              </a:cxnLst>
              <a:rect l="0" t="0" r="r" b="b"/>
              <a:pathLst>
                <a:path w="3" h="29">
                  <a:moveTo>
                    <a:pt x="2" y="28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57" name="Freeform 513"/>
            <p:cNvSpPr>
              <a:spLocks/>
            </p:cNvSpPr>
            <p:nvPr/>
          </p:nvSpPr>
          <p:spPr bwMode="auto">
            <a:xfrm>
              <a:off x="1694" y="1476"/>
              <a:ext cx="5" cy="29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4" y="28"/>
                </a:cxn>
              </a:cxnLst>
              <a:rect l="0" t="0" r="r" b="b"/>
              <a:pathLst>
                <a:path w="5" h="29">
                  <a:moveTo>
                    <a:pt x="4" y="28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4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58" name="Freeform 514"/>
            <p:cNvSpPr>
              <a:spLocks/>
            </p:cNvSpPr>
            <p:nvPr/>
          </p:nvSpPr>
          <p:spPr bwMode="auto">
            <a:xfrm>
              <a:off x="1637" y="1474"/>
              <a:ext cx="32" cy="17"/>
            </a:xfrm>
            <a:custGeom>
              <a:avLst/>
              <a:gdLst/>
              <a:ahLst/>
              <a:cxnLst>
                <a:cxn ang="0">
                  <a:pos x="31" y="16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31" y="16"/>
                </a:cxn>
              </a:cxnLst>
              <a:rect l="0" t="0" r="r" b="b"/>
              <a:pathLst>
                <a:path w="32" h="17">
                  <a:moveTo>
                    <a:pt x="31" y="16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31" y="16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59" name="Freeform 515"/>
            <p:cNvSpPr>
              <a:spLocks/>
            </p:cNvSpPr>
            <p:nvPr/>
          </p:nvSpPr>
          <p:spPr bwMode="auto">
            <a:xfrm>
              <a:off x="1757" y="1422"/>
              <a:ext cx="8" cy="66"/>
            </a:xfrm>
            <a:custGeom>
              <a:avLst/>
              <a:gdLst/>
              <a:ahLst/>
              <a:cxnLst>
                <a:cxn ang="0">
                  <a:pos x="7" y="65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65"/>
                </a:cxn>
                <a:cxn ang="0">
                  <a:pos x="7" y="65"/>
                </a:cxn>
              </a:cxnLst>
              <a:rect l="0" t="0" r="r" b="b"/>
              <a:pathLst>
                <a:path w="8" h="66">
                  <a:moveTo>
                    <a:pt x="7" y="65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65"/>
                  </a:lnTo>
                  <a:lnTo>
                    <a:pt x="7" y="65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60" name="Freeform 516"/>
            <p:cNvSpPr>
              <a:spLocks/>
            </p:cNvSpPr>
            <p:nvPr/>
          </p:nvSpPr>
          <p:spPr bwMode="auto">
            <a:xfrm>
              <a:off x="1753" y="1436"/>
              <a:ext cx="16" cy="2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7"/>
                </a:cxn>
                <a:cxn ang="0">
                  <a:pos x="8" y="20"/>
                </a:cxn>
                <a:cxn ang="0">
                  <a:pos x="0" y="7"/>
                </a:cxn>
                <a:cxn ang="0">
                  <a:pos x="8" y="0"/>
                </a:cxn>
              </a:cxnLst>
              <a:rect l="0" t="0" r="r" b="b"/>
              <a:pathLst>
                <a:path w="16" h="21">
                  <a:moveTo>
                    <a:pt x="8" y="0"/>
                  </a:moveTo>
                  <a:lnTo>
                    <a:pt x="15" y="7"/>
                  </a:lnTo>
                  <a:lnTo>
                    <a:pt x="8" y="20"/>
                  </a:lnTo>
                  <a:lnTo>
                    <a:pt x="0" y="7"/>
                  </a:lnTo>
                  <a:lnTo>
                    <a:pt x="8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61" name="Freeform 517"/>
            <p:cNvSpPr>
              <a:spLocks/>
            </p:cNvSpPr>
            <p:nvPr/>
          </p:nvSpPr>
          <p:spPr bwMode="auto">
            <a:xfrm>
              <a:off x="1755" y="1468"/>
              <a:ext cx="12" cy="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4"/>
                </a:cxn>
                <a:cxn ang="0">
                  <a:pos x="6" y="9"/>
                </a:cxn>
                <a:cxn ang="0">
                  <a:pos x="0" y="4"/>
                </a:cxn>
                <a:cxn ang="0">
                  <a:pos x="6" y="0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lnTo>
                    <a:pt x="11" y="4"/>
                  </a:lnTo>
                  <a:lnTo>
                    <a:pt x="6" y="9"/>
                  </a:lnTo>
                  <a:lnTo>
                    <a:pt x="0" y="4"/>
                  </a:lnTo>
                  <a:lnTo>
                    <a:pt x="6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62" name="Freeform 518"/>
            <p:cNvSpPr>
              <a:spLocks/>
            </p:cNvSpPr>
            <p:nvPr/>
          </p:nvSpPr>
          <p:spPr bwMode="auto">
            <a:xfrm>
              <a:off x="1815" y="1458"/>
              <a:ext cx="7" cy="79"/>
            </a:xfrm>
            <a:custGeom>
              <a:avLst/>
              <a:gdLst/>
              <a:ahLst/>
              <a:cxnLst>
                <a:cxn ang="0">
                  <a:pos x="6" y="78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6" y="78"/>
                </a:cxn>
              </a:cxnLst>
              <a:rect l="0" t="0" r="r" b="b"/>
              <a:pathLst>
                <a:path w="7" h="79">
                  <a:moveTo>
                    <a:pt x="6" y="78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" y="7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63" name="Freeform 519"/>
            <p:cNvSpPr>
              <a:spLocks/>
            </p:cNvSpPr>
            <p:nvPr/>
          </p:nvSpPr>
          <p:spPr bwMode="auto">
            <a:xfrm>
              <a:off x="1810" y="1476"/>
              <a:ext cx="15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" y="8"/>
                </a:cxn>
                <a:cxn ang="0">
                  <a:pos x="8" y="23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15" h="24">
                  <a:moveTo>
                    <a:pt x="8" y="0"/>
                  </a:moveTo>
                  <a:lnTo>
                    <a:pt x="14" y="8"/>
                  </a:lnTo>
                  <a:lnTo>
                    <a:pt x="8" y="23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64" name="Freeform 520"/>
            <p:cNvSpPr>
              <a:spLocks/>
            </p:cNvSpPr>
            <p:nvPr/>
          </p:nvSpPr>
          <p:spPr bwMode="auto">
            <a:xfrm>
              <a:off x="1812" y="1513"/>
              <a:ext cx="12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5"/>
                </a:cxn>
                <a:cxn ang="0">
                  <a:pos x="6" y="11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11" y="5"/>
                  </a:lnTo>
                  <a:lnTo>
                    <a:pt x="6" y="11"/>
                  </a:ln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65" name="Freeform 521"/>
            <p:cNvSpPr>
              <a:spLocks/>
            </p:cNvSpPr>
            <p:nvPr/>
          </p:nvSpPr>
          <p:spPr bwMode="auto">
            <a:xfrm>
              <a:off x="1638" y="1299"/>
              <a:ext cx="36" cy="15"/>
            </a:xfrm>
            <a:custGeom>
              <a:avLst/>
              <a:gdLst/>
              <a:ahLst/>
              <a:cxnLst>
                <a:cxn ang="0">
                  <a:pos x="35" y="14"/>
                </a:cxn>
                <a:cxn ang="0">
                  <a:pos x="35" y="9"/>
                </a:cxn>
                <a:cxn ang="0">
                  <a:pos x="24" y="9"/>
                </a:cxn>
                <a:cxn ang="0">
                  <a:pos x="24" y="0"/>
                </a:cxn>
                <a:cxn ang="0">
                  <a:pos x="21" y="1"/>
                </a:cxn>
                <a:cxn ang="0">
                  <a:pos x="21" y="9"/>
                </a:cxn>
                <a:cxn ang="0">
                  <a:pos x="9" y="9"/>
                </a:cxn>
                <a:cxn ang="0">
                  <a:pos x="9" y="1"/>
                </a:cxn>
                <a:cxn ang="0">
                  <a:pos x="4" y="1"/>
                </a:cxn>
                <a:cxn ang="0">
                  <a:pos x="4" y="9"/>
                </a:cxn>
                <a:cxn ang="0">
                  <a:pos x="0" y="9"/>
                </a:cxn>
              </a:cxnLst>
              <a:rect l="0" t="0" r="r" b="b"/>
              <a:pathLst>
                <a:path w="36" h="15">
                  <a:moveTo>
                    <a:pt x="35" y="14"/>
                  </a:moveTo>
                  <a:lnTo>
                    <a:pt x="35" y="9"/>
                  </a:lnTo>
                  <a:lnTo>
                    <a:pt x="24" y="9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21" y="9"/>
                  </a:lnTo>
                  <a:lnTo>
                    <a:pt x="9" y="9"/>
                  </a:lnTo>
                  <a:lnTo>
                    <a:pt x="9" y="1"/>
                  </a:lnTo>
                  <a:lnTo>
                    <a:pt x="4" y="1"/>
                  </a:lnTo>
                  <a:lnTo>
                    <a:pt x="4" y="9"/>
                  </a:lnTo>
                  <a:lnTo>
                    <a:pt x="0" y="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66" name="Freeform 522"/>
            <p:cNvSpPr>
              <a:spLocks/>
            </p:cNvSpPr>
            <p:nvPr/>
          </p:nvSpPr>
          <p:spPr bwMode="auto">
            <a:xfrm>
              <a:off x="1575" y="1300"/>
              <a:ext cx="142" cy="67"/>
            </a:xfrm>
            <a:custGeom>
              <a:avLst/>
              <a:gdLst/>
              <a:ahLst/>
              <a:cxnLst>
                <a:cxn ang="0">
                  <a:pos x="128" y="43"/>
                </a:cxn>
                <a:cxn ang="0">
                  <a:pos x="141" y="64"/>
                </a:cxn>
                <a:cxn ang="0">
                  <a:pos x="138" y="63"/>
                </a:cxn>
                <a:cxn ang="0">
                  <a:pos x="130" y="57"/>
                </a:cxn>
                <a:cxn ang="0">
                  <a:pos x="117" y="62"/>
                </a:cxn>
                <a:cxn ang="0">
                  <a:pos x="100" y="66"/>
                </a:cxn>
                <a:cxn ang="0">
                  <a:pos x="51" y="65"/>
                </a:cxn>
                <a:cxn ang="0">
                  <a:pos x="52" y="58"/>
                </a:cxn>
                <a:cxn ang="0">
                  <a:pos x="39" y="49"/>
                </a:cxn>
                <a:cxn ang="0">
                  <a:pos x="4" y="41"/>
                </a:cxn>
                <a:cxn ang="0">
                  <a:pos x="2" y="39"/>
                </a:cxn>
                <a:cxn ang="0">
                  <a:pos x="0" y="24"/>
                </a:cxn>
                <a:cxn ang="0">
                  <a:pos x="5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50" y="13"/>
                </a:cxn>
                <a:cxn ang="0">
                  <a:pos x="52" y="27"/>
                </a:cxn>
                <a:cxn ang="0">
                  <a:pos x="128" y="43"/>
                </a:cxn>
              </a:cxnLst>
              <a:rect l="0" t="0" r="r" b="b"/>
              <a:pathLst>
                <a:path w="142" h="67">
                  <a:moveTo>
                    <a:pt x="128" y="43"/>
                  </a:moveTo>
                  <a:lnTo>
                    <a:pt x="141" y="64"/>
                  </a:lnTo>
                  <a:lnTo>
                    <a:pt x="138" y="63"/>
                  </a:lnTo>
                  <a:lnTo>
                    <a:pt x="130" y="57"/>
                  </a:lnTo>
                  <a:lnTo>
                    <a:pt x="117" y="62"/>
                  </a:lnTo>
                  <a:lnTo>
                    <a:pt x="100" y="66"/>
                  </a:lnTo>
                  <a:lnTo>
                    <a:pt x="51" y="65"/>
                  </a:lnTo>
                  <a:lnTo>
                    <a:pt x="52" y="58"/>
                  </a:lnTo>
                  <a:lnTo>
                    <a:pt x="39" y="49"/>
                  </a:lnTo>
                  <a:lnTo>
                    <a:pt x="4" y="41"/>
                  </a:lnTo>
                  <a:lnTo>
                    <a:pt x="2" y="39"/>
                  </a:lnTo>
                  <a:lnTo>
                    <a:pt x="0" y="24"/>
                  </a:lnTo>
                  <a:lnTo>
                    <a:pt x="5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5" y="0"/>
                  </a:lnTo>
                  <a:lnTo>
                    <a:pt x="50" y="13"/>
                  </a:lnTo>
                  <a:lnTo>
                    <a:pt x="52" y="27"/>
                  </a:lnTo>
                  <a:lnTo>
                    <a:pt x="128" y="43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67" name="Freeform 523"/>
            <p:cNvSpPr>
              <a:spLocks/>
            </p:cNvSpPr>
            <p:nvPr/>
          </p:nvSpPr>
          <p:spPr bwMode="auto">
            <a:xfrm>
              <a:off x="1628" y="1332"/>
              <a:ext cx="50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9"/>
                </a:cxn>
                <a:cxn ang="0">
                  <a:pos x="49" y="12"/>
                </a:cxn>
                <a:cxn ang="0">
                  <a:pos x="49" y="15"/>
                </a:cxn>
                <a:cxn ang="0">
                  <a:pos x="49" y="28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50" h="29">
                  <a:moveTo>
                    <a:pt x="0" y="0"/>
                  </a:moveTo>
                  <a:lnTo>
                    <a:pt x="45" y="9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9" y="28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68" name="Freeform 524"/>
            <p:cNvSpPr>
              <a:spLocks/>
            </p:cNvSpPr>
            <p:nvPr/>
          </p:nvSpPr>
          <p:spPr bwMode="auto">
            <a:xfrm>
              <a:off x="1637" y="1316"/>
              <a:ext cx="35" cy="13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5" h="13">
                  <a:moveTo>
                    <a:pt x="34" y="12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69" name="Freeform 525"/>
            <p:cNvSpPr>
              <a:spLocks/>
            </p:cNvSpPr>
            <p:nvPr/>
          </p:nvSpPr>
          <p:spPr bwMode="auto">
            <a:xfrm>
              <a:off x="1582" y="1160"/>
              <a:ext cx="32" cy="144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0" y="55"/>
                </a:cxn>
                <a:cxn ang="0">
                  <a:pos x="17" y="55"/>
                </a:cxn>
                <a:cxn ang="0">
                  <a:pos x="1" y="55"/>
                </a:cxn>
                <a:cxn ang="0">
                  <a:pos x="1" y="0"/>
                </a:cxn>
                <a:cxn ang="0">
                  <a:pos x="31" y="0"/>
                </a:cxn>
                <a:cxn ang="0">
                  <a:pos x="31" y="141"/>
                </a:cxn>
                <a:cxn ang="0">
                  <a:pos x="29" y="143"/>
                </a:cxn>
                <a:cxn ang="0">
                  <a:pos x="0" y="143"/>
                </a:cxn>
              </a:cxnLst>
              <a:rect l="0" t="0" r="r" b="b"/>
              <a:pathLst>
                <a:path w="32" h="144">
                  <a:moveTo>
                    <a:pt x="0" y="143"/>
                  </a:moveTo>
                  <a:lnTo>
                    <a:pt x="0" y="55"/>
                  </a:lnTo>
                  <a:lnTo>
                    <a:pt x="17" y="55"/>
                  </a:lnTo>
                  <a:lnTo>
                    <a:pt x="1" y="55"/>
                  </a:lnTo>
                  <a:lnTo>
                    <a:pt x="1" y="0"/>
                  </a:lnTo>
                  <a:lnTo>
                    <a:pt x="31" y="0"/>
                  </a:lnTo>
                  <a:lnTo>
                    <a:pt x="31" y="141"/>
                  </a:lnTo>
                  <a:lnTo>
                    <a:pt x="29" y="143"/>
                  </a:lnTo>
                  <a:lnTo>
                    <a:pt x="0" y="143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70" name="Line 526"/>
            <p:cNvSpPr>
              <a:spLocks noChangeShapeType="1"/>
            </p:cNvSpPr>
            <p:nvPr/>
          </p:nvSpPr>
          <p:spPr bwMode="auto">
            <a:xfrm flipV="1">
              <a:off x="1716" y="1320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871" name="Freeform 527"/>
            <p:cNvSpPr>
              <a:spLocks/>
            </p:cNvSpPr>
            <p:nvPr/>
          </p:nvSpPr>
          <p:spPr bwMode="auto">
            <a:xfrm>
              <a:off x="1600" y="1158"/>
              <a:ext cx="8" cy="10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7"/>
                </a:cxn>
                <a:cxn ang="0">
                  <a:pos x="7" y="102"/>
                </a:cxn>
                <a:cxn ang="0">
                  <a:pos x="0" y="102"/>
                </a:cxn>
                <a:cxn ang="0">
                  <a:pos x="0" y="8"/>
                </a:cxn>
                <a:cxn ang="0">
                  <a:pos x="4" y="0"/>
                </a:cxn>
              </a:cxnLst>
              <a:rect l="0" t="0" r="r" b="b"/>
              <a:pathLst>
                <a:path w="8" h="103">
                  <a:moveTo>
                    <a:pt x="4" y="0"/>
                  </a:moveTo>
                  <a:lnTo>
                    <a:pt x="7" y="7"/>
                  </a:lnTo>
                  <a:lnTo>
                    <a:pt x="7" y="102"/>
                  </a:lnTo>
                  <a:lnTo>
                    <a:pt x="0" y="102"/>
                  </a:lnTo>
                  <a:lnTo>
                    <a:pt x="0" y="8"/>
                  </a:lnTo>
                  <a:lnTo>
                    <a:pt x="4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72" name="Freeform 528"/>
            <p:cNvSpPr>
              <a:spLocks/>
            </p:cNvSpPr>
            <p:nvPr/>
          </p:nvSpPr>
          <p:spPr bwMode="auto">
            <a:xfrm>
              <a:off x="1588" y="1105"/>
              <a:ext cx="30" cy="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2"/>
                </a:cxn>
                <a:cxn ang="0">
                  <a:pos x="29" y="5"/>
                </a:cxn>
                <a:cxn ang="0">
                  <a:pos x="17" y="5"/>
                </a:cxn>
                <a:cxn ang="0">
                  <a:pos x="8" y="7"/>
                </a:cxn>
                <a:cxn ang="0">
                  <a:pos x="0" y="6"/>
                </a:cxn>
                <a:cxn ang="0">
                  <a:pos x="15" y="0"/>
                </a:cxn>
              </a:cxnLst>
              <a:rect l="0" t="0" r="r" b="b"/>
              <a:pathLst>
                <a:path w="30" h="8">
                  <a:moveTo>
                    <a:pt x="15" y="0"/>
                  </a:moveTo>
                  <a:lnTo>
                    <a:pt x="21" y="1"/>
                  </a:lnTo>
                  <a:lnTo>
                    <a:pt x="26" y="2"/>
                  </a:lnTo>
                  <a:lnTo>
                    <a:pt x="29" y="5"/>
                  </a:lnTo>
                  <a:lnTo>
                    <a:pt x="17" y="5"/>
                  </a:lnTo>
                  <a:lnTo>
                    <a:pt x="8" y="7"/>
                  </a:lnTo>
                  <a:lnTo>
                    <a:pt x="0" y="6"/>
                  </a:lnTo>
                  <a:lnTo>
                    <a:pt x="15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73" name="Freeform 529"/>
            <p:cNvSpPr>
              <a:spLocks/>
            </p:cNvSpPr>
            <p:nvPr/>
          </p:nvSpPr>
          <p:spPr bwMode="auto">
            <a:xfrm>
              <a:off x="1589" y="1074"/>
              <a:ext cx="16" cy="3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5" y="35"/>
                </a:cxn>
                <a:cxn ang="0">
                  <a:pos x="0" y="36"/>
                </a:cxn>
                <a:cxn ang="0">
                  <a:pos x="1" y="0"/>
                </a:cxn>
              </a:cxnLst>
              <a:rect l="0" t="0" r="r" b="b"/>
              <a:pathLst>
                <a:path w="16" h="37">
                  <a:moveTo>
                    <a:pt x="1" y="0"/>
                  </a:moveTo>
                  <a:lnTo>
                    <a:pt x="15" y="35"/>
                  </a:lnTo>
                  <a:lnTo>
                    <a:pt x="0" y="36"/>
                  </a:lnTo>
                  <a:lnTo>
                    <a:pt x="1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74" name="Line 530"/>
            <p:cNvSpPr>
              <a:spLocks noChangeShapeType="1"/>
            </p:cNvSpPr>
            <p:nvPr/>
          </p:nvSpPr>
          <p:spPr bwMode="auto">
            <a:xfrm flipH="1">
              <a:off x="1586" y="1145"/>
              <a:ext cx="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875" name="Line 531"/>
            <p:cNvSpPr>
              <a:spLocks noChangeShapeType="1"/>
            </p:cNvSpPr>
            <p:nvPr/>
          </p:nvSpPr>
          <p:spPr bwMode="auto">
            <a:xfrm flipH="1">
              <a:off x="1584" y="1150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876" name="Line 532"/>
            <p:cNvSpPr>
              <a:spLocks noChangeShapeType="1"/>
            </p:cNvSpPr>
            <p:nvPr/>
          </p:nvSpPr>
          <p:spPr bwMode="auto">
            <a:xfrm>
              <a:off x="1593" y="1143"/>
              <a:ext cx="0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877" name="Freeform 533"/>
            <p:cNvSpPr>
              <a:spLocks/>
            </p:cNvSpPr>
            <p:nvPr/>
          </p:nvSpPr>
          <p:spPr bwMode="auto">
            <a:xfrm>
              <a:off x="1590" y="1457"/>
              <a:ext cx="15" cy="18"/>
            </a:xfrm>
            <a:custGeom>
              <a:avLst/>
              <a:gdLst/>
              <a:ahLst/>
              <a:cxnLst>
                <a:cxn ang="0">
                  <a:pos x="14" y="17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14" y="17"/>
                </a:cxn>
              </a:cxnLst>
              <a:rect l="0" t="0" r="r" b="b"/>
              <a:pathLst>
                <a:path w="15" h="18">
                  <a:moveTo>
                    <a:pt x="14" y="17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4" y="1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78" name="Freeform 534"/>
            <p:cNvSpPr>
              <a:spLocks/>
            </p:cNvSpPr>
            <p:nvPr/>
          </p:nvSpPr>
          <p:spPr bwMode="auto">
            <a:xfrm>
              <a:off x="1590" y="1500"/>
              <a:ext cx="18" cy="19"/>
            </a:xfrm>
            <a:custGeom>
              <a:avLst/>
              <a:gdLst/>
              <a:ahLst/>
              <a:cxnLst>
                <a:cxn ang="0">
                  <a:pos x="17" y="1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7" y="18"/>
                </a:cxn>
              </a:cxnLst>
              <a:rect l="0" t="0" r="r" b="b"/>
              <a:pathLst>
                <a:path w="18" h="19">
                  <a:moveTo>
                    <a:pt x="17" y="18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7" y="1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79" name="Freeform 535"/>
            <p:cNvSpPr>
              <a:spLocks/>
            </p:cNvSpPr>
            <p:nvPr/>
          </p:nvSpPr>
          <p:spPr bwMode="auto">
            <a:xfrm>
              <a:off x="1590" y="1522"/>
              <a:ext cx="14" cy="4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39"/>
                </a:cxn>
                <a:cxn ang="0">
                  <a:pos x="13" y="39"/>
                </a:cxn>
              </a:cxnLst>
              <a:rect l="0" t="0" r="r" b="b"/>
              <a:pathLst>
                <a:path w="14" h="40">
                  <a:moveTo>
                    <a:pt x="13" y="39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13" y="3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80" name="Freeform 536"/>
            <p:cNvSpPr>
              <a:spLocks/>
            </p:cNvSpPr>
            <p:nvPr/>
          </p:nvSpPr>
          <p:spPr bwMode="auto">
            <a:xfrm>
              <a:off x="1603" y="1549"/>
              <a:ext cx="13" cy="4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25"/>
                </a:cxn>
                <a:cxn ang="0">
                  <a:pos x="0" y="25"/>
                </a:cxn>
                <a:cxn ang="0">
                  <a:pos x="11" y="24"/>
                </a:cxn>
                <a:cxn ang="0">
                  <a:pos x="12" y="45"/>
                </a:cxn>
                <a:cxn ang="0">
                  <a:pos x="4" y="44"/>
                </a:cxn>
                <a:cxn ang="0">
                  <a:pos x="3" y="0"/>
                </a:cxn>
                <a:cxn ang="0">
                  <a:pos x="12" y="0"/>
                </a:cxn>
              </a:cxnLst>
              <a:rect l="0" t="0" r="r" b="b"/>
              <a:pathLst>
                <a:path w="13" h="46">
                  <a:moveTo>
                    <a:pt x="12" y="0"/>
                  </a:moveTo>
                  <a:lnTo>
                    <a:pt x="12" y="25"/>
                  </a:lnTo>
                  <a:lnTo>
                    <a:pt x="0" y="25"/>
                  </a:lnTo>
                  <a:lnTo>
                    <a:pt x="11" y="24"/>
                  </a:lnTo>
                  <a:lnTo>
                    <a:pt x="12" y="45"/>
                  </a:lnTo>
                  <a:lnTo>
                    <a:pt x="4" y="44"/>
                  </a:lnTo>
                  <a:lnTo>
                    <a:pt x="3" y="0"/>
                  </a:lnTo>
                  <a:lnTo>
                    <a:pt x="12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81" name="Freeform 537"/>
            <p:cNvSpPr>
              <a:spLocks/>
            </p:cNvSpPr>
            <p:nvPr/>
          </p:nvSpPr>
          <p:spPr bwMode="auto">
            <a:xfrm>
              <a:off x="1587" y="1570"/>
              <a:ext cx="18" cy="60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7" y="26"/>
                </a:cxn>
                <a:cxn ang="0">
                  <a:pos x="16" y="39"/>
                </a:cxn>
                <a:cxn ang="0">
                  <a:pos x="12" y="55"/>
                </a:cxn>
                <a:cxn ang="0">
                  <a:pos x="10" y="59"/>
                </a:cxn>
                <a:cxn ang="0">
                  <a:pos x="5" y="56"/>
                </a:cxn>
                <a:cxn ang="0">
                  <a:pos x="3" y="48"/>
                </a:cxn>
                <a:cxn ang="0">
                  <a:pos x="2" y="35"/>
                </a:cxn>
                <a:cxn ang="0">
                  <a:pos x="1" y="27"/>
                </a:cxn>
                <a:cxn ang="0">
                  <a:pos x="0" y="0"/>
                </a:cxn>
                <a:cxn ang="0">
                  <a:pos x="16" y="8"/>
                </a:cxn>
              </a:cxnLst>
              <a:rect l="0" t="0" r="r" b="b"/>
              <a:pathLst>
                <a:path w="18" h="60">
                  <a:moveTo>
                    <a:pt x="16" y="8"/>
                  </a:moveTo>
                  <a:lnTo>
                    <a:pt x="17" y="26"/>
                  </a:lnTo>
                  <a:lnTo>
                    <a:pt x="16" y="39"/>
                  </a:lnTo>
                  <a:lnTo>
                    <a:pt x="12" y="55"/>
                  </a:lnTo>
                  <a:lnTo>
                    <a:pt x="10" y="59"/>
                  </a:lnTo>
                  <a:lnTo>
                    <a:pt x="5" y="56"/>
                  </a:lnTo>
                  <a:lnTo>
                    <a:pt x="3" y="48"/>
                  </a:lnTo>
                  <a:lnTo>
                    <a:pt x="2" y="35"/>
                  </a:lnTo>
                  <a:lnTo>
                    <a:pt x="1" y="27"/>
                  </a:lnTo>
                  <a:lnTo>
                    <a:pt x="0" y="0"/>
                  </a:lnTo>
                  <a:lnTo>
                    <a:pt x="16" y="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82" name="Freeform 538"/>
            <p:cNvSpPr>
              <a:spLocks/>
            </p:cNvSpPr>
            <p:nvPr/>
          </p:nvSpPr>
          <p:spPr bwMode="auto">
            <a:xfrm>
              <a:off x="1596" y="1480"/>
              <a:ext cx="5" cy="10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3" y="9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2" y="9"/>
                </a:cxn>
              </a:cxnLst>
              <a:rect l="0" t="0" r="r" b="b"/>
              <a:pathLst>
                <a:path w="5" h="10">
                  <a:moveTo>
                    <a:pt x="2" y="9"/>
                  </a:moveTo>
                  <a:lnTo>
                    <a:pt x="3" y="9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83" name="Freeform 539"/>
            <p:cNvSpPr>
              <a:spLocks/>
            </p:cNvSpPr>
            <p:nvPr/>
          </p:nvSpPr>
          <p:spPr bwMode="auto">
            <a:xfrm>
              <a:off x="1552" y="1061"/>
              <a:ext cx="23" cy="77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22" y="76"/>
                </a:cxn>
                <a:cxn ang="0">
                  <a:pos x="0" y="76"/>
                </a:cxn>
              </a:cxnLst>
              <a:rect l="0" t="0" r="r" b="b"/>
              <a:pathLst>
                <a:path w="23" h="77">
                  <a:moveTo>
                    <a:pt x="0" y="76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76"/>
                  </a:lnTo>
                  <a:lnTo>
                    <a:pt x="0" y="76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84" name="Freeform 540"/>
            <p:cNvSpPr>
              <a:spLocks/>
            </p:cNvSpPr>
            <p:nvPr/>
          </p:nvSpPr>
          <p:spPr bwMode="auto">
            <a:xfrm>
              <a:off x="1556" y="1189"/>
              <a:ext cx="16" cy="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5" y="21"/>
                </a:cxn>
                <a:cxn ang="0">
                  <a:pos x="0" y="21"/>
                </a:cxn>
              </a:cxnLst>
              <a:rect l="0" t="0" r="r" b="b"/>
              <a:pathLst>
                <a:path w="16" h="22">
                  <a:moveTo>
                    <a:pt x="0" y="21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21"/>
                  </a:lnTo>
                  <a:lnTo>
                    <a:pt x="0" y="21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85" name="Freeform 541"/>
            <p:cNvSpPr>
              <a:spLocks/>
            </p:cNvSpPr>
            <p:nvPr/>
          </p:nvSpPr>
          <p:spPr bwMode="auto">
            <a:xfrm>
              <a:off x="1547" y="1520"/>
              <a:ext cx="32" cy="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1" y="24"/>
                </a:cxn>
                <a:cxn ang="0">
                  <a:pos x="0" y="24"/>
                </a:cxn>
              </a:cxnLst>
              <a:rect l="0" t="0" r="r" b="b"/>
              <a:pathLst>
                <a:path w="32" h="25">
                  <a:moveTo>
                    <a:pt x="0" y="24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24"/>
                  </a:lnTo>
                  <a:lnTo>
                    <a:pt x="0" y="24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86" name="Freeform 542"/>
            <p:cNvSpPr>
              <a:spLocks/>
            </p:cNvSpPr>
            <p:nvPr/>
          </p:nvSpPr>
          <p:spPr bwMode="auto">
            <a:xfrm>
              <a:off x="1556" y="1469"/>
              <a:ext cx="16" cy="80"/>
            </a:xfrm>
            <a:custGeom>
              <a:avLst/>
              <a:gdLst/>
              <a:ahLst/>
              <a:cxnLst>
                <a:cxn ang="0">
                  <a:pos x="2" y="79"/>
                </a:cxn>
                <a:cxn ang="0">
                  <a:pos x="1" y="71"/>
                </a:cxn>
                <a:cxn ang="0">
                  <a:pos x="0" y="60"/>
                </a:cxn>
                <a:cxn ang="0">
                  <a:pos x="0" y="51"/>
                </a:cxn>
                <a:cxn ang="0">
                  <a:pos x="0" y="41"/>
                </a:cxn>
                <a:cxn ang="0">
                  <a:pos x="0" y="29"/>
                </a:cxn>
                <a:cxn ang="0">
                  <a:pos x="2" y="15"/>
                </a:cxn>
                <a:cxn ang="0">
                  <a:pos x="4" y="5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5"/>
                </a:cxn>
                <a:cxn ang="0">
                  <a:pos x="13" y="15"/>
                </a:cxn>
                <a:cxn ang="0">
                  <a:pos x="15" y="29"/>
                </a:cxn>
                <a:cxn ang="0">
                  <a:pos x="15" y="41"/>
                </a:cxn>
                <a:cxn ang="0">
                  <a:pos x="15" y="51"/>
                </a:cxn>
                <a:cxn ang="0">
                  <a:pos x="15" y="60"/>
                </a:cxn>
                <a:cxn ang="0">
                  <a:pos x="14" y="71"/>
                </a:cxn>
                <a:cxn ang="0">
                  <a:pos x="13" y="79"/>
                </a:cxn>
                <a:cxn ang="0">
                  <a:pos x="2" y="79"/>
                </a:cxn>
              </a:cxnLst>
              <a:rect l="0" t="0" r="r" b="b"/>
              <a:pathLst>
                <a:path w="16" h="80">
                  <a:moveTo>
                    <a:pt x="2" y="79"/>
                  </a:moveTo>
                  <a:lnTo>
                    <a:pt x="1" y="71"/>
                  </a:lnTo>
                  <a:lnTo>
                    <a:pt x="0" y="60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0" y="29"/>
                  </a:lnTo>
                  <a:lnTo>
                    <a:pt x="2" y="15"/>
                  </a:lnTo>
                  <a:lnTo>
                    <a:pt x="4" y="5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3" y="15"/>
                  </a:lnTo>
                  <a:lnTo>
                    <a:pt x="15" y="29"/>
                  </a:lnTo>
                  <a:lnTo>
                    <a:pt x="15" y="41"/>
                  </a:lnTo>
                  <a:lnTo>
                    <a:pt x="15" y="51"/>
                  </a:lnTo>
                  <a:lnTo>
                    <a:pt x="15" y="60"/>
                  </a:lnTo>
                  <a:lnTo>
                    <a:pt x="14" y="71"/>
                  </a:lnTo>
                  <a:lnTo>
                    <a:pt x="13" y="79"/>
                  </a:lnTo>
                  <a:lnTo>
                    <a:pt x="2" y="7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87" name="Line 543"/>
            <p:cNvSpPr>
              <a:spLocks noChangeShapeType="1"/>
            </p:cNvSpPr>
            <p:nvPr/>
          </p:nvSpPr>
          <p:spPr bwMode="auto">
            <a:xfrm>
              <a:off x="1549" y="1261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888" name="Freeform 544"/>
            <p:cNvSpPr>
              <a:spLocks/>
            </p:cNvSpPr>
            <p:nvPr/>
          </p:nvSpPr>
          <p:spPr bwMode="auto">
            <a:xfrm>
              <a:off x="1551" y="1338"/>
              <a:ext cx="25" cy="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0" y="8"/>
                </a:cxn>
              </a:cxnLst>
              <a:rect l="0" t="0" r="r" b="b"/>
              <a:pathLst>
                <a:path w="25" h="9">
                  <a:moveTo>
                    <a:pt x="0" y="8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0" y="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89" name="Freeform 545"/>
            <p:cNvSpPr>
              <a:spLocks/>
            </p:cNvSpPr>
            <p:nvPr/>
          </p:nvSpPr>
          <p:spPr bwMode="auto">
            <a:xfrm>
              <a:off x="1560" y="1250"/>
              <a:ext cx="8" cy="21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8"/>
                </a:cxn>
                <a:cxn ang="0">
                  <a:pos x="0" y="214"/>
                </a:cxn>
                <a:cxn ang="0">
                  <a:pos x="7" y="214"/>
                </a:cxn>
                <a:cxn ang="0">
                  <a:pos x="7" y="8"/>
                </a:cxn>
                <a:cxn ang="0">
                  <a:pos x="4" y="0"/>
                </a:cxn>
              </a:cxnLst>
              <a:rect l="0" t="0" r="r" b="b"/>
              <a:pathLst>
                <a:path w="8" h="215">
                  <a:moveTo>
                    <a:pt x="4" y="0"/>
                  </a:moveTo>
                  <a:lnTo>
                    <a:pt x="0" y="8"/>
                  </a:lnTo>
                  <a:lnTo>
                    <a:pt x="0" y="214"/>
                  </a:lnTo>
                  <a:lnTo>
                    <a:pt x="7" y="214"/>
                  </a:lnTo>
                  <a:lnTo>
                    <a:pt x="7" y="8"/>
                  </a:lnTo>
                  <a:lnTo>
                    <a:pt x="4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90" name="Freeform 546"/>
            <p:cNvSpPr>
              <a:spLocks/>
            </p:cNvSpPr>
            <p:nvPr/>
          </p:nvSpPr>
          <p:spPr bwMode="auto">
            <a:xfrm>
              <a:off x="1530" y="1345"/>
              <a:ext cx="12" cy="15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4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0" y="3"/>
                </a:cxn>
                <a:cxn ang="0">
                  <a:pos x="11" y="4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11" y="9"/>
                </a:cxn>
                <a:cxn ang="0">
                  <a:pos x="11" y="10"/>
                </a:cxn>
                <a:cxn ang="0">
                  <a:pos x="10" y="11"/>
                </a:cxn>
                <a:cxn ang="0">
                  <a:pos x="10" y="12"/>
                </a:cxn>
                <a:cxn ang="0">
                  <a:pos x="9" y="13"/>
                </a:cxn>
                <a:cxn ang="0">
                  <a:pos x="8" y="13"/>
                </a:cxn>
                <a:cxn ang="0">
                  <a:pos x="8" y="14"/>
                </a:cxn>
                <a:cxn ang="0">
                  <a:pos x="7" y="14"/>
                </a:cxn>
              </a:cxnLst>
              <a:rect l="0" t="0" r="r" b="b"/>
              <a:pathLst>
                <a:path w="12" h="15">
                  <a:moveTo>
                    <a:pt x="7" y="14"/>
                  </a:moveTo>
                  <a:lnTo>
                    <a:pt x="4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4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91" name="Freeform 547"/>
            <p:cNvSpPr>
              <a:spLocks/>
            </p:cNvSpPr>
            <p:nvPr/>
          </p:nvSpPr>
          <p:spPr bwMode="auto">
            <a:xfrm>
              <a:off x="1577" y="1345"/>
              <a:ext cx="12" cy="15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4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0" y="3"/>
                </a:cxn>
                <a:cxn ang="0">
                  <a:pos x="11" y="3"/>
                </a:cxn>
                <a:cxn ang="0">
                  <a:pos x="11" y="4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11" y="9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2"/>
                </a:cxn>
                <a:cxn ang="0">
                  <a:pos x="9" y="13"/>
                </a:cxn>
                <a:cxn ang="0">
                  <a:pos x="8" y="13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4"/>
                </a:cxn>
              </a:cxnLst>
              <a:rect l="0" t="0" r="r" b="b"/>
              <a:pathLst>
                <a:path w="12" h="15">
                  <a:moveTo>
                    <a:pt x="6" y="14"/>
                  </a:moveTo>
                  <a:lnTo>
                    <a:pt x="4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6" y="14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92" name="Freeform 548"/>
            <p:cNvSpPr>
              <a:spLocks/>
            </p:cNvSpPr>
            <p:nvPr/>
          </p:nvSpPr>
          <p:spPr bwMode="auto">
            <a:xfrm>
              <a:off x="1520" y="1601"/>
              <a:ext cx="87" cy="21"/>
            </a:xfrm>
            <a:custGeom>
              <a:avLst/>
              <a:gdLst/>
              <a:ahLst/>
              <a:cxnLst>
                <a:cxn ang="0">
                  <a:pos x="79" y="20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8" y="20"/>
                </a:cxn>
                <a:cxn ang="0">
                  <a:pos x="79" y="20"/>
                </a:cxn>
              </a:cxnLst>
              <a:rect l="0" t="0" r="r" b="b"/>
              <a:pathLst>
                <a:path w="87" h="21">
                  <a:moveTo>
                    <a:pt x="79" y="20"/>
                  </a:moveTo>
                  <a:lnTo>
                    <a:pt x="86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8" y="20"/>
                  </a:lnTo>
                  <a:lnTo>
                    <a:pt x="79" y="2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93" name="Freeform 549"/>
            <p:cNvSpPr>
              <a:spLocks/>
            </p:cNvSpPr>
            <p:nvPr/>
          </p:nvSpPr>
          <p:spPr bwMode="auto">
            <a:xfrm>
              <a:off x="1528" y="1622"/>
              <a:ext cx="72" cy="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71" y="0"/>
                </a:cxn>
                <a:cxn ang="0">
                  <a:pos x="71" y="8"/>
                </a:cxn>
                <a:cxn ang="0">
                  <a:pos x="0" y="8"/>
                </a:cxn>
              </a:cxnLst>
              <a:rect l="0" t="0" r="r" b="b"/>
              <a:pathLst>
                <a:path w="72" h="9">
                  <a:moveTo>
                    <a:pt x="0" y="8"/>
                  </a:moveTo>
                  <a:lnTo>
                    <a:pt x="0" y="0"/>
                  </a:lnTo>
                  <a:lnTo>
                    <a:pt x="71" y="0"/>
                  </a:lnTo>
                  <a:lnTo>
                    <a:pt x="71" y="8"/>
                  </a:lnTo>
                  <a:lnTo>
                    <a:pt x="0" y="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94" name="Freeform 550"/>
            <p:cNvSpPr>
              <a:spLocks/>
            </p:cNvSpPr>
            <p:nvPr/>
          </p:nvSpPr>
          <p:spPr bwMode="auto">
            <a:xfrm>
              <a:off x="1529" y="1631"/>
              <a:ext cx="70" cy="30"/>
            </a:xfrm>
            <a:custGeom>
              <a:avLst/>
              <a:gdLst/>
              <a:ahLst/>
              <a:cxnLst>
                <a:cxn ang="0">
                  <a:pos x="66" y="29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3" y="29"/>
                </a:cxn>
                <a:cxn ang="0">
                  <a:pos x="66" y="29"/>
                </a:cxn>
              </a:cxnLst>
              <a:rect l="0" t="0" r="r" b="b"/>
              <a:pathLst>
                <a:path w="70" h="30">
                  <a:moveTo>
                    <a:pt x="66" y="29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3" y="29"/>
                  </a:lnTo>
                  <a:lnTo>
                    <a:pt x="66" y="2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95" name="Line 551"/>
            <p:cNvSpPr>
              <a:spLocks noChangeShapeType="1"/>
            </p:cNvSpPr>
            <p:nvPr/>
          </p:nvSpPr>
          <p:spPr bwMode="auto">
            <a:xfrm>
              <a:off x="1533" y="1635"/>
              <a:ext cx="2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896" name="Line 552"/>
            <p:cNvSpPr>
              <a:spLocks noChangeShapeType="1"/>
            </p:cNvSpPr>
            <p:nvPr/>
          </p:nvSpPr>
          <p:spPr bwMode="auto">
            <a:xfrm>
              <a:off x="1539" y="1635"/>
              <a:ext cx="2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897" name="Freeform 553"/>
            <p:cNvSpPr>
              <a:spLocks/>
            </p:cNvSpPr>
            <p:nvPr/>
          </p:nvSpPr>
          <p:spPr bwMode="auto">
            <a:xfrm>
              <a:off x="1547" y="1631"/>
              <a:ext cx="1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"/>
                </a:cxn>
                <a:cxn ang="0">
                  <a:pos x="0" y="28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29"/>
                  </a:lnTo>
                  <a:lnTo>
                    <a:pt x="0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898" name="Line 554"/>
            <p:cNvSpPr>
              <a:spLocks noChangeShapeType="1"/>
            </p:cNvSpPr>
            <p:nvPr/>
          </p:nvSpPr>
          <p:spPr bwMode="auto">
            <a:xfrm>
              <a:off x="1555" y="1635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899" name="Line 555"/>
            <p:cNvSpPr>
              <a:spLocks noChangeShapeType="1"/>
            </p:cNvSpPr>
            <p:nvPr/>
          </p:nvSpPr>
          <p:spPr bwMode="auto">
            <a:xfrm flipH="1">
              <a:off x="1586" y="1635"/>
              <a:ext cx="1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900" name="Line 556"/>
            <p:cNvSpPr>
              <a:spLocks noChangeShapeType="1"/>
            </p:cNvSpPr>
            <p:nvPr/>
          </p:nvSpPr>
          <p:spPr bwMode="auto">
            <a:xfrm flipH="1">
              <a:off x="1582" y="1635"/>
              <a:ext cx="9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901" name="Freeform 557"/>
            <p:cNvSpPr>
              <a:spLocks/>
            </p:cNvSpPr>
            <p:nvPr/>
          </p:nvSpPr>
          <p:spPr bwMode="auto">
            <a:xfrm>
              <a:off x="1578" y="1631"/>
              <a:ext cx="3" cy="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9"/>
                </a:cxn>
                <a:cxn ang="0">
                  <a:pos x="0" y="28"/>
                </a:cxn>
              </a:cxnLst>
              <a:rect l="0" t="0" r="r" b="b"/>
              <a:pathLst>
                <a:path w="3" h="30">
                  <a:moveTo>
                    <a:pt x="2" y="0"/>
                  </a:moveTo>
                  <a:lnTo>
                    <a:pt x="0" y="29"/>
                  </a:lnTo>
                  <a:lnTo>
                    <a:pt x="0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02" name="Line 558"/>
            <p:cNvSpPr>
              <a:spLocks noChangeShapeType="1"/>
            </p:cNvSpPr>
            <p:nvPr/>
          </p:nvSpPr>
          <p:spPr bwMode="auto">
            <a:xfrm flipH="1">
              <a:off x="1567" y="1635"/>
              <a:ext cx="9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903" name="Line 559"/>
            <p:cNvSpPr>
              <a:spLocks noChangeShapeType="1"/>
            </p:cNvSpPr>
            <p:nvPr/>
          </p:nvSpPr>
          <p:spPr bwMode="auto">
            <a:xfrm>
              <a:off x="1563" y="1635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904" name="Line 560"/>
            <p:cNvSpPr>
              <a:spLocks noChangeShapeType="1"/>
            </p:cNvSpPr>
            <p:nvPr/>
          </p:nvSpPr>
          <p:spPr bwMode="auto">
            <a:xfrm>
              <a:off x="1547" y="1385"/>
              <a:ext cx="0" cy="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905" name="Line 561"/>
            <p:cNvSpPr>
              <a:spLocks noChangeShapeType="1"/>
            </p:cNvSpPr>
            <p:nvPr/>
          </p:nvSpPr>
          <p:spPr bwMode="auto">
            <a:xfrm>
              <a:off x="1578" y="1385"/>
              <a:ext cx="0" cy="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906" name="Freeform 562"/>
            <p:cNvSpPr>
              <a:spLocks/>
            </p:cNvSpPr>
            <p:nvPr/>
          </p:nvSpPr>
          <p:spPr bwMode="auto">
            <a:xfrm>
              <a:off x="1497" y="1123"/>
              <a:ext cx="24" cy="51"/>
            </a:xfrm>
            <a:custGeom>
              <a:avLst/>
              <a:gdLst/>
              <a:ahLst/>
              <a:cxnLst>
                <a:cxn ang="0">
                  <a:pos x="10" y="49"/>
                </a:cxn>
                <a:cxn ang="0">
                  <a:pos x="8" y="49"/>
                </a:cxn>
                <a:cxn ang="0">
                  <a:pos x="5" y="47"/>
                </a:cxn>
                <a:cxn ang="0">
                  <a:pos x="4" y="44"/>
                </a:cxn>
                <a:cxn ang="0">
                  <a:pos x="3" y="42"/>
                </a:cxn>
                <a:cxn ang="0">
                  <a:pos x="1" y="39"/>
                </a:cxn>
                <a:cxn ang="0">
                  <a:pos x="0" y="36"/>
                </a:cxn>
                <a:cxn ang="0">
                  <a:pos x="0" y="32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20" y="7"/>
                </a:cxn>
                <a:cxn ang="0">
                  <a:pos x="22" y="11"/>
                </a:cxn>
                <a:cxn ang="0">
                  <a:pos x="22" y="15"/>
                </a:cxn>
                <a:cxn ang="0">
                  <a:pos x="23" y="18"/>
                </a:cxn>
                <a:cxn ang="0">
                  <a:pos x="23" y="21"/>
                </a:cxn>
                <a:cxn ang="0">
                  <a:pos x="23" y="25"/>
                </a:cxn>
                <a:cxn ang="0">
                  <a:pos x="22" y="35"/>
                </a:cxn>
                <a:cxn ang="0">
                  <a:pos x="20" y="42"/>
                </a:cxn>
                <a:cxn ang="0">
                  <a:pos x="18" y="45"/>
                </a:cxn>
                <a:cxn ang="0">
                  <a:pos x="16" y="48"/>
                </a:cxn>
                <a:cxn ang="0">
                  <a:pos x="14" y="49"/>
                </a:cxn>
                <a:cxn ang="0">
                  <a:pos x="12" y="49"/>
                </a:cxn>
              </a:cxnLst>
              <a:rect l="0" t="0" r="r" b="b"/>
              <a:pathLst>
                <a:path w="24" h="51">
                  <a:moveTo>
                    <a:pt x="11" y="50"/>
                  </a:moveTo>
                  <a:lnTo>
                    <a:pt x="10" y="49"/>
                  </a:lnTo>
                  <a:lnTo>
                    <a:pt x="9" y="49"/>
                  </a:lnTo>
                  <a:lnTo>
                    <a:pt x="8" y="49"/>
                  </a:lnTo>
                  <a:lnTo>
                    <a:pt x="7" y="48"/>
                  </a:lnTo>
                  <a:lnTo>
                    <a:pt x="5" y="47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3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2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3" y="25"/>
                  </a:lnTo>
                  <a:lnTo>
                    <a:pt x="23" y="30"/>
                  </a:lnTo>
                  <a:lnTo>
                    <a:pt x="22" y="35"/>
                  </a:lnTo>
                  <a:lnTo>
                    <a:pt x="22" y="39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8" y="45"/>
                  </a:lnTo>
                  <a:lnTo>
                    <a:pt x="18" y="47"/>
                  </a:lnTo>
                  <a:lnTo>
                    <a:pt x="16" y="48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2" y="49"/>
                  </a:lnTo>
                  <a:lnTo>
                    <a:pt x="11" y="5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07" name="Freeform 563"/>
            <p:cNvSpPr>
              <a:spLocks/>
            </p:cNvSpPr>
            <p:nvPr/>
          </p:nvSpPr>
          <p:spPr bwMode="auto">
            <a:xfrm>
              <a:off x="1497" y="1151"/>
              <a:ext cx="25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99"/>
                </a:cxn>
                <a:cxn ang="0">
                  <a:pos x="0" y="99"/>
                </a:cxn>
              </a:cxnLst>
              <a:rect l="0" t="0" r="r" b="b"/>
              <a:pathLst>
                <a:path w="25" h="100">
                  <a:moveTo>
                    <a:pt x="0" y="99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99"/>
                  </a:lnTo>
                  <a:lnTo>
                    <a:pt x="0" y="9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08" name="Freeform 564"/>
            <p:cNvSpPr>
              <a:spLocks/>
            </p:cNvSpPr>
            <p:nvPr/>
          </p:nvSpPr>
          <p:spPr bwMode="auto">
            <a:xfrm>
              <a:off x="1491" y="1249"/>
              <a:ext cx="35" cy="3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6"/>
                </a:cxn>
                <a:cxn ang="0">
                  <a:pos x="9" y="11"/>
                </a:cxn>
                <a:cxn ang="0">
                  <a:pos x="11" y="17"/>
                </a:cxn>
                <a:cxn ang="0">
                  <a:pos x="13" y="21"/>
                </a:cxn>
                <a:cxn ang="0">
                  <a:pos x="1" y="23"/>
                </a:cxn>
                <a:cxn ang="0">
                  <a:pos x="1" y="35"/>
                </a:cxn>
                <a:cxn ang="0">
                  <a:pos x="1" y="38"/>
                </a:cxn>
                <a:cxn ang="0">
                  <a:pos x="0" y="37"/>
                </a:cxn>
                <a:cxn ang="0">
                  <a:pos x="17" y="36"/>
                </a:cxn>
                <a:cxn ang="0">
                  <a:pos x="18" y="36"/>
                </a:cxn>
                <a:cxn ang="0">
                  <a:pos x="34" y="38"/>
                </a:cxn>
                <a:cxn ang="0">
                  <a:pos x="34" y="35"/>
                </a:cxn>
                <a:cxn ang="0">
                  <a:pos x="34" y="23"/>
                </a:cxn>
                <a:cxn ang="0">
                  <a:pos x="22" y="21"/>
                </a:cxn>
                <a:cxn ang="0">
                  <a:pos x="26" y="17"/>
                </a:cxn>
                <a:cxn ang="0">
                  <a:pos x="27" y="11"/>
                </a:cxn>
                <a:cxn ang="0">
                  <a:pos x="29" y="6"/>
                </a:cxn>
                <a:cxn ang="0">
                  <a:pos x="30" y="0"/>
                </a:cxn>
                <a:cxn ang="0">
                  <a:pos x="6" y="0"/>
                </a:cxn>
              </a:cxnLst>
              <a:rect l="0" t="0" r="r" b="b"/>
              <a:pathLst>
                <a:path w="35" h="39">
                  <a:moveTo>
                    <a:pt x="6" y="0"/>
                  </a:moveTo>
                  <a:lnTo>
                    <a:pt x="7" y="6"/>
                  </a:lnTo>
                  <a:lnTo>
                    <a:pt x="9" y="11"/>
                  </a:lnTo>
                  <a:lnTo>
                    <a:pt x="11" y="17"/>
                  </a:lnTo>
                  <a:lnTo>
                    <a:pt x="13" y="21"/>
                  </a:lnTo>
                  <a:lnTo>
                    <a:pt x="1" y="2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17" y="36"/>
                  </a:lnTo>
                  <a:lnTo>
                    <a:pt x="18" y="36"/>
                  </a:lnTo>
                  <a:lnTo>
                    <a:pt x="34" y="38"/>
                  </a:lnTo>
                  <a:lnTo>
                    <a:pt x="34" y="35"/>
                  </a:lnTo>
                  <a:lnTo>
                    <a:pt x="34" y="23"/>
                  </a:lnTo>
                  <a:lnTo>
                    <a:pt x="22" y="21"/>
                  </a:lnTo>
                  <a:lnTo>
                    <a:pt x="26" y="17"/>
                  </a:lnTo>
                  <a:lnTo>
                    <a:pt x="27" y="11"/>
                  </a:lnTo>
                  <a:lnTo>
                    <a:pt x="29" y="6"/>
                  </a:lnTo>
                  <a:lnTo>
                    <a:pt x="30" y="0"/>
                  </a:lnTo>
                  <a:lnTo>
                    <a:pt x="6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09" name="Freeform 565"/>
            <p:cNvSpPr>
              <a:spLocks/>
            </p:cNvSpPr>
            <p:nvPr/>
          </p:nvSpPr>
          <p:spPr bwMode="auto">
            <a:xfrm>
              <a:off x="1507" y="1263"/>
              <a:ext cx="3" cy="2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7"/>
                </a:cxn>
                <a:cxn ang="0">
                  <a:pos x="0" y="27"/>
                </a:cxn>
              </a:cxnLst>
              <a:rect l="0" t="0" r="r" b="b"/>
              <a:pathLst>
                <a:path w="3" h="28">
                  <a:moveTo>
                    <a:pt x="0" y="2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7"/>
                  </a:lnTo>
                  <a:lnTo>
                    <a:pt x="0" y="2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10" name="Freeform 566"/>
            <p:cNvSpPr>
              <a:spLocks/>
            </p:cNvSpPr>
            <p:nvPr/>
          </p:nvSpPr>
          <p:spPr bwMode="auto">
            <a:xfrm>
              <a:off x="1526" y="1123"/>
              <a:ext cx="25" cy="51"/>
            </a:xfrm>
            <a:custGeom>
              <a:avLst/>
              <a:gdLst/>
              <a:ahLst/>
              <a:cxnLst>
                <a:cxn ang="0">
                  <a:pos x="11" y="49"/>
                </a:cxn>
                <a:cxn ang="0">
                  <a:pos x="9" y="49"/>
                </a:cxn>
                <a:cxn ang="0">
                  <a:pos x="7" y="47"/>
                </a:cxn>
                <a:cxn ang="0">
                  <a:pos x="4" y="44"/>
                </a:cxn>
                <a:cxn ang="0">
                  <a:pos x="3" y="42"/>
                </a:cxn>
                <a:cxn ang="0">
                  <a:pos x="2" y="39"/>
                </a:cxn>
                <a:cxn ang="0">
                  <a:pos x="1" y="36"/>
                </a:cxn>
                <a:cxn ang="0">
                  <a:pos x="1" y="32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1" y="15"/>
                </a:cxn>
                <a:cxn ang="0">
                  <a:pos x="2" y="11"/>
                </a:cxn>
                <a:cxn ang="0">
                  <a:pos x="4" y="6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9" y="3"/>
                </a:cxn>
                <a:cxn ang="0">
                  <a:pos x="20" y="6"/>
                </a:cxn>
                <a:cxn ang="0">
                  <a:pos x="22" y="9"/>
                </a:cxn>
                <a:cxn ang="0">
                  <a:pos x="23" y="13"/>
                </a:cxn>
                <a:cxn ang="0">
                  <a:pos x="23" y="16"/>
                </a:cxn>
                <a:cxn ang="0">
                  <a:pos x="24" y="20"/>
                </a:cxn>
                <a:cxn ang="0">
                  <a:pos x="24" y="22"/>
                </a:cxn>
                <a:cxn ang="0">
                  <a:pos x="24" y="30"/>
                </a:cxn>
                <a:cxn ang="0">
                  <a:pos x="22" y="39"/>
                </a:cxn>
                <a:cxn ang="0">
                  <a:pos x="20" y="44"/>
                </a:cxn>
                <a:cxn ang="0">
                  <a:pos x="19" y="47"/>
                </a:cxn>
                <a:cxn ang="0">
                  <a:pos x="16" y="49"/>
                </a:cxn>
                <a:cxn ang="0">
                  <a:pos x="14" y="49"/>
                </a:cxn>
                <a:cxn ang="0">
                  <a:pos x="12" y="50"/>
                </a:cxn>
              </a:cxnLst>
              <a:rect l="0" t="0" r="r" b="b"/>
              <a:pathLst>
                <a:path w="25" h="51">
                  <a:moveTo>
                    <a:pt x="12" y="50"/>
                  </a:moveTo>
                  <a:lnTo>
                    <a:pt x="11" y="49"/>
                  </a:lnTo>
                  <a:lnTo>
                    <a:pt x="10" y="49"/>
                  </a:lnTo>
                  <a:lnTo>
                    <a:pt x="9" y="49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5" y="45"/>
                  </a:lnTo>
                  <a:lnTo>
                    <a:pt x="4" y="44"/>
                  </a:lnTo>
                  <a:lnTo>
                    <a:pt x="4" y="43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4" y="25"/>
                  </a:lnTo>
                  <a:lnTo>
                    <a:pt x="24" y="30"/>
                  </a:lnTo>
                  <a:lnTo>
                    <a:pt x="23" y="35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20" y="44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2" y="5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11" name="Freeform 567"/>
            <p:cNvSpPr>
              <a:spLocks/>
            </p:cNvSpPr>
            <p:nvPr/>
          </p:nvSpPr>
          <p:spPr bwMode="auto">
            <a:xfrm>
              <a:off x="1526" y="1151"/>
              <a:ext cx="25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99"/>
                </a:cxn>
                <a:cxn ang="0">
                  <a:pos x="0" y="99"/>
                </a:cxn>
              </a:cxnLst>
              <a:rect l="0" t="0" r="r" b="b"/>
              <a:pathLst>
                <a:path w="25" h="100">
                  <a:moveTo>
                    <a:pt x="0" y="99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99"/>
                  </a:lnTo>
                  <a:lnTo>
                    <a:pt x="0" y="9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12" name="Freeform 568"/>
            <p:cNvSpPr>
              <a:spLocks/>
            </p:cNvSpPr>
            <p:nvPr/>
          </p:nvSpPr>
          <p:spPr bwMode="auto">
            <a:xfrm>
              <a:off x="1521" y="1249"/>
              <a:ext cx="36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6"/>
                </a:cxn>
                <a:cxn ang="0">
                  <a:pos x="9" y="11"/>
                </a:cxn>
                <a:cxn ang="0">
                  <a:pos x="11" y="17"/>
                </a:cxn>
                <a:cxn ang="0">
                  <a:pos x="13" y="21"/>
                </a:cxn>
                <a:cxn ang="0">
                  <a:pos x="1" y="23"/>
                </a:cxn>
                <a:cxn ang="0">
                  <a:pos x="1" y="35"/>
                </a:cxn>
                <a:cxn ang="0">
                  <a:pos x="1" y="38"/>
                </a:cxn>
                <a:cxn ang="0">
                  <a:pos x="0" y="37"/>
                </a:cxn>
                <a:cxn ang="0">
                  <a:pos x="18" y="36"/>
                </a:cxn>
                <a:cxn ang="0">
                  <a:pos x="19" y="36"/>
                </a:cxn>
                <a:cxn ang="0">
                  <a:pos x="35" y="38"/>
                </a:cxn>
                <a:cxn ang="0">
                  <a:pos x="35" y="35"/>
                </a:cxn>
                <a:cxn ang="0">
                  <a:pos x="35" y="23"/>
                </a:cxn>
                <a:cxn ang="0">
                  <a:pos x="23" y="21"/>
                </a:cxn>
                <a:cxn ang="0">
                  <a:pos x="26" y="17"/>
                </a:cxn>
                <a:cxn ang="0">
                  <a:pos x="27" y="11"/>
                </a:cxn>
                <a:cxn ang="0">
                  <a:pos x="30" y="6"/>
                </a:cxn>
                <a:cxn ang="0">
                  <a:pos x="31" y="0"/>
                </a:cxn>
                <a:cxn ang="0">
                  <a:pos x="5" y="0"/>
                </a:cxn>
              </a:cxnLst>
              <a:rect l="0" t="0" r="r" b="b"/>
              <a:pathLst>
                <a:path w="36" h="39">
                  <a:moveTo>
                    <a:pt x="5" y="0"/>
                  </a:moveTo>
                  <a:lnTo>
                    <a:pt x="7" y="6"/>
                  </a:lnTo>
                  <a:lnTo>
                    <a:pt x="9" y="11"/>
                  </a:lnTo>
                  <a:lnTo>
                    <a:pt x="11" y="17"/>
                  </a:lnTo>
                  <a:lnTo>
                    <a:pt x="13" y="21"/>
                  </a:lnTo>
                  <a:lnTo>
                    <a:pt x="1" y="2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18" y="36"/>
                  </a:lnTo>
                  <a:lnTo>
                    <a:pt x="19" y="36"/>
                  </a:lnTo>
                  <a:lnTo>
                    <a:pt x="35" y="38"/>
                  </a:lnTo>
                  <a:lnTo>
                    <a:pt x="35" y="35"/>
                  </a:lnTo>
                  <a:lnTo>
                    <a:pt x="35" y="23"/>
                  </a:lnTo>
                  <a:lnTo>
                    <a:pt x="23" y="21"/>
                  </a:lnTo>
                  <a:lnTo>
                    <a:pt x="26" y="17"/>
                  </a:lnTo>
                  <a:lnTo>
                    <a:pt x="27" y="11"/>
                  </a:lnTo>
                  <a:lnTo>
                    <a:pt x="30" y="6"/>
                  </a:lnTo>
                  <a:lnTo>
                    <a:pt x="31" y="0"/>
                  </a:lnTo>
                  <a:lnTo>
                    <a:pt x="5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13" name="Freeform 569"/>
            <p:cNvSpPr>
              <a:spLocks/>
            </p:cNvSpPr>
            <p:nvPr/>
          </p:nvSpPr>
          <p:spPr bwMode="auto">
            <a:xfrm>
              <a:off x="1537" y="1263"/>
              <a:ext cx="3" cy="2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7"/>
                </a:cxn>
                <a:cxn ang="0">
                  <a:pos x="0" y="27"/>
                </a:cxn>
              </a:cxnLst>
              <a:rect l="0" t="0" r="r" b="b"/>
              <a:pathLst>
                <a:path w="3" h="28">
                  <a:moveTo>
                    <a:pt x="0" y="2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7"/>
                  </a:lnTo>
                  <a:lnTo>
                    <a:pt x="0" y="2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14" name="Freeform 570"/>
            <p:cNvSpPr>
              <a:spLocks/>
            </p:cNvSpPr>
            <p:nvPr/>
          </p:nvSpPr>
          <p:spPr bwMode="auto">
            <a:xfrm>
              <a:off x="1584" y="1123"/>
              <a:ext cx="24" cy="51"/>
            </a:xfrm>
            <a:custGeom>
              <a:avLst/>
              <a:gdLst/>
              <a:ahLst/>
              <a:cxnLst>
                <a:cxn ang="0">
                  <a:pos x="10" y="49"/>
                </a:cxn>
                <a:cxn ang="0">
                  <a:pos x="8" y="49"/>
                </a:cxn>
                <a:cxn ang="0">
                  <a:pos x="5" y="47"/>
                </a:cxn>
                <a:cxn ang="0">
                  <a:pos x="4" y="44"/>
                </a:cxn>
                <a:cxn ang="0">
                  <a:pos x="3" y="42"/>
                </a:cxn>
                <a:cxn ang="0">
                  <a:pos x="1" y="39"/>
                </a:cxn>
                <a:cxn ang="0">
                  <a:pos x="0" y="36"/>
                </a:cxn>
                <a:cxn ang="0">
                  <a:pos x="0" y="32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5" y="2"/>
                </a:cxn>
                <a:cxn ang="0">
                  <a:pos x="18" y="4"/>
                </a:cxn>
                <a:cxn ang="0">
                  <a:pos x="20" y="7"/>
                </a:cxn>
                <a:cxn ang="0">
                  <a:pos x="22" y="11"/>
                </a:cxn>
                <a:cxn ang="0">
                  <a:pos x="22" y="15"/>
                </a:cxn>
                <a:cxn ang="0">
                  <a:pos x="23" y="18"/>
                </a:cxn>
                <a:cxn ang="0">
                  <a:pos x="23" y="21"/>
                </a:cxn>
                <a:cxn ang="0">
                  <a:pos x="23" y="25"/>
                </a:cxn>
                <a:cxn ang="0">
                  <a:pos x="22" y="35"/>
                </a:cxn>
                <a:cxn ang="0">
                  <a:pos x="20" y="42"/>
                </a:cxn>
                <a:cxn ang="0">
                  <a:pos x="18" y="45"/>
                </a:cxn>
                <a:cxn ang="0">
                  <a:pos x="15" y="48"/>
                </a:cxn>
                <a:cxn ang="0">
                  <a:pos x="14" y="49"/>
                </a:cxn>
                <a:cxn ang="0">
                  <a:pos x="12" y="49"/>
                </a:cxn>
              </a:cxnLst>
              <a:rect l="0" t="0" r="r" b="b"/>
              <a:pathLst>
                <a:path w="24" h="51">
                  <a:moveTo>
                    <a:pt x="11" y="50"/>
                  </a:moveTo>
                  <a:lnTo>
                    <a:pt x="10" y="49"/>
                  </a:lnTo>
                  <a:lnTo>
                    <a:pt x="9" y="49"/>
                  </a:lnTo>
                  <a:lnTo>
                    <a:pt x="8" y="49"/>
                  </a:lnTo>
                  <a:lnTo>
                    <a:pt x="7" y="48"/>
                  </a:lnTo>
                  <a:lnTo>
                    <a:pt x="5" y="47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3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3" y="25"/>
                  </a:lnTo>
                  <a:lnTo>
                    <a:pt x="23" y="30"/>
                  </a:lnTo>
                  <a:lnTo>
                    <a:pt x="22" y="35"/>
                  </a:lnTo>
                  <a:lnTo>
                    <a:pt x="22" y="39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8" y="45"/>
                  </a:lnTo>
                  <a:lnTo>
                    <a:pt x="18" y="47"/>
                  </a:lnTo>
                  <a:lnTo>
                    <a:pt x="15" y="48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2" y="49"/>
                  </a:lnTo>
                  <a:lnTo>
                    <a:pt x="11" y="5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15" name="Freeform 571"/>
            <p:cNvSpPr>
              <a:spLocks/>
            </p:cNvSpPr>
            <p:nvPr/>
          </p:nvSpPr>
          <p:spPr bwMode="auto">
            <a:xfrm>
              <a:off x="1584" y="1151"/>
              <a:ext cx="25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99"/>
                </a:cxn>
                <a:cxn ang="0">
                  <a:pos x="0" y="99"/>
                </a:cxn>
              </a:cxnLst>
              <a:rect l="0" t="0" r="r" b="b"/>
              <a:pathLst>
                <a:path w="25" h="100">
                  <a:moveTo>
                    <a:pt x="0" y="99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99"/>
                  </a:lnTo>
                  <a:lnTo>
                    <a:pt x="0" y="9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16" name="Freeform 572"/>
            <p:cNvSpPr>
              <a:spLocks/>
            </p:cNvSpPr>
            <p:nvPr/>
          </p:nvSpPr>
          <p:spPr bwMode="auto">
            <a:xfrm>
              <a:off x="1577" y="1249"/>
              <a:ext cx="36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6"/>
                </a:cxn>
                <a:cxn ang="0">
                  <a:pos x="9" y="11"/>
                </a:cxn>
                <a:cxn ang="0">
                  <a:pos x="11" y="17"/>
                </a:cxn>
                <a:cxn ang="0">
                  <a:pos x="13" y="21"/>
                </a:cxn>
                <a:cxn ang="0">
                  <a:pos x="1" y="23"/>
                </a:cxn>
                <a:cxn ang="0">
                  <a:pos x="1" y="35"/>
                </a:cxn>
                <a:cxn ang="0">
                  <a:pos x="1" y="38"/>
                </a:cxn>
                <a:cxn ang="0">
                  <a:pos x="0" y="37"/>
                </a:cxn>
                <a:cxn ang="0">
                  <a:pos x="18" y="36"/>
                </a:cxn>
                <a:cxn ang="0">
                  <a:pos x="19" y="36"/>
                </a:cxn>
                <a:cxn ang="0">
                  <a:pos x="35" y="38"/>
                </a:cxn>
                <a:cxn ang="0">
                  <a:pos x="35" y="35"/>
                </a:cxn>
                <a:cxn ang="0">
                  <a:pos x="35" y="23"/>
                </a:cxn>
                <a:cxn ang="0">
                  <a:pos x="23" y="21"/>
                </a:cxn>
                <a:cxn ang="0">
                  <a:pos x="26" y="17"/>
                </a:cxn>
                <a:cxn ang="0">
                  <a:pos x="27" y="11"/>
                </a:cxn>
                <a:cxn ang="0">
                  <a:pos x="30" y="6"/>
                </a:cxn>
                <a:cxn ang="0">
                  <a:pos x="31" y="0"/>
                </a:cxn>
                <a:cxn ang="0">
                  <a:pos x="7" y="0"/>
                </a:cxn>
              </a:cxnLst>
              <a:rect l="0" t="0" r="r" b="b"/>
              <a:pathLst>
                <a:path w="36" h="39">
                  <a:moveTo>
                    <a:pt x="7" y="0"/>
                  </a:moveTo>
                  <a:lnTo>
                    <a:pt x="8" y="6"/>
                  </a:lnTo>
                  <a:lnTo>
                    <a:pt x="9" y="11"/>
                  </a:lnTo>
                  <a:lnTo>
                    <a:pt x="11" y="17"/>
                  </a:lnTo>
                  <a:lnTo>
                    <a:pt x="13" y="21"/>
                  </a:lnTo>
                  <a:lnTo>
                    <a:pt x="1" y="2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18" y="36"/>
                  </a:lnTo>
                  <a:lnTo>
                    <a:pt x="19" y="36"/>
                  </a:lnTo>
                  <a:lnTo>
                    <a:pt x="35" y="38"/>
                  </a:lnTo>
                  <a:lnTo>
                    <a:pt x="35" y="35"/>
                  </a:lnTo>
                  <a:lnTo>
                    <a:pt x="35" y="23"/>
                  </a:lnTo>
                  <a:lnTo>
                    <a:pt x="23" y="21"/>
                  </a:lnTo>
                  <a:lnTo>
                    <a:pt x="26" y="17"/>
                  </a:lnTo>
                  <a:lnTo>
                    <a:pt x="27" y="11"/>
                  </a:lnTo>
                  <a:lnTo>
                    <a:pt x="30" y="6"/>
                  </a:lnTo>
                  <a:lnTo>
                    <a:pt x="31" y="0"/>
                  </a:lnTo>
                  <a:lnTo>
                    <a:pt x="7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17" name="Freeform 573"/>
            <p:cNvSpPr>
              <a:spLocks/>
            </p:cNvSpPr>
            <p:nvPr/>
          </p:nvSpPr>
          <p:spPr bwMode="auto">
            <a:xfrm>
              <a:off x="1594" y="1263"/>
              <a:ext cx="3" cy="2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7"/>
                </a:cxn>
                <a:cxn ang="0">
                  <a:pos x="0" y="27"/>
                </a:cxn>
              </a:cxnLst>
              <a:rect l="0" t="0" r="r" b="b"/>
              <a:pathLst>
                <a:path w="3" h="28">
                  <a:moveTo>
                    <a:pt x="0" y="2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7"/>
                  </a:lnTo>
                  <a:lnTo>
                    <a:pt x="0" y="2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18" name="Freeform 574"/>
            <p:cNvSpPr>
              <a:spLocks/>
            </p:cNvSpPr>
            <p:nvPr/>
          </p:nvSpPr>
          <p:spPr bwMode="auto">
            <a:xfrm>
              <a:off x="1613" y="1123"/>
              <a:ext cx="25" cy="51"/>
            </a:xfrm>
            <a:custGeom>
              <a:avLst/>
              <a:gdLst/>
              <a:ahLst/>
              <a:cxnLst>
                <a:cxn ang="0">
                  <a:pos x="11" y="49"/>
                </a:cxn>
                <a:cxn ang="0">
                  <a:pos x="9" y="49"/>
                </a:cxn>
                <a:cxn ang="0">
                  <a:pos x="7" y="47"/>
                </a:cxn>
                <a:cxn ang="0">
                  <a:pos x="4" y="44"/>
                </a:cxn>
                <a:cxn ang="0">
                  <a:pos x="3" y="42"/>
                </a:cxn>
                <a:cxn ang="0">
                  <a:pos x="2" y="39"/>
                </a:cxn>
                <a:cxn ang="0">
                  <a:pos x="1" y="36"/>
                </a:cxn>
                <a:cxn ang="0">
                  <a:pos x="1" y="32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1" y="15"/>
                </a:cxn>
                <a:cxn ang="0">
                  <a:pos x="2" y="11"/>
                </a:cxn>
                <a:cxn ang="0">
                  <a:pos x="4" y="6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9" y="3"/>
                </a:cxn>
                <a:cxn ang="0">
                  <a:pos x="20" y="6"/>
                </a:cxn>
                <a:cxn ang="0">
                  <a:pos x="22" y="9"/>
                </a:cxn>
                <a:cxn ang="0">
                  <a:pos x="23" y="13"/>
                </a:cxn>
                <a:cxn ang="0">
                  <a:pos x="23" y="16"/>
                </a:cxn>
                <a:cxn ang="0">
                  <a:pos x="24" y="20"/>
                </a:cxn>
                <a:cxn ang="0">
                  <a:pos x="24" y="22"/>
                </a:cxn>
                <a:cxn ang="0">
                  <a:pos x="24" y="30"/>
                </a:cxn>
                <a:cxn ang="0">
                  <a:pos x="22" y="39"/>
                </a:cxn>
                <a:cxn ang="0">
                  <a:pos x="20" y="44"/>
                </a:cxn>
                <a:cxn ang="0">
                  <a:pos x="19" y="47"/>
                </a:cxn>
                <a:cxn ang="0">
                  <a:pos x="16" y="49"/>
                </a:cxn>
                <a:cxn ang="0">
                  <a:pos x="14" y="49"/>
                </a:cxn>
                <a:cxn ang="0">
                  <a:pos x="12" y="50"/>
                </a:cxn>
              </a:cxnLst>
              <a:rect l="0" t="0" r="r" b="b"/>
              <a:pathLst>
                <a:path w="25" h="51">
                  <a:moveTo>
                    <a:pt x="12" y="50"/>
                  </a:moveTo>
                  <a:lnTo>
                    <a:pt x="11" y="49"/>
                  </a:lnTo>
                  <a:lnTo>
                    <a:pt x="10" y="49"/>
                  </a:lnTo>
                  <a:lnTo>
                    <a:pt x="9" y="49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5" y="45"/>
                  </a:lnTo>
                  <a:lnTo>
                    <a:pt x="4" y="44"/>
                  </a:lnTo>
                  <a:lnTo>
                    <a:pt x="4" y="43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4" y="25"/>
                  </a:lnTo>
                  <a:lnTo>
                    <a:pt x="24" y="30"/>
                  </a:lnTo>
                  <a:lnTo>
                    <a:pt x="23" y="35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20" y="44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2" y="5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19" name="Freeform 575"/>
            <p:cNvSpPr>
              <a:spLocks/>
            </p:cNvSpPr>
            <p:nvPr/>
          </p:nvSpPr>
          <p:spPr bwMode="auto">
            <a:xfrm>
              <a:off x="1613" y="1151"/>
              <a:ext cx="25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99"/>
                </a:cxn>
                <a:cxn ang="0">
                  <a:pos x="0" y="99"/>
                </a:cxn>
              </a:cxnLst>
              <a:rect l="0" t="0" r="r" b="b"/>
              <a:pathLst>
                <a:path w="25" h="100">
                  <a:moveTo>
                    <a:pt x="0" y="99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99"/>
                  </a:lnTo>
                  <a:lnTo>
                    <a:pt x="0" y="9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20" name="Freeform 576"/>
            <p:cNvSpPr>
              <a:spLocks/>
            </p:cNvSpPr>
            <p:nvPr/>
          </p:nvSpPr>
          <p:spPr bwMode="auto">
            <a:xfrm>
              <a:off x="1608" y="1249"/>
              <a:ext cx="35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6"/>
                </a:cxn>
                <a:cxn ang="0">
                  <a:pos x="9" y="11"/>
                </a:cxn>
                <a:cxn ang="0">
                  <a:pos x="11" y="17"/>
                </a:cxn>
                <a:cxn ang="0">
                  <a:pos x="13" y="21"/>
                </a:cxn>
                <a:cxn ang="0">
                  <a:pos x="1" y="23"/>
                </a:cxn>
                <a:cxn ang="0">
                  <a:pos x="1" y="35"/>
                </a:cxn>
                <a:cxn ang="0">
                  <a:pos x="1" y="38"/>
                </a:cxn>
                <a:cxn ang="0">
                  <a:pos x="0" y="37"/>
                </a:cxn>
                <a:cxn ang="0">
                  <a:pos x="17" y="36"/>
                </a:cxn>
                <a:cxn ang="0">
                  <a:pos x="18" y="36"/>
                </a:cxn>
                <a:cxn ang="0">
                  <a:pos x="34" y="38"/>
                </a:cxn>
                <a:cxn ang="0">
                  <a:pos x="34" y="35"/>
                </a:cxn>
                <a:cxn ang="0">
                  <a:pos x="34" y="23"/>
                </a:cxn>
                <a:cxn ang="0">
                  <a:pos x="22" y="21"/>
                </a:cxn>
                <a:cxn ang="0">
                  <a:pos x="26" y="17"/>
                </a:cxn>
                <a:cxn ang="0">
                  <a:pos x="27" y="11"/>
                </a:cxn>
                <a:cxn ang="0">
                  <a:pos x="29" y="6"/>
                </a:cxn>
                <a:cxn ang="0">
                  <a:pos x="30" y="0"/>
                </a:cxn>
                <a:cxn ang="0">
                  <a:pos x="5" y="0"/>
                </a:cxn>
              </a:cxnLst>
              <a:rect l="0" t="0" r="r" b="b"/>
              <a:pathLst>
                <a:path w="35" h="39">
                  <a:moveTo>
                    <a:pt x="5" y="0"/>
                  </a:moveTo>
                  <a:lnTo>
                    <a:pt x="6" y="6"/>
                  </a:lnTo>
                  <a:lnTo>
                    <a:pt x="9" y="11"/>
                  </a:lnTo>
                  <a:lnTo>
                    <a:pt x="11" y="17"/>
                  </a:lnTo>
                  <a:lnTo>
                    <a:pt x="13" y="21"/>
                  </a:lnTo>
                  <a:lnTo>
                    <a:pt x="1" y="2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17" y="36"/>
                  </a:lnTo>
                  <a:lnTo>
                    <a:pt x="18" y="36"/>
                  </a:lnTo>
                  <a:lnTo>
                    <a:pt x="34" y="38"/>
                  </a:lnTo>
                  <a:lnTo>
                    <a:pt x="34" y="35"/>
                  </a:lnTo>
                  <a:lnTo>
                    <a:pt x="34" y="23"/>
                  </a:lnTo>
                  <a:lnTo>
                    <a:pt x="22" y="21"/>
                  </a:lnTo>
                  <a:lnTo>
                    <a:pt x="26" y="17"/>
                  </a:lnTo>
                  <a:lnTo>
                    <a:pt x="27" y="11"/>
                  </a:lnTo>
                  <a:lnTo>
                    <a:pt x="29" y="6"/>
                  </a:lnTo>
                  <a:lnTo>
                    <a:pt x="30" y="0"/>
                  </a:lnTo>
                  <a:lnTo>
                    <a:pt x="5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21" name="Freeform 577"/>
            <p:cNvSpPr>
              <a:spLocks/>
            </p:cNvSpPr>
            <p:nvPr/>
          </p:nvSpPr>
          <p:spPr bwMode="auto">
            <a:xfrm>
              <a:off x="1624" y="1263"/>
              <a:ext cx="3" cy="2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7"/>
                </a:cxn>
                <a:cxn ang="0">
                  <a:pos x="0" y="27"/>
                </a:cxn>
              </a:cxnLst>
              <a:rect l="0" t="0" r="r" b="b"/>
              <a:pathLst>
                <a:path w="3" h="28">
                  <a:moveTo>
                    <a:pt x="0" y="2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7"/>
                  </a:lnTo>
                  <a:lnTo>
                    <a:pt x="0" y="2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22" name="Freeform 578"/>
            <p:cNvSpPr>
              <a:spLocks/>
            </p:cNvSpPr>
            <p:nvPr/>
          </p:nvSpPr>
          <p:spPr bwMode="auto">
            <a:xfrm>
              <a:off x="1354" y="1351"/>
              <a:ext cx="24" cy="51"/>
            </a:xfrm>
            <a:custGeom>
              <a:avLst/>
              <a:gdLst/>
              <a:ahLst/>
              <a:cxnLst>
                <a:cxn ang="0">
                  <a:pos x="10" y="50"/>
                </a:cxn>
                <a:cxn ang="0">
                  <a:pos x="8" y="49"/>
                </a:cxn>
                <a:cxn ang="0">
                  <a:pos x="5" y="47"/>
                </a:cxn>
                <a:cxn ang="0">
                  <a:pos x="4" y="44"/>
                </a:cxn>
                <a:cxn ang="0">
                  <a:pos x="2" y="43"/>
                </a:cxn>
                <a:cxn ang="0">
                  <a:pos x="1" y="39"/>
                </a:cxn>
                <a:cxn ang="0">
                  <a:pos x="0" y="36"/>
                </a:cxn>
                <a:cxn ang="0">
                  <a:pos x="0" y="32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3" y="1"/>
                </a:cxn>
                <a:cxn ang="0">
                  <a:pos x="15" y="2"/>
                </a:cxn>
                <a:cxn ang="0">
                  <a:pos x="18" y="5"/>
                </a:cxn>
                <a:cxn ang="0">
                  <a:pos x="20" y="7"/>
                </a:cxn>
                <a:cxn ang="0">
                  <a:pos x="22" y="11"/>
                </a:cxn>
                <a:cxn ang="0">
                  <a:pos x="22" y="15"/>
                </a:cxn>
                <a:cxn ang="0">
                  <a:pos x="23" y="18"/>
                </a:cxn>
                <a:cxn ang="0">
                  <a:pos x="23" y="21"/>
                </a:cxn>
                <a:cxn ang="0">
                  <a:pos x="23" y="25"/>
                </a:cxn>
                <a:cxn ang="0">
                  <a:pos x="22" y="3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15" y="48"/>
                </a:cxn>
                <a:cxn ang="0">
                  <a:pos x="14" y="49"/>
                </a:cxn>
                <a:cxn ang="0">
                  <a:pos x="13" y="50"/>
                </a:cxn>
                <a:cxn ang="0">
                  <a:pos x="11" y="50"/>
                </a:cxn>
              </a:cxnLst>
              <a:rect l="0" t="0" r="r" b="b"/>
              <a:pathLst>
                <a:path w="24" h="51">
                  <a:moveTo>
                    <a:pt x="11" y="50"/>
                  </a:moveTo>
                  <a:lnTo>
                    <a:pt x="10" y="50"/>
                  </a:lnTo>
                  <a:lnTo>
                    <a:pt x="9" y="49"/>
                  </a:lnTo>
                  <a:lnTo>
                    <a:pt x="8" y="49"/>
                  </a:lnTo>
                  <a:lnTo>
                    <a:pt x="7" y="48"/>
                  </a:lnTo>
                  <a:lnTo>
                    <a:pt x="5" y="47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2" y="41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2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3" y="30"/>
                  </a:lnTo>
                  <a:lnTo>
                    <a:pt x="22" y="35"/>
                  </a:lnTo>
                  <a:lnTo>
                    <a:pt x="22" y="39"/>
                  </a:lnTo>
                  <a:lnTo>
                    <a:pt x="20" y="43"/>
                  </a:lnTo>
                  <a:lnTo>
                    <a:pt x="19" y="44"/>
                  </a:lnTo>
                  <a:lnTo>
                    <a:pt x="18" y="45"/>
                  </a:lnTo>
                  <a:lnTo>
                    <a:pt x="18" y="47"/>
                  </a:lnTo>
                  <a:lnTo>
                    <a:pt x="15" y="48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3" y="50"/>
                  </a:lnTo>
                  <a:lnTo>
                    <a:pt x="12" y="50"/>
                  </a:lnTo>
                  <a:lnTo>
                    <a:pt x="11" y="5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23" name="Freeform 579"/>
            <p:cNvSpPr>
              <a:spLocks/>
            </p:cNvSpPr>
            <p:nvPr/>
          </p:nvSpPr>
          <p:spPr bwMode="auto">
            <a:xfrm>
              <a:off x="1354" y="1379"/>
              <a:ext cx="25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99"/>
                </a:cxn>
                <a:cxn ang="0">
                  <a:pos x="0" y="99"/>
                </a:cxn>
              </a:cxnLst>
              <a:rect l="0" t="0" r="r" b="b"/>
              <a:pathLst>
                <a:path w="25" h="100">
                  <a:moveTo>
                    <a:pt x="0" y="99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99"/>
                  </a:lnTo>
                  <a:lnTo>
                    <a:pt x="0" y="9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24" name="Freeform 580"/>
            <p:cNvSpPr>
              <a:spLocks/>
            </p:cNvSpPr>
            <p:nvPr/>
          </p:nvSpPr>
          <p:spPr bwMode="auto">
            <a:xfrm>
              <a:off x="1348" y="1477"/>
              <a:ext cx="35" cy="3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6"/>
                </a:cxn>
                <a:cxn ang="0">
                  <a:pos x="9" y="11"/>
                </a:cxn>
                <a:cxn ang="0">
                  <a:pos x="11" y="17"/>
                </a:cxn>
                <a:cxn ang="0">
                  <a:pos x="13" y="21"/>
                </a:cxn>
                <a:cxn ang="0">
                  <a:pos x="1" y="23"/>
                </a:cxn>
                <a:cxn ang="0">
                  <a:pos x="1" y="35"/>
                </a:cxn>
                <a:cxn ang="0">
                  <a:pos x="1" y="38"/>
                </a:cxn>
                <a:cxn ang="0">
                  <a:pos x="0" y="38"/>
                </a:cxn>
                <a:cxn ang="0">
                  <a:pos x="17" y="36"/>
                </a:cxn>
                <a:cxn ang="0">
                  <a:pos x="18" y="36"/>
                </a:cxn>
                <a:cxn ang="0">
                  <a:pos x="34" y="38"/>
                </a:cxn>
                <a:cxn ang="0">
                  <a:pos x="34" y="35"/>
                </a:cxn>
                <a:cxn ang="0">
                  <a:pos x="34" y="23"/>
                </a:cxn>
                <a:cxn ang="0">
                  <a:pos x="22" y="21"/>
                </a:cxn>
                <a:cxn ang="0">
                  <a:pos x="26" y="17"/>
                </a:cxn>
                <a:cxn ang="0">
                  <a:pos x="27" y="11"/>
                </a:cxn>
                <a:cxn ang="0">
                  <a:pos x="29" y="6"/>
                </a:cxn>
                <a:cxn ang="0">
                  <a:pos x="30" y="0"/>
                </a:cxn>
                <a:cxn ang="0">
                  <a:pos x="6" y="0"/>
                </a:cxn>
              </a:cxnLst>
              <a:rect l="0" t="0" r="r" b="b"/>
              <a:pathLst>
                <a:path w="35" h="39">
                  <a:moveTo>
                    <a:pt x="6" y="0"/>
                  </a:moveTo>
                  <a:lnTo>
                    <a:pt x="7" y="6"/>
                  </a:lnTo>
                  <a:lnTo>
                    <a:pt x="9" y="11"/>
                  </a:lnTo>
                  <a:lnTo>
                    <a:pt x="11" y="17"/>
                  </a:lnTo>
                  <a:lnTo>
                    <a:pt x="13" y="21"/>
                  </a:lnTo>
                  <a:lnTo>
                    <a:pt x="1" y="2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17" y="36"/>
                  </a:lnTo>
                  <a:lnTo>
                    <a:pt x="18" y="36"/>
                  </a:lnTo>
                  <a:lnTo>
                    <a:pt x="34" y="38"/>
                  </a:lnTo>
                  <a:lnTo>
                    <a:pt x="34" y="35"/>
                  </a:lnTo>
                  <a:lnTo>
                    <a:pt x="34" y="23"/>
                  </a:lnTo>
                  <a:lnTo>
                    <a:pt x="22" y="21"/>
                  </a:lnTo>
                  <a:lnTo>
                    <a:pt x="26" y="17"/>
                  </a:lnTo>
                  <a:lnTo>
                    <a:pt x="27" y="11"/>
                  </a:lnTo>
                  <a:lnTo>
                    <a:pt x="29" y="6"/>
                  </a:lnTo>
                  <a:lnTo>
                    <a:pt x="30" y="0"/>
                  </a:lnTo>
                  <a:lnTo>
                    <a:pt x="6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25" name="Freeform 581"/>
            <p:cNvSpPr>
              <a:spLocks/>
            </p:cNvSpPr>
            <p:nvPr/>
          </p:nvSpPr>
          <p:spPr bwMode="auto">
            <a:xfrm>
              <a:off x="1364" y="1491"/>
              <a:ext cx="3" cy="2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7"/>
                </a:cxn>
                <a:cxn ang="0">
                  <a:pos x="0" y="27"/>
                </a:cxn>
              </a:cxnLst>
              <a:rect l="0" t="0" r="r" b="b"/>
              <a:pathLst>
                <a:path w="3" h="28">
                  <a:moveTo>
                    <a:pt x="0" y="2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7"/>
                  </a:lnTo>
                  <a:lnTo>
                    <a:pt x="0" y="2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26" name="Freeform 582"/>
            <p:cNvSpPr>
              <a:spLocks/>
            </p:cNvSpPr>
            <p:nvPr/>
          </p:nvSpPr>
          <p:spPr bwMode="auto">
            <a:xfrm>
              <a:off x="1746" y="1351"/>
              <a:ext cx="25" cy="51"/>
            </a:xfrm>
            <a:custGeom>
              <a:avLst/>
              <a:gdLst/>
              <a:ahLst/>
              <a:cxnLst>
                <a:cxn ang="0">
                  <a:pos x="11" y="50"/>
                </a:cxn>
                <a:cxn ang="0">
                  <a:pos x="9" y="49"/>
                </a:cxn>
                <a:cxn ang="0">
                  <a:pos x="7" y="47"/>
                </a:cxn>
                <a:cxn ang="0">
                  <a:pos x="4" y="44"/>
                </a:cxn>
                <a:cxn ang="0">
                  <a:pos x="3" y="41"/>
                </a:cxn>
                <a:cxn ang="0">
                  <a:pos x="2" y="37"/>
                </a:cxn>
                <a:cxn ang="0">
                  <a:pos x="1" y="35"/>
                </a:cxn>
                <a:cxn ang="0">
                  <a:pos x="1" y="30"/>
                </a:cxn>
                <a:cxn ang="0">
                  <a:pos x="0" y="27"/>
                </a:cxn>
                <a:cxn ang="0">
                  <a:pos x="1" y="20"/>
                </a:cxn>
                <a:cxn ang="0">
                  <a:pos x="2" y="13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9" y="3"/>
                </a:cxn>
                <a:cxn ang="0">
                  <a:pos x="20" y="6"/>
                </a:cxn>
                <a:cxn ang="0">
                  <a:pos x="22" y="9"/>
                </a:cxn>
                <a:cxn ang="0">
                  <a:pos x="23" y="13"/>
                </a:cxn>
                <a:cxn ang="0">
                  <a:pos x="24" y="16"/>
                </a:cxn>
                <a:cxn ang="0">
                  <a:pos x="24" y="20"/>
                </a:cxn>
                <a:cxn ang="0">
                  <a:pos x="24" y="23"/>
                </a:cxn>
                <a:cxn ang="0">
                  <a:pos x="24" y="30"/>
                </a:cxn>
                <a:cxn ang="0">
                  <a:pos x="22" y="39"/>
                </a:cxn>
                <a:cxn ang="0">
                  <a:pos x="20" y="44"/>
                </a:cxn>
                <a:cxn ang="0">
                  <a:pos x="19" y="47"/>
                </a:cxn>
                <a:cxn ang="0">
                  <a:pos x="16" y="49"/>
                </a:cxn>
                <a:cxn ang="0">
                  <a:pos x="14" y="49"/>
                </a:cxn>
                <a:cxn ang="0">
                  <a:pos x="12" y="50"/>
                </a:cxn>
              </a:cxnLst>
              <a:rect l="0" t="0" r="r" b="b"/>
              <a:pathLst>
                <a:path w="25" h="51">
                  <a:moveTo>
                    <a:pt x="12" y="50"/>
                  </a:moveTo>
                  <a:lnTo>
                    <a:pt x="11" y="50"/>
                  </a:lnTo>
                  <a:lnTo>
                    <a:pt x="10" y="49"/>
                  </a:lnTo>
                  <a:lnTo>
                    <a:pt x="9" y="49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5" y="45"/>
                  </a:lnTo>
                  <a:lnTo>
                    <a:pt x="4" y="44"/>
                  </a:lnTo>
                  <a:lnTo>
                    <a:pt x="4" y="43"/>
                  </a:lnTo>
                  <a:lnTo>
                    <a:pt x="3" y="41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5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19" y="3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4" y="30"/>
                  </a:lnTo>
                  <a:lnTo>
                    <a:pt x="24" y="35"/>
                  </a:lnTo>
                  <a:lnTo>
                    <a:pt x="22" y="39"/>
                  </a:lnTo>
                  <a:lnTo>
                    <a:pt x="21" y="43"/>
                  </a:lnTo>
                  <a:lnTo>
                    <a:pt x="20" y="44"/>
                  </a:lnTo>
                  <a:lnTo>
                    <a:pt x="20" y="45"/>
                  </a:lnTo>
                  <a:lnTo>
                    <a:pt x="19" y="47"/>
                  </a:lnTo>
                  <a:lnTo>
                    <a:pt x="17" y="48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3" y="50"/>
                  </a:lnTo>
                  <a:lnTo>
                    <a:pt x="12" y="5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27" name="Freeform 583"/>
            <p:cNvSpPr>
              <a:spLocks/>
            </p:cNvSpPr>
            <p:nvPr/>
          </p:nvSpPr>
          <p:spPr bwMode="auto">
            <a:xfrm>
              <a:off x="1746" y="1379"/>
              <a:ext cx="25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99"/>
                </a:cxn>
                <a:cxn ang="0">
                  <a:pos x="0" y="99"/>
                </a:cxn>
              </a:cxnLst>
              <a:rect l="0" t="0" r="r" b="b"/>
              <a:pathLst>
                <a:path w="25" h="100">
                  <a:moveTo>
                    <a:pt x="0" y="99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99"/>
                  </a:lnTo>
                  <a:lnTo>
                    <a:pt x="0" y="9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28" name="Freeform 584"/>
            <p:cNvSpPr>
              <a:spLocks/>
            </p:cNvSpPr>
            <p:nvPr/>
          </p:nvSpPr>
          <p:spPr bwMode="auto">
            <a:xfrm>
              <a:off x="1742" y="1477"/>
              <a:ext cx="36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6"/>
                </a:cxn>
                <a:cxn ang="0">
                  <a:pos x="8" y="11"/>
                </a:cxn>
                <a:cxn ang="0">
                  <a:pos x="10" y="17"/>
                </a:cxn>
                <a:cxn ang="0">
                  <a:pos x="13" y="21"/>
                </a:cxn>
                <a:cxn ang="0">
                  <a:pos x="0" y="23"/>
                </a:cxn>
                <a:cxn ang="0">
                  <a:pos x="0" y="35"/>
                </a:cxn>
                <a:cxn ang="0">
                  <a:pos x="0" y="38"/>
                </a:cxn>
                <a:cxn ang="0">
                  <a:pos x="18" y="36"/>
                </a:cxn>
                <a:cxn ang="0">
                  <a:pos x="34" y="38"/>
                </a:cxn>
                <a:cxn ang="0">
                  <a:pos x="35" y="38"/>
                </a:cxn>
                <a:cxn ang="0">
                  <a:pos x="35" y="35"/>
                </a:cxn>
                <a:cxn ang="0">
                  <a:pos x="35" y="23"/>
                </a:cxn>
                <a:cxn ang="0">
                  <a:pos x="22" y="21"/>
                </a:cxn>
                <a:cxn ang="0">
                  <a:pos x="25" y="17"/>
                </a:cxn>
                <a:cxn ang="0">
                  <a:pos x="26" y="11"/>
                </a:cxn>
                <a:cxn ang="0">
                  <a:pos x="28" y="6"/>
                </a:cxn>
                <a:cxn ang="0">
                  <a:pos x="30" y="0"/>
                </a:cxn>
                <a:cxn ang="0">
                  <a:pos x="4" y="0"/>
                </a:cxn>
              </a:cxnLst>
              <a:rect l="0" t="0" r="r" b="b"/>
              <a:pathLst>
                <a:path w="36" h="39">
                  <a:moveTo>
                    <a:pt x="4" y="0"/>
                  </a:moveTo>
                  <a:lnTo>
                    <a:pt x="7" y="6"/>
                  </a:lnTo>
                  <a:lnTo>
                    <a:pt x="8" y="11"/>
                  </a:lnTo>
                  <a:lnTo>
                    <a:pt x="10" y="17"/>
                  </a:lnTo>
                  <a:lnTo>
                    <a:pt x="13" y="21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8" y="36"/>
                  </a:lnTo>
                  <a:lnTo>
                    <a:pt x="34" y="38"/>
                  </a:lnTo>
                  <a:lnTo>
                    <a:pt x="35" y="38"/>
                  </a:lnTo>
                  <a:lnTo>
                    <a:pt x="35" y="35"/>
                  </a:lnTo>
                  <a:lnTo>
                    <a:pt x="35" y="23"/>
                  </a:lnTo>
                  <a:lnTo>
                    <a:pt x="22" y="21"/>
                  </a:lnTo>
                  <a:lnTo>
                    <a:pt x="25" y="17"/>
                  </a:lnTo>
                  <a:lnTo>
                    <a:pt x="26" y="11"/>
                  </a:lnTo>
                  <a:lnTo>
                    <a:pt x="28" y="6"/>
                  </a:lnTo>
                  <a:lnTo>
                    <a:pt x="30" y="0"/>
                  </a:lnTo>
                  <a:lnTo>
                    <a:pt x="4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29" name="Freeform 585"/>
            <p:cNvSpPr>
              <a:spLocks/>
            </p:cNvSpPr>
            <p:nvPr/>
          </p:nvSpPr>
          <p:spPr bwMode="auto">
            <a:xfrm>
              <a:off x="1757" y="1491"/>
              <a:ext cx="3" cy="2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7"/>
                </a:cxn>
                <a:cxn ang="0">
                  <a:pos x="0" y="27"/>
                </a:cxn>
              </a:cxnLst>
              <a:rect l="0" t="0" r="r" b="b"/>
              <a:pathLst>
                <a:path w="3" h="28">
                  <a:moveTo>
                    <a:pt x="0" y="2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7"/>
                  </a:lnTo>
                  <a:lnTo>
                    <a:pt x="0" y="2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" name="Group 589"/>
          <p:cNvGrpSpPr>
            <a:grpSpLocks/>
          </p:cNvGrpSpPr>
          <p:nvPr/>
        </p:nvGrpSpPr>
        <p:grpSpPr bwMode="auto">
          <a:xfrm rot="5400000">
            <a:off x="1526381" y="424657"/>
            <a:ext cx="777875" cy="1312862"/>
            <a:chOff x="1298" y="834"/>
            <a:chExt cx="531" cy="827"/>
          </a:xfrm>
        </p:grpSpPr>
        <p:sp>
          <p:nvSpPr>
            <p:cNvPr id="57934" name="Freeform 590"/>
            <p:cNvSpPr>
              <a:spLocks/>
            </p:cNvSpPr>
            <p:nvPr/>
          </p:nvSpPr>
          <p:spPr bwMode="auto">
            <a:xfrm>
              <a:off x="1505" y="1168"/>
              <a:ext cx="118" cy="433"/>
            </a:xfrm>
            <a:custGeom>
              <a:avLst/>
              <a:gdLst/>
              <a:ahLst/>
              <a:cxnLst>
                <a:cxn ang="0">
                  <a:pos x="100" y="432"/>
                </a:cxn>
                <a:cxn ang="0">
                  <a:pos x="114" y="348"/>
                </a:cxn>
                <a:cxn ang="0">
                  <a:pos x="117" y="164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35" y="0"/>
                </a:cxn>
                <a:cxn ang="0">
                  <a:pos x="0" y="164"/>
                </a:cxn>
                <a:cxn ang="0">
                  <a:pos x="3" y="348"/>
                </a:cxn>
                <a:cxn ang="0">
                  <a:pos x="17" y="432"/>
                </a:cxn>
                <a:cxn ang="0">
                  <a:pos x="100" y="432"/>
                </a:cxn>
              </a:cxnLst>
              <a:rect l="0" t="0" r="r" b="b"/>
              <a:pathLst>
                <a:path w="118" h="433">
                  <a:moveTo>
                    <a:pt x="100" y="432"/>
                  </a:moveTo>
                  <a:lnTo>
                    <a:pt x="114" y="348"/>
                  </a:lnTo>
                  <a:lnTo>
                    <a:pt x="117" y="164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35" y="0"/>
                  </a:lnTo>
                  <a:lnTo>
                    <a:pt x="0" y="164"/>
                  </a:lnTo>
                  <a:lnTo>
                    <a:pt x="3" y="348"/>
                  </a:lnTo>
                  <a:lnTo>
                    <a:pt x="17" y="432"/>
                  </a:lnTo>
                  <a:lnTo>
                    <a:pt x="100" y="432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35" name="Freeform 591"/>
            <p:cNvSpPr>
              <a:spLocks/>
            </p:cNvSpPr>
            <p:nvPr/>
          </p:nvSpPr>
          <p:spPr bwMode="auto">
            <a:xfrm>
              <a:off x="1541" y="834"/>
              <a:ext cx="45" cy="346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45"/>
                </a:cxn>
                <a:cxn ang="0">
                  <a:pos x="0" y="114"/>
                </a:cxn>
                <a:cxn ang="0">
                  <a:pos x="4" y="72"/>
                </a:cxn>
                <a:cxn ang="0">
                  <a:pos x="11" y="40"/>
                </a:cxn>
                <a:cxn ang="0">
                  <a:pos x="23" y="0"/>
                </a:cxn>
                <a:cxn ang="0">
                  <a:pos x="34" y="40"/>
                </a:cxn>
                <a:cxn ang="0">
                  <a:pos x="40" y="72"/>
                </a:cxn>
                <a:cxn ang="0">
                  <a:pos x="44" y="114"/>
                </a:cxn>
                <a:cxn ang="0">
                  <a:pos x="44" y="345"/>
                </a:cxn>
                <a:cxn ang="0">
                  <a:pos x="44" y="344"/>
                </a:cxn>
                <a:cxn ang="0">
                  <a:pos x="0" y="344"/>
                </a:cxn>
              </a:cxnLst>
              <a:rect l="0" t="0" r="r" b="b"/>
              <a:pathLst>
                <a:path w="45" h="346">
                  <a:moveTo>
                    <a:pt x="0" y="344"/>
                  </a:moveTo>
                  <a:lnTo>
                    <a:pt x="0" y="345"/>
                  </a:lnTo>
                  <a:lnTo>
                    <a:pt x="0" y="114"/>
                  </a:lnTo>
                  <a:lnTo>
                    <a:pt x="4" y="72"/>
                  </a:lnTo>
                  <a:lnTo>
                    <a:pt x="11" y="40"/>
                  </a:lnTo>
                  <a:lnTo>
                    <a:pt x="23" y="0"/>
                  </a:lnTo>
                  <a:lnTo>
                    <a:pt x="34" y="40"/>
                  </a:lnTo>
                  <a:lnTo>
                    <a:pt x="40" y="72"/>
                  </a:lnTo>
                  <a:lnTo>
                    <a:pt x="44" y="114"/>
                  </a:lnTo>
                  <a:lnTo>
                    <a:pt x="44" y="345"/>
                  </a:lnTo>
                  <a:lnTo>
                    <a:pt x="44" y="344"/>
                  </a:lnTo>
                  <a:lnTo>
                    <a:pt x="0" y="344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36" name="Freeform 592"/>
            <p:cNvSpPr>
              <a:spLocks/>
            </p:cNvSpPr>
            <p:nvPr/>
          </p:nvSpPr>
          <p:spPr bwMode="auto">
            <a:xfrm>
              <a:off x="1497" y="1108"/>
              <a:ext cx="42" cy="7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8"/>
                </a:cxn>
                <a:cxn ang="0">
                  <a:pos x="9" y="42"/>
                </a:cxn>
                <a:cxn ang="0">
                  <a:pos x="9" y="31"/>
                </a:cxn>
                <a:cxn ang="0">
                  <a:pos x="4" y="31"/>
                </a:cxn>
                <a:cxn ang="0">
                  <a:pos x="1" y="34"/>
                </a:cxn>
                <a:cxn ang="0">
                  <a:pos x="0" y="40"/>
                </a:cxn>
                <a:cxn ang="0">
                  <a:pos x="0" y="76"/>
                </a:cxn>
                <a:cxn ang="0">
                  <a:pos x="41" y="75"/>
                </a:cxn>
                <a:cxn ang="0">
                  <a:pos x="41" y="8"/>
                </a:cxn>
                <a:cxn ang="0">
                  <a:pos x="33" y="8"/>
                </a:cxn>
                <a:cxn ang="0">
                  <a:pos x="23" y="6"/>
                </a:cxn>
                <a:cxn ang="0">
                  <a:pos x="15" y="4"/>
                </a:cxn>
                <a:cxn ang="0">
                  <a:pos x="11" y="2"/>
                </a:cxn>
                <a:cxn ang="0">
                  <a:pos x="12" y="0"/>
                </a:cxn>
              </a:cxnLst>
              <a:rect l="0" t="0" r="r" b="b"/>
              <a:pathLst>
                <a:path w="42" h="77">
                  <a:moveTo>
                    <a:pt x="12" y="0"/>
                  </a:moveTo>
                  <a:lnTo>
                    <a:pt x="9" y="8"/>
                  </a:lnTo>
                  <a:lnTo>
                    <a:pt x="9" y="42"/>
                  </a:lnTo>
                  <a:lnTo>
                    <a:pt x="9" y="31"/>
                  </a:lnTo>
                  <a:lnTo>
                    <a:pt x="4" y="31"/>
                  </a:lnTo>
                  <a:lnTo>
                    <a:pt x="1" y="34"/>
                  </a:lnTo>
                  <a:lnTo>
                    <a:pt x="0" y="40"/>
                  </a:lnTo>
                  <a:lnTo>
                    <a:pt x="0" y="76"/>
                  </a:lnTo>
                  <a:lnTo>
                    <a:pt x="41" y="75"/>
                  </a:lnTo>
                  <a:lnTo>
                    <a:pt x="41" y="8"/>
                  </a:lnTo>
                  <a:lnTo>
                    <a:pt x="33" y="8"/>
                  </a:lnTo>
                  <a:lnTo>
                    <a:pt x="23" y="6"/>
                  </a:lnTo>
                  <a:lnTo>
                    <a:pt x="15" y="4"/>
                  </a:lnTo>
                  <a:lnTo>
                    <a:pt x="11" y="2"/>
                  </a:lnTo>
                  <a:lnTo>
                    <a:pt x="12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37" name="Freeform 593"/>
            <p:cNvSpPr>
              <a:spLocks/>
            </p:cNvSpPr>
            <p:nvPr/>
          </p:nvSpPr>
          <p:spPr bwMode="auto">
            <a:xfrm>
              <a:off x="1298" y="1136"/>
              <a:ext cx="219" cy="414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0" y="360"/>
                </a:cxn>
                <a:cxn ang="0">
                  <a:pos x="0" y="404"/>
                </a:cxn>
                <a:cxn ang="0">
                  <a:pos x="218" y="413"/>
                </a:cxn>
                <a:cxn ang="0">
                  <a:pos x="218" y="0"/>
                </a:cxn>
              </a:cxnLst>
              <a:rect l="0" t="0" r="r" b="b"/>
              <a:pathLst>
                <a:path w="219" h="414">
                  <a:moveTo>
                    <a:pt x="218" y="0"/>
                  </a:moveTo>
                  <a:lnTo>
                    <a:pt x="0" y="360"/>
                  </a:lnTo>
                  <a:lnTo>
                    <a:pt x="0" y="404"/>
                  </a:lnTo>
                  <a:lnTo>
                    <a:pt x="218" y="413"/>
                  </a:lnTo>
                  <a:lnTo>
                    <a:pt x="218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38" name="Line 594"/>
            <p:cNvSpPr>
              <a:spLocks noChangeShapeType="1"/>
            </p:cNvSpPr>
            <p:nvPr/>
          </p:nvSpPr>
          <p:spPr bwMode="auto">
            <a:xfrm flipV="1">
              <a:off x="1313" y="1190"/>
              <a:ext cx="182" cy="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939" name="Line 595"/>
            <p:cNvSpPr>
              <a:spLocks noChangeShapeType="1"/>
            </p:cNvSpPr>
            <p:nvPr/>
          </p:nvSpPr>
          <p:spPr bwMode="auto">
            <a:xfrm flipV="1">
              <a:off x="1317" y="1203"/>
              <a:ext cx="181" cy="3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940" name="Line 596"/>
            <p:cNvSpPr>
              <a:spLocks noChangeShapeType="1"/>
            </p:cNvSpPr>
            <p:nvPr/>
          </p:nvSpPr>
          <p:spPr bwMode="auto">
            <a:xfrm>
              <a:off x="1317" y="1498"/>
              <a:ext cx="18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941" name="Line 597"/>
            <p:cNvSpPr>
              <a:spLocks noChangeShapeType="1"/>
            </p:cNvSpPr>
            <p:nvPr/>
          </p:nvSpPr>
          <p:spPr bwMode="auto">
            <a:xfrm>
              <a:off x="1422" y="1502"/>
              <a:ext cx="0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942" name="Freeform 598"/>
            <p:cNvSpPr>
              <a:spLocks/>
            </p:cNvSpPr>
            <p:nvPr/>
          </p:nvSpPr>
          <p:spPr bwMode="auto">
            <a:xfrm>
              <a:off x="1336" y="1476"/>
              <a:ext cx="4" cy="2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8"/>
                </a:cxn>
                <a:cxn ang="0">
                  <a:pos x="0" y="28"/>
                </a:cxn>
              </a:cxnLst>
              <a:rect l="0" t="0" r="r" b="b"/>
              <a:pathLst>
                <a:path w="4" h="29">
                  <a:moveTo>
                    <a:pt x="0" y="28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8"/>
                  </a:lnTo>
                  <a:lnTo>
                    <a:pt x="0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43" name="Freeform 599"/>
            <p:cNvSpPr>
              <a:spLocks/>
            </p:cNvSpPr>
            <p:nvPr/>
          </p:nvSpPr>
          <p:spPr bwMode="auto">
            <a:xfrm>
              <a:off x="1409" y="1476"/>
              <a:ext cx="5" cy="2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8"/>
                </a:cxn>
                <a:cxn ang="0">
                  <a:pos x="0" y="28"/>
                </a:cxn>
              </a:cxnLst>
              <a:rect l="0" t="0" r="r" b="b"/>
              <a:pathLst>
                <a:path w="5" h="29">
                  <a:moveTo>
                    <a:pt x="0" y="2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8"/>
                  </a:lnTo>
                  <a:lnTo>
                    <a:pt x="0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44" name="Freeform 600"/>
            <p:cNvSpPr>
              <a:spLocks/>
            </p:cNvSpPr>
            <p:nvPr/>
          </p:nvSpPr>
          <p:spPr bwMode="auto">
            <a:xfrm>
              <a:off x="1496" y="1476"/>
              <a:ext cx="4" cy="2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8"/>
                </a:cxn>
                <a:cxn ang="0">
                  <a:pos x="0" y="28"/>
                </a:cxn>
              </a:cxnLst>
              <a:rect l="0" t="0" r="r" b="b"/>
              <a:pathLst>
                <a:path w="4" h="29">
                  <a:moveTo>
                    <a:pt x="0" y="28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8"/>
                  </a:lnTo>
                  <a:lnTo>
                    <a:pt x="0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45" name="Freeform 601"/>
            <p:cNvSpPr>
              <a:spLocks/>
            </p:cNvSpPr>
            <p:nvPr/>
          </p:nvSpPr>
          <p:spPr bwMode="auto">
            <a:xfrm>
              <a:off x="1429" y="1476"/>
              <a:ext cx="4" cy="2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8"/>
                </a:cxn>
                <a:cxn ang="0">
                  <a:pos x="0" y="28"/>
                </a:cxn>
              </a:cxnLst>
              <a:rect l="0" t="0" r="r" b="b"/>
              <a:pathLst>
                <a:path w="4" h="29">
                  <a:moveTo>
                    <a:pt x="0" y="28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8"/>
                  </a:lnTo>
                  <a:lnTo>
                    <a:pt x="0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46" name="Freeform 602"/>
            <p:cNvSpPr>
              <a:spLocks/>
            </p:cNvSpPr>
            <p:nvPr/>
          </p:nvSpPr>
          <p:spPr bwMode="auto">
            <a:xfrm>
              <a:off x="1457" y="1474"/>
              <a:ext cx="33" cy="1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16"/>
                </a:cxn>
                <a:cxn ang="0">
                  <a:pos x="0" y="16"/>
                </a:cxn>
              </a:cxnLst>
              <a:rect l="0" t="0" r="r" b="b"/>
              <a:pathLst>
                <a:path w="33" h="17">
                  <a:moveTo>
                    <a:pt x="0" y="16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0" y="16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47" name="Freeform 603"/>
            <p:cNvSpPr>
              <a:spLocks/>
            </p:cNvSpPr>
            <p:nvPr/>
          </p:nvSpPr>
          <p:spPr bwMode="auto">
            <a:xfrm>
              <a:off x="1363" y="1422"/>
              <a:ext cx="6" cy="66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65"/>
                </a:cxn>
                <a:cxn ang="0">
                  <a:pos x="0" y="65"/>
                </a:cxn>
              </a:cxnLst>
              <a:rect l="0" t="0" r="r" b="b"/>
              <a:pathLst>
                <a:path w="6" h="66">
                  <a:moveTo>
                    <a:pt x="0" y="6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65"/>
                  </a:lnTo>
                  <a:lnTo>
                    <a:pt x="0" y="65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48" name="Freeform 604"/>
            <p:cNvSpPr>
              <a:spLocks/>
            </p:cNvSpPr>
            <p:nvPr/>
          </p:nvSpPr>
          <p:spPr bwMode="auto">
            <a:xfrm>
              <a:off x="1359" y="1436"/>
              <a:ext cx="15" cy="2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7"/>
                </a:cxn>
                <a:cxn ang="0">
                  <a:pos x="6" y="20"/>
                </a:cxn>
                <a:cxn ang="0">
                  <a:pos x="14" y="7"/>
                </a:cxn>
                <a:cxn ang="0">
                  <a:pos x="6" y="0"/>
                </a:cxn>
              </a:cxnLst>
              <a:rect l="0" t="0" r="r" b="b"/>
              <a:pathLst>
                <a:path w="15" h="21">
                  <a:moveTo>
                    <a:pt x="6" y="0"/>
                  </a:moveTo>
                  <a:lnTo>
                    <a:pt x="0" y="7"/>
                  </a:lnTo>
                  <a:lnTo>
                    <a:pt x="6" y="20"/>
                  </a:lnTo>
                  <a:lnTo>
                    <a:pt x="14" y="7"/>
                  </a:lnTo>
                  <a:lnTo>
                    <a:pt x="6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49" name="Freeform 605"/>
            <p:cNvSpPr>
              <a:spLocks/>
            </p:cNvSpPr>
            <p:nvPr/>
          </p:nvSpPr>
          <p:spPr bwMode="auto">
            <a:xfrm>
              <a:off x="1360" y="1468"/>
              <a:ext cx="11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"/>
                </a:cxn>
                <a:cxn ang="0">
                  <a:pos x="5" y="9"/>
                </a:cxn>
                <a:cxn ang="0">
                  <a:pos x="10" y="5"/>
                </a:cxn>
                <a:cxn ang="0">
                  <a:pos x="5" y="0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10" y="5"/>
                  </a:lnTo>
                  <a:lnTo>
                    <a:pt x="5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50" name="Freeform 606"/>
            <p:cNvSpPr>
              <a:spLocks/>
            </p:cNvSpPr>
            <p:nvPr/>
          </p:nvSpPr>
          <p:spPr bwMode="auto">
            <a:xfrm>
              <a:off x="1305" y="1458"/>
              <a:ext cx="7" cy="79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78"/>
                </a:cxn>
                <a:cxn ang="0">
                  <a:pos x="0" y="78"/>
                </a:cxn>
              </a:cxnLst>
              <a:rect l="0" t="0" r="r" b="b"/>
              <a:pathLst>
                <a:path w="7" h="79">
                  <a:moveTo>
                    <a:pt x="0" y="78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78"/>
                  </a:lnTo>
                  <a:lnTo>
                    <a:pt x="0" y="7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51" name="Freeform 607"/>
            <p:cNvSpPr>
              <a:spLocks/>
            </p:cNvSpPr>
            <p:nvPr/>
          </p:nvSpPr>
          <p:spPr bwMode="auto">
            <a:xfrm>
              <a:off x="1301" y="1476"/>
              <a:ext cx="15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8" y="23"/>
                </a:cxn>
                <a:cxn ang="0">
                  <a:pos x="14" y="8"/>
                </a:cxn>
                <a:cxn ang="0">
                  <a:pos x="8" y="0"/>
                </a:cxn>
              </a:cxnLst>
              <a:rect l="0" t="0" r="r" b="b"/>
              <a:pathLst>
                <a:path w="15" h="24">
                  <a:moveTo>
                    <a:pt x="8" y="0"/>
                  </a:moveTo>
                  <a:lnTo>
                    <a:pt x="0" y="8"/>
                  </a:lnTo>
                  <a:lnTo>
                    <a:pt x="8" y="23"/>
                  </a:lnTo>
                  <a:lnTo>
                    <a:pt x="14" y="8"/>
                  </a:lnTo>
                  <a:lnTo>
                    <a:pt x="8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52" name="Freeform 608"/>
            <p:cNvSpPr>
              <a:spLocks/>
            </p:cNvSpPr>
            <p:nvPr/>
          </p:nvSpPr>
          <p:spPr bwMode="auto">
            <a:xfrm>
              <a:off x="1302" y="1513"/>
              <a:ext cx="12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5"/>
                </a:cxn>
                <a:cxn ang="0">
                  <a:pos x="7" y="11"/>
                </a:cxn>
                <a:cxn ang="0">
                  <a:pos x="11" y="6"/>
                </a:cxn>
                <a:cxn ang="0">
                  <a:pos x="7" y="0"/>
                </a:cxn>
              </a:cxnLst>
              <a:rect l="0" t="0" r="r" b="b"/>
              <a:pathLst>
                <a:path w="12" h="12">
                  <a:moveTo>
                    <a:pt x="7" y="0"/>
                  </a:moveTo>
                  <a:lnTo>
                    <a:pt x="0" y="5"/>
                  </a:lnTo>
                  <a:lnTo>
                    <a:pt x="7" y="11"/>
                  </a:lnTo>
                  <a:lnTo>
                    <a:pt x="11" y="6"/>
                  </a:lnTo>
                  <a:lnTo>
                    <a:pt x="7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53" name="Freeform 609"/>
            <p:cNvSpPr>
              <a:spLocks/>
            </p:cNvSpPr>
            <p:nvPr/>
          </p:nvSpPr>
          <p:spPr bwMode="auto">
            <a:xfrm>
              <a:off x="1453" y="1299"/>
              <a:ext cx="37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11" y="9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4" y="9"/>
                </a:cxn>
                <a:cxn ang="0">
                  <a:pos x="27" y="9"/>
                </a:cxn>
                <a:cxn ang="0">
                  <a:pos x="27" y="1"/>
                </a:cxn>
                <a:cxn ang="0">
                  <a:pos x="32" y="1"/>
                </a:cxn>
                <a:cxn ang="0">
                  <a:pos x="32" y="9"/>
                </a:cxn>
                <a:cxn ang="0">
                  <a:pos x="36" y="9"/>
                </a:cxn>
              </a:cxnLst>
              <a:rect l="0" t="0" r="r" b="b"/>
              <a:pathLst>
                <a:path w="37" h="15">
                  <a:moveTo>
                    <a:pt x="0" y="14"/>
                  </a:moveTo>
                  <a:lnTo>
                    <a:pt x="0" y="9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9"/>
                  </a:lnTo>
                  <a:lnTo>
                    <a:pt x="27" y="9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32" y="9"/>
                  </a:lnTo>
                  <a:lnTo>
                    <a:pt x="36" y="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54" name="Freeform 610"/>
            <p:cNvSpPr>
              <a:spLocks/>
            </p:cNvSpPr>
            <p:nvPr/>
          </p:nvSpPr>
          <p:spPr bwMode="auto">
            <a:xfrm>
              <a:off x="1409" y="1300"/>
              <a:ext cx="143" cy="67"/>
            </a:xfrm>
            <a:custGeom>
              <a:avLst/>
              <a:gdLst/>
              <a:ahLst/>
              <a:cxnLst>
                <a:cxn ang="0">
                  <a:pos x="13" y="43"/>
                </a:cxn>
                <a:cxn ang="0">
                  <a:pos x="0" y="64"/>
                </a:cxn>
                <a:cxn ang="0">
                  <a:pos x="4" y="63"/>
                </a:cxn>
                <a:cxn ang="0">
                  <a:pos x="12" y="57"/>
                </a:cxn>
                <a:cxn ang="0">
                  <a:pos x="24" y="62"/>
                </a:cxn>
                <a:cxn ang="0">
                  <a:pos x="41" y="66"/>
                </a:cxn>
                <a:cxn ang="0">
                  <a:pos x="91" y="65"/>
                </a:cxn>
                <a:cxn ang="0">
                  <a:pos x="90" y="58"/>
                </a:cxn>
                <a:cxn ang="0">
                  <a:pos x="103" y="49"/>
                </a:cxn>
                <a:cxn ang="0">
                  <a:pos x="138" y="41"/>
                </a:cxn>
                <a:cxn ang="0">
                  <a:pos x="140" y="39"/>
                </a:cxn>
                <a:cxn ang="0">
                  <a:pos x="141" y="24"/>
                </a:cxn>
                <a:cxn ang="0">
                  <a:pos x="137" y="8"/>
                </a:cxn>
                <a:cxn ang="0">
                  <a:pos x="141" y="4"/>
                </a:cxn>
                <a:cxn ang="0">
                  <a:pos x="142" y="0"/>
                </a:cxn>
                <a:cxn ang="0">
                  <a:pos x="106" y="0"/>
                </a:cxn>
                <a:cxn ang="0">
                  <a:pos x="92" y="13"/>
                </a:cxn>
                <a:cxn ang="0">
                  <a:pos x="90" y="27"/>
                </a:cxn>
                <a:cxn ang="0">
                  <a:pos x="13" y="43"/>
                </a:cxn>
              </a:cxnLst>
              <a:rect l="0" t="0" r="r" b="b"/>
              <a:pathLst>
                <a:path w="143" h="67">
                  <a:moveTo>
                    <a:pt x="13" y="43"/>
                  </a:moveTo>
                  <a:lnTo>
                    <a:pt x="0" y="64"/>
                  </a:lnTo>
                  <a:lnTo>
                    <a:pt x="4" y="63"/>
                  </a:lnTo>
                  <a:lnTo>
                    <a:pt x="12" y="57"/>
                  </a:lnTo>
                  <a:lnTo>
                    <a:pt x="24" y="62"/>
                  </a:lnTo>
                  <a:lnTo>
                    <a:pt x="41" y="66"/>
                  </a:lnTo>
                  <a:lnTo>
                    <a:pt x="91" y="65"/>
                  </a:lnTo>
                  <a:lnTo>
                    <a:pt x="90" y="58"/>
                  </a:lnTo>
                  <a:lnTo>
                    <a:pt x="103" y="49"/>
                  </a:lnTo>
                  <a:lnTo>
                    <a:pt x="138" y="41"/>
                  </a:lnTo>
                  <a:lnTo>
                    <a:pt x="140" y="39"/>
                  </a:lnTo>
                  <a:lnTo>
                    <a:pt x="141" y="24"/>
                  </a:lnTo>
                  <a:lnTo>
                    <a:pt x="137" y="8"/>
                  </a:lnTo>
                  <a:lnTo>
                    <a:pt x="141" y="4"/>
                  </a:lnTo>
                  <a:lnTo>
                    <a:pt x="142" y="0"/>
                  </a:lnTo>
                  <a:lnTo>
                    <a:pt x="106" y="0"/>
                  </a:lnTo>
                  <a:lnTo>
                    <a:pt x="92" y="13"/>
                  </a:lnTo>
                  <a:lnTo>
                    <a:pt x="90" y="27"/>
                  </a:lnTo>
                  <a:lnTo>
                    <a:pt x="13" y="43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55" name="Freeform 611"/>
            <p:cNvSpPr>
              <a:spLocks/>
            </p:cNvSpPr>
            <p:nvPr/>
          </p:nvSpPr>
          <p:spPr bwMode="auto">
            <a:xfrm>
              <a:off x="1448" y="1332"/>
              <a:ext cx="51" cy="2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" y="9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1" y="28"/>
                </a:cxn>
                <a:cxn ang="0">
                  <a:pos x="50" y="28"/>
                </a:cxn>
                <a:cxn ang="0">
                  <a:pos x="49" y="0"/>
                </a:cxn>
              </a:cxnLst>
              <a:rect l="0" t="0" r="r" b="b"/>
              <a:pathLst>
                <a:path w="51" h="29">
                  <a:moveTo>
                    <a:pt x="49" y="0"/>
                  </a:moveTo>
                  <a:lnTo>
                    <a:pt x="5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28"/>
                  </a:lnTo>
                  <a:lnTo>
                    <a:pt x="50" y="28"/>
                  </a:lnTo>
                  <a:lnTo>
                    <a:pt x="49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56" name="Freeform 612"/>
            <p:cNvSpPr>
              <a:spLocks/>
            </p:cNvSpPr>
            <p:nvPr/>
          </p:nvSpPr>
          <p:spPr bwMode="auto">
            <a:xfrm>
              <a:off x="1456" y="1316"/>
              <a:ext cx="35" cy="1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4" y="6"/>
                </a:cxn>
                <a:cxn ang="0">
                  <a:pos x="34" y="0"/>
                </a:cxn>
              </a:cxnLst>
              <a:rect l="0" t="0" r="r" b="b"/>
              <a:pathLst>
                <a:path w="35" h="13">
                  <a:moveTo>
                    <a:pt x="0" y="12"/>
                  </a:moveTo>
                  <a:lnTo>
                    <a:pt x="34" y="6"/>
                  </a:lnTo>
                  <a:lnTo>
                    <a:pt x="34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57" name="Freeform 613"/>
            <p:cNvSpPr>
              <a:spLocks/>
            </p:cNvSpPr>
            <p:nvPr/>
          </p:nvSpPr>
          <p:spPr bwMode="auto">
            <a:xfrm>
              <a:off x="1512" y="1161"/>
              <a:ext cx="34" cy="143"/>
            </a:xfrm>
            <a:custGeom>
              <a:avLst/>
              <a:gdLst/>
              <a:ahLst/>
              <a:cxnLst>
                <a:cxn ang="0">
                  <a:pos x="33" y="142"/>
                </a:cxn>
                <a:cxn ang="0">
                  <a:pos x="33" y="54"/>
                </a:cxn>
                <a:cxn ang="0">
                  <a:pos x="15" y="54"/>
                </a:cxn>
                <a:cxn ang="0">
                  <a:pos x="31" y="54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140"/>
                </a:cxn>
                <a:cxn ang="0">
                  <a:pos x="2" y="142"/>
                </a:cxn>
                <a:cxn ang="0">
                  <a:pos x="33" y="142"/>
                </a:cxn>
              </a:cxnLst>
              <a:rect l="0" t="0" r="r" b="b"/>
              <a:pathLst>
                <a:path w="34" h="143">
                  <a:moveTo>
                    <a:pt x="33" y="142"/>
                  </a:moveTo>
                  <a:lnTo>
                    <a:pt x="33" y="54"/>
                  </a:lnTo>
                  <a:lnTo>
                    <a:pt x="15" y="54"/>
                  </a:lnTo>
                  <a:lnTo>
                    <a:pt x="31" y="54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2" y="142"/>
                  </a:lnTo>
                  <a:lnTo>
                    <a:pt x="33" y="142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58" name="Line 614"/>
            <p:cNvSpPr>
              <a:spLocks noChangeShapeType="1"/>
            </p:cNvSpPr>
            <p:nvPr/>
          </p:nvSpPr>
          <p:spPr bwMode="auto">
            <a:xfrm flipH="1" flipV="1">
              <a:off x="1400" y="1320"/>
              <a:ext cx="18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959" name="Freeform 615"/>
            <p:cNvSpPr>
              <a:spLocks/>
            </p:cNvSpPr>
            <p:nvPr/>
          </p:nvSpPr>
          <p:spPr bwMode="auto">
            <a:xfrm>
              <a:off x="1520" y="1158"/>
              <a:ext cx="6" cy="10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7"/>
                </a:cxn>
                <a:cxn ang="0">
                  <a:pos x="0" y="102"/>
                </a:cxn>
                <a:cxn ang="0">
                  <a:pos x="5" y="102"/>
                </a:cxn>
                <a:cxn ang="0">
                  <a:pos x="5" y="8"/>
                </a:cxn>
                <a:cxn ang="0">
                  <a:pos x="3" y="0"/>
                </a:cxn>
              </a:cxnLst>
              <a:rect l="0" t="0" r="r" b="b"/>
              <a:pathLst>
                <a:path w="6" h="103">
                  <a:moveTo>
                    <a:pt x="3" y="0"/>
                  </a:moveTo>
                  <a:lnTo>
                    <a:pt x="0" y="7"/>
                  </a:lnTo>
                  <a:lnTo>
                    <a:pt x="0" y="102"/>
                  </a:lnTo>
                  <a:lnTo>
                    <a:pt x="5" y="102"/>
                  </a:lnTo>
                  <a:lnTo>
                    <a:pt x="5" y="8"/>
                  </a:lnTo>
                  <a:lnTo>
                    <a:pt x="3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60" name="Freeform 616"/>
            <p:cNvSpPr>
              <a:spLocks/>
            </p:cNvSpPr>
            <p:nvPr/>
          </p:nvSpPr>
          <p:spPr bwMode="auto">
            <a:xfrm>
              <a:off x="1509" y="1105"/>
              <a:ext cx="29" cy="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12" y="5"/>
                </a:cxn>
                <a:cxn ang="0">
                  <a:pos x="22" y="7"/>
                </a:cxn>
                <a:cxn ang="0">
                  <a:pos x="28" y="6"/>
                </a:cxn>
                <a:cxn ang="0">
                  <a:pos x="14" y="0"/>
                </a:cxn>
              </a:cxnLst>
              <a:rect l="0" t="0" r="r" b="b"/>
              <a:pathLst>
                <a:path w="29" h="8">
                  <a:moveTo>
                    <a:pt x="14" y="0"/>
                  </a:moveTo>
                  <a:lnTo>
                    <a:pt x="6" y="1"/>
                  </a:lnTo>
                  <a:lnTo>
                    <a:pt x="3" y="2"/>
                  </a:lnTo>
                  <a:lnTo>
                    <a:pt x="0" y="5"/>
                  </a:lnTo>
                  <a:lnTo>
                    <a:pt x="12" y="5"/>
                  </a:lnTo>
                  <a:lnTo>
                    <a:pt x="22" y="7"/>
                  </a:lnTo>
                  <a:lnTo>
                    <a:pt x="28" y="6"/>
                  </a:lnTo>
                  <a:lnTo>
                    <a:pt x="14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61" name="Freeform 617"/>
            <p:cNvSpPr>
              <a:spLocks/>
            </p:cNvSpPr>
            <p:nvPr/>
          </p:nvSpPr>
          <p:spPr bwMode="auto">
            <a:xfrm>
              <a:off x="1521" y="1074"/>
              <a:ext cx="16" cy="3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35"/>
                </a:cxn>
                <a:cxn ang="0">
                  <a:pos x="15" y="36"/>
                </a:cxn>
                <a:cxn ang="0">
                  <a:pos x="15" y="0"/>
                </a:cxn>
              </a:cxnLst>
              <a:rect l="0" t="0" r="r" b="b"/>
              <a:pathLst>
                <a:path w="16" h="37">
                  <a:moveTo>
                    <a:pt x="15" y="0"/>
                  </a:moveTo>
                  <a:lnTo>
                    <a:pt x="0" y="35"/>
                  </a:lnTo>
                  <a:lnTo>
                    <a:pt x="15" y="36"/>
                  </a:lnTo>
                  <a:lnTo>
                    <a:pt x="15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62" name="Line 618"/>
            <p:cNvSpPr>
              <a:spLocks noChangeShapeType="1"/>
            </p:cNvSpPr>
            <p:nvPr/>
          </p:nvSpPr>
          <p:spPr bwMode="auto">
            <a:xfrm>
              <a:off x="1522" y="1145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963" name="Line 619"/>
            <p:cNvSpPr>
              <a:spLocks noChangeShapeType="1"/>
            </p:cNvSpPr>
            <p:nvPr/>
          </p:nvSpPr>
          <p:spPr bwMode="auto">
            <a:xfrm>
              <a:off x="1522" y="1150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964" name="Line 620"/>
            <p:cNvSpPr>
              <a:spLocks noChangeShapeType="1"/>
            </p:cNvSpPr>
            <p:nvPr/>
          </p:nvSpPr>
          <p:spPr bwMode="auto">
            <a:xfrm>
              <a:off x="1534" y="1143"/>
              <a:ext cx="0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965" name="Freeform 621"/>
            <p:cNvSpPr>
              <a:spLocks/>
            </p:cNvSpPr>
            <p:nvPr/>
          </p:nvSpPr>
          <p:spPr bwMode="auto">
            <a:xfrm>
              <a:off x="1521" y="1457"/>
              <a:ext cx="16" cy="1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5" y="17"/>
                </a:cxn>
                <a:cxn ang="0">
                  <a:pos x="0" y="17"/>
                </a:cxn>
              </a:cxnLst>
              <a:rect l="0" t="0" r="r" b="b"/>
              <a:pathLst>
                <a:path w="16" h="18">
                  <a:moveTo>
                    <a:pt x="0" y="17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7"/>
                  </a:lnTo>
                  <a:lnTo>
                    <a:pt x="0" y="1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66" name="Freeform 622"/>
            <p:cNvSpPr>
              <a:spLocks/>
            </p:cNvSpPr>
            <p:nvPr/>
          </p:nvSpPr>
          <p:spPr bwMode="auto">
            <a:xfrm>
              <a:off x="1519" y="1500"/>
              <a:ext cx="18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8"/>
                </a:cxn>
                <a:cxn ang="0">
                  <a:pos x="0" y="18"/>
                </a:cxn>
              </a:cxnLst>
              <a:rect l="0" t="0" r="r" b="b"/>
              <a:pathLst>
                <a:path w="18" h="19">
                  <a:moveTo>
                    <a:pt x="0" y="18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67" name="Freeform 623"/>
            <p:cNvSpPr>
              <a:spLocks/>
            </p:cNvSpPr>
            <p:nvPr/>
          </p:nvSpPr>
          <p:spPr bwMode="auto">
            <a:xfrm>
              <a:off x="1522" y="1522"/>
              <a:ext cx="14" cy="4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39"/>
                </a:cxn>
                <a:cxn ang="0">
                  <a:pos x="0" y="39"/>
                </a:cxn>
              </a:cxnLst>
              <a:rect l="0" t="0" r="r" b="b"/>
              <a:pathLst>
                <a:path w="14" h="40">
                  <a:moveTo>
                    <a:pt x="0" y="39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39"/>
                  </a:lnTo>
                  <a:lnTo>
                    <a:pt x="0" y="3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68" name="Freeform 624"/>
            <p:cNvSpPr>
              <a:spLocks/>
            </p:cNvSpPr>
            <p:nvPr/>
          </p:nvSpPr>
          <p:spPr bwMode="auto">
            <a:xfrm>
              <a:off x="1510" y="1549"/>
              <a:ext cx="13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12" y="25"/>
                </a:cxn>
                <a:cxn ang="0">
                  <a:pos x="2" y="24"/>
                </a:cxn>
                <a:cxn ang="0">
                  <a:pos x="1" y="45"/>
                </a:cxn>
                <a:cxn ang="0">
                  <a:pos x="9" y="44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3" h="46">
                  <a:moveTo>
                    <a:pt x="0" y="0"/>
                  </a:moveTo>
                  <a:lnTo>
                    <a:pt x="0" y="25"/>
                  </a:lnTo>
                  <a:lnTo>
                    <a:pt x="12" y="25"/>
                  </a:lnTo>
                  <a:lnTo>
                    <a:pt x="2" y="24"/>
                  </a:lnTo>
                  <a:lnTo>
                    <a:pt x="1" y="45"/>
                  </a:lnTo>
                  <a:lnTo>
                    <a:pt x="9" y="4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69" name="Freeform 625"/>
            <p:cNvSpPr>
              <a:spLocks/>
            </p:cNvSpPr>
            <p:nvPr/>
          </p:nvSpPr>
          <p:spPr bwMode="auto">
            <a:xfrm>
              <a:off x="1521" y="1570"/>
              <a:ext cx="19" cy="60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0" y="26"/>
                </a:cxn>
                <a:cxn ang="0">
                  <a:pos x="2" y="40"/>
                </a:cxn>
                <a:cxn ang="0">
                  <a:pos x="5" y="55"/>
                </a:cxn>
                <a:cxn ang="0">
                  <a:pos x="8" y="59"/>
                </a:cxn>
                <a:cxn ang="0">
                  <a:pos x="13" y="56"/>
                </a:cxn>
                <a:cxn ang="0">
                  <a:pos x="14" y="48"/>
                </a:cxn>
                <a:cxn ang="0">
                  <a:pos x="15" y="35"/>
                </a:cxn>
                <a:cxn ang="0">
                  <a:pos x="17" y="27"/>
                </a:cxn>
                <a:cxn ang="0">
                  <a:pos x="18" y="0"/>
                </a:cxn>
                <a:cxn ang="0">
                  <a:pos x="1" y="8"/>
                </a:cxn>
              </a:cxnLst>
              <a:rect l="0" t="0" r="r" b="b"/>
              <a:pathLst>
                <a:path w="19" h="60">
                  <a:moveTo>
                    <a:pt x="1" y="8"/>
                  </a:moveTo>
                  <a:lnTo>
                    <a:pt x="0" y="26"/>
                  </a:lnTo>
                  <a:lnTo>
                    <a:pt x="2" y="4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3" y="56"/>
                  </a:lnTo>
                  <a:lnTo>
                    <a:pt x="14" y="48"/>
                  </a:lnTo>
                  <a:lnTo>
                    <a:pt x="15" y="35"/>
                  </a:lnTo>
                  <a:lnTo>
                    <a:pt x="17" y="27"/>
                  </a:lnTo>
                  <a:lnTo>
                    <a:pt x="18" y="0"/>
                  </a:lnTo>
                  <a:lnTo>
                    <a:pt x="1" y="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70" name="Freeform 626"/>
            <p:cNvSpPr>
              <a:spLocks/>
            </p:cNvSpPr>
            <p:nvPr/>
          </p:nvSpPr>
          <p:spPr bwMode="auto">
            <a:xfrm>
              <a:off x="1525" y="1480"/>
              <a:ext cx="6" cy="10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3" y="9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3" y="9"/>
                </a:cxn>
              </a:cxnLst>
              <a:rect l="0" t="0" r="r" b="b"/>
              <a:pathLst>
                <a:path w="6" h="10">
                  <a:moveTo>
                    <a:pt x="3" y="9"/>
                  </a:moveTo>
                  <a:lnTo>
                    <a:pt x="3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71" name="Freeform 627"/>
            <p:cNvSpPr>
              <a:spLocks/>
            </p:cNvSpPr>
            <p:nvPr/>
          </p:nvSpPr>
          <p:spPr bwMode="auto">
            <a:xfrm>
              <a:off x="1588" y="1108"/>
              <a:ext cx="41" cy="7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1" y="8"/>
                </a:cxn>
                <a:cxn ang="0">
                  <a:pos x="31" y="42"/>
                </a:cxn>
                <a:cxn ang="0">
                  <a:pos x="31" y="31"/>
                </a:cxn>
                <a:cxn ang="0">
                  <a:pos x="37" y="31"/>
                </a:cxn>
                <a:cxn ang="0">
                  <a:pos x="39" y="34"/>
                </a:cxn>
                <a:cxn ang="0">
                  <a:pos x="40" y="40"/>
                </a:cxn>
                <a:cxn ang="0">
                  <a:pos x="40" y="76"/>
                </a:cxn>
                <a:cxn ang="0">
                  <a:pos x="0" y="75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18" y="6"/>
                </a:cxn>
                <a:cxn ang="0">
                  <a:pos x="25" y="4"/>
                </a:cxn>
                <a:cxn ang="0">
                  <a:pos x="30" y="2"/>
                </a:cxn>
                <a:cxn ang="0">
                  <a:pos x="29" y="0"/>
                </a:cxn>
              </a:cxnLst>
              <a:rect l="0" t="0" r="r" b="b"/>
              <a:pathLst>
                <a:path w="41" h="77">
                  <a:moveTo>
                    <a:pt x="29" y="0"/>
                  </a:moveTo>
                  <a:lnTo>
                    <a:pt x="31" y="8"/>
                  </a:lnTo>
                  <a:lnTo>
                    <a:pt x="31" y="42"/>
                  </a:lnTo>
                  <a:lnTo>
                    <a:pt x="31" y="31"/>
                  </a:lnTo>
                  <a:lnTo>
                    <a:pt x="37" y="31"/>
                  </a:lnTo>
                  <a:lnTo>
                    <a:pt x="39" y="34"/>
                  </a:lnTo>
                  <a:lnTo>
                    <a:pt x="40" y="40"/>
                  </a:lnTo>
                  <a:lnTo>
                    <a:pt x="40" y="76"/>
                  </a:lnTo>
                  <a:lnTo>
                    <a:pt x="0" y="75"/>
                  </a:lnTo>
                  <a:lnTo>
                    <a:pt x="0" y="8"/>
                  </a:lnTo>
                  <a:lnTo>
                    <a:pt x="8" y="8"/>
                  </a:lnTo>
                  <a:lnTo>
                    <a:pt x="18" y="6"/>
                  </a:lnTo>
                  <a:lnTo>
                    <a:pt x="25" y="4"/>
                  </a:lnTo>
                  <a:lnTo>
                    <a:pt x="30" y="2"/>
                  </a:lnTo>
                  <a:lnTo>
                    <a:pt x="29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72" name="Freeform 628"/>
            <p:cNvSpPr>
              <a:spLocks/>
            </p:cNvSpPr>
            <p:nvPr/>
          </p:nvSpPr>
          <p:spPr bwMode="auto">
            <a:xfrm>
              <a:off x="1610" y="1136"/>
              <a:ext cx="219" cy="4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" y="360"/>
                </a:cxn>
                <a:cxn ang="0">
                  <a:pos x="218" y="404"/>
                </a:cxn>
                <a:cxn ang="0">
                  <a:pos x="0" y="413"/>
                </a:cxn>
                <a:cxn ang="0">
                  <a:pos x="0" y="0"/>
                </a:cxn>
              </a:cxnLst>
              <a:rect l="0" t="0" r="r" b="b"/>
              <a:pathLst>
                <a:path w="219" h="414">
                  <a:moveTo>
                    <a:pt x="0" y="0"/>
                  </a:moveTo>
                  <a:lnTo>
                    <a:pt x="218" y="360"/>
                  </a:lnTo>
                  <a:lnTo>
                    <a:pt x="218" y="404"/>
                  </a:lnTo>
                  <a:lnTo>
                    <a:pt x="0" y="413"/>
                  </a:lnTo>
                  <a:lnTo>
                    <a:pt x="0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73" name="Line 629"/>
            <p:cNvSpPr>
              <a:spLocks noChangeShapeType="1"/>
            </p:cNvSpPr>
            <p:nvPr/>
          </p:nvSpPr>
          <p:spPr bwMode="auto">
            <a:xfrm flipH="1" flipV="1">
              <a:off x="1623" y="1190"/>
              <a:ext cx="198" cy="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974" name="Line 630"/>
            <p:cNvSpPr>
              <a:spLocks noChangeShapeType="1"/>
            </p:cNvSpPr>
            <p:nvPr/>
          </p:nvSpPr>
          <p:spPr bwMode="auto">
            <a:xfrm flipH="1" flipV="1">
              <a:off x="1621" y="1203"/>
              <a:ext cx="195" cy="3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975" name="Line 631"/>
            <p:cNvSpPr>
              <a:spLocks noChangeShapeType="1"/>
            </p:cNvSpPr>
            <p:nvPr/>
          </p:nvSpPr>
          <p:spPr bwMode="auto">
            <a:xfrm flipH="1">
              <a:off x="1612" y="1498"/>
              <a:ext cx="20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976" name="Line 632"/>
            <p:cNvSpPr>
              <a:spLocks noChangeShapeType="1"/>
            </p:cNvSpPr>
            <p:nvPr/>
          </p:nvSpPr>
          <p:spPr bwMode="auto">
            <a:xfrm>
              <a:off x="1704" y="1502"/>
              <a:ext cx="0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977" name="Freeform 633"/>
            <p:cNvSpPr>
              <a:spLocks/>
            </p:cNvSpPr>
            <p:nvPr/>
          </p:nvSpPr>
          <p:spPr bwMode="auto">
            <a:xfrm>
              <a:off x="1788" y="1476"/>
              <a:ext cx="3" cy="29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2" y="28"/>
                </a:cxn>
              </a:cxnLst>
              <a:rect l="0" t="0" r="r" b="b"/>
              <a:pathLst>
                <a:path w="3" h="29">
                  <a:moveTo>
                    <a:pt x="2" y="28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78" name="Freeform 634"/>
            <p:cNvSpPr>
              <a:spLocks/>
            </p:cNvSpPr>
            <p:nvPr/>
          </p:nvSpPr>
          <p:spPr bwMode="auto">
            <a:xfrm>
              <a:off x="1714" y="1476"/>
              <a:ext cx="3" cy="29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2" y="28"/>
                </a:cxn>
              </a:cxnLst>
              <a:rect l="0" t="0" r="r" b="b"/>
              <a:pathLst>
                <a:path w="3" h="29">
                  <a:moveTo>
                    <a:pt x="2" y="28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79" name="Freeform 635"/>
            <p:cNvSpPr>
              <a:spLocks/>
            </p:cNvSpPr>
            <p:nvPr/>
          </p:nvSpPr>
          <p:spPr bwMode="auto">
            <a:xfrm>
              <a:off x="1627" y="1476"/>
              <a:ext cx="3" cy="29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2" y="28"/>
                </a:cxn>
              </a:cxnLst>
              <a:rect l="0" t="0" r="r" b="b"/>
              <a:pathLst>
                <a:path w="3" h="29">
                  <a:moveTo>
                    <a:pt x="2" y="28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80" name="Freeform 636"/>
            <p:cNvSpPr>
              <a:spLocks/>
            </p:cNvSpPr>
            <p:nvPr/>
          </p:nvSpPr>
          <p:spPr bwMode="auto">
            <a:xfrm>
              <a:off x="1694" y="1476"/>
              <a:ext cx="5" cy="29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4" y="28"/>
                </a:cxn>
              </a:cxnLst>
              <a:rect l="0" t="0" r="r" b="b"/>
              <a:pathLst>
                <a:path w="5" h="29">
                  <a:moveTo>
                    <a:pt x="4" y="28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4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81" name="Freeform 637"/>
            <p:cNvSpPr>
              <a:spLocks/>
            </p:cNvSpPr>
            <p:nvPr/>
          </p:nvSpPr>
          <p:spPr bwMode="auto">
            <a:xfrm>
              <a:off x="1637" y="1474"/>
              <a:ext cx="32" cy="17"/>
            </a:xfrm>
            <a:custGeom>
              <a:avLst/>
              <a:gdLst/>
              <a:ahLst/>
              <a:cxnLst>
                <a:cxn ang="0">
                  <a:pos x="31" y="16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31" y="16"/>
                </a:cxn>
              </a:cxnLst>
              <a:rect l="0" t="0" r="r" b="b"/>
              <a:pathLst>
                <a:path w="32" h="17">
                  <a:moveTo>
                    <a:pt x="31" y="16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31" y="16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82" name="Freeform 638"/>
            <p:cNvSpPr>
              <a:spLocks/>
            </p:cNvSpPr>
            <p:nvPr/>
          </p:nvSpPr>
          <p:spPr bwMode="auto">
            <a:xfrm>
              <a:off x="1757" y="1422"/>
              <a:ext cx="8" cy="66"/>
            </a:xfrm>
            <a:custGeom>
              <a:avLst/>
              <a:gdLst/>
              <a:ahLst/>
              <a:cxnLst>
                <a:cxn ang="0">
                  <a:pos x="7" y="65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65"/>
                </a:cxn>
                <a:cxn ang="0">
                  <a:pos x="7" y="65"/>
                </a:cxn>
              </a:cxnLst>
              <a:rect l="0" t="0" r="r" b="b"/>
              <a:pathLst>
                <a:path w="8" h="66">
                  <a:moveTo>
                    <a:pt x="7" y="65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65"/>
                  </a:lnTo>
                  <a:lnTo>
                    <a:pt x="7" y="65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83" name="Freeform 639"/>
            <p:cNvSpPr>
              <a:spLocks/>
            </p:cNvSpPr>
            <p:nvPr/>
          </p:nvSpPr>
          <p:spPr bwMode="auto">
            <a:xfrm>
              <a:off x="1753" y="1436"/>
              <a:ext cx="16" cy="2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7"/>
                </a:cxn>
                <a:cxn ang="0">
                  <a:pos x="8" y="20"/>
                </a:cxn>
                <a:cxn ang="0">
                  <a:pos x="0" y="7"/>
                </a:cxn>
                <a:cxn ang="0">
                  <a:pos x="8" y="0"/>
                </a:cxn>
              </a:cxnLst>
              <a:rect l="0" t="0" r="r" b="b"/>
              <a:pathLst>
                <a:path w="16" h="21">
                  <a:moveTo>
                    <a:pt x="8" y="0"/>
                  </a:moveTo>
                  <a:lnTo>
                    <a:pt x="15" y="7"/>
                  </a:lnTo>
                  <a:lnTo>
                    <a:pt x="8" y="20"/>
                  </a:lnTo>
                  <a:lnTo>
                    <a:pt x="0" y="7"/>
                  </a:lnTo>
                  <a:lnTo>
                    <a:pt x="8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84" name="Freeform 640"/>
            <p:cNvSpPr>
              <a:spLocks/>
            </p:cNvSpPr>
            <p:nvPr/>
          </p:nvSpPr>
          <p:spPr bwMode="auto">
            <a:xfrm>
              <a:off x="1755" y="1468"/>
              <a:ext cx="12" cy="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4"/>
                </a:cxn>
                <a:cxn ang="0">
                  <a:pos x="6" y="9"/>
                </a:cxn>
                <a:cxn ang="0">
                  <a:pos x="0" y="4"/>
                </a:cxn>
                <a:cxn ang="0">
                  <a:pos x="6" y="0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lnTo>
                    <a:pt x="11" y="4"/>
                  </a:lnTo>
                  <a:lnTo>
                    <a:pt x="6" y="9"/>
                  </a:lnTo>
                  <a:lnTo>
                    <a:pt x="0" y="4"/>
                  </a:lnTo>
                  <a:lnTo>
                    <a:pt x="6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85" name="Freeform 641"/>
            <p:cNvSpPr>
              <a:spLocks/>
            </p:cNvSpPr>
            <p:nvPr/>
          </p:nvSpPr>
          <p:spPr bwMode="auto">
            <a:xfrm>
              <a:off x="1815" y="1458"/>
              <a:ext cx="7" cy="79"/>
            </a:xfrm>
            <a:custGeom>
              <a:avLst/>
              <a:gdLst/>
              <a:ahLst/>
              <a:cxnLst>
                <a:cxn ang="0">
                  <a:pos x="6" y="78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6" y="78"/>
                </a:cxn>
              </a:cxnLst>
              <a:rect l="0" t="0" r="r" b="b"/>
              <a:pathLst>
                <a:path w="7" h="79">
                  <a:moveTo>
                    <a:pt x="6" y="78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" y="7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86" name="Freeform 642"/>
            <p:cNvSpPr>
              <a:spLocks/>
            </p:cNvSpPr>
            <p:nvPr/>
          </p:nvSpPr>
          <p:spPr bwMode="auto">
            <a:xfrm>
              <a:off x="1810" y="1476"/>
              <a:ext cx="15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" y="8"/>
                </a:cxn>
                <a:cxn ang="0">
                  <a:pos x="8" y="23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15" h="24">
                  <a:moveTo>
                    <a:pt x="8" y="0"/>
                  </a:moveTo>
                  <a:lnTo>
                    <a:pt x="14" y="8"/>
                  </a:lnTo>
                  <a:lnTo>
                    <a:pt x="8" y="23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87" name="Freeform 643"/>
            <p:cNvSpPr>
              <a:spLocks/>
            </p:cNvSpPr>
            <p:nvPr/>
          </p:nvSpPr>
          <p:spPr bwMode="auto">
            <a:xfrm>
              <a:off x="1812" y="1513"/>
              <a:ext cx="12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5"/>
                </a:cxn>
                <a:cxn ang="0">
                  <a:pos x="6" y="11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11" y="5"/>
                  </a:lnTo>
                  <a:lnTo>
                    <a:pt x="6" y="11"/>
                  </a:ln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88" name="Freeform 644"/>
            <p:cNvSpPr>
              <a:spLocks/>
            </p:cNvSpPr>
            <p:nvPr/>
          </p:nvSpPr>
          <p:spPr bwMode="auto">
            <a:xfrm>
              <a:off x="1638" y="1299"/>
              <a:ext cx="36" cy="15"/>
            </a:xfrm>
            <a:custGeom>
              <a:avLst/>
              <a:gdLst/>
              <a:ahLst/>
              <a:cxnLst>
                <a:cxn ang="0">
                  <a:pos x="35" y="14"/>
                </a:cxn>
                <a:cxn ang="0">
                  <a:pos x="35" y="9"/>
                </a:cxn>
                <a:cxn ang="0">
                  <a:pos x="24" y="9"/>
                </a:cxn>
                <a:cxn ang="0">
                  <a:pos x="24" y="0"/>
                </a:cxn>
                <a:cxn ang="0">
                  <a:pos x="21" y="1"/>
                </a:cxn>
                <a:cxn ang="0">
                  <a:pos x="21" y="9"/>
                </a:cxn>
                <a:cxn ang="0">
                  <a:pos x="9" y="9"/>
                </a:cxn>
                <a:cxn ang="0">
                  <a:pos x="9" y="1"/>
                </a:cxn>
                <a:cxn ang="0">
                  <a:pos x="4" y="1"/>
                </a:cxn>
                <a:cxn ang="0">
                  <a:pos x="4" y="9"/>
                </a:cxn>
                <a:cxn ang="0">
                  <a:pos x="0" y="9"/>
                </a:cxn>
              </a:cxnLst>
              <a:rect l="0" t="0" r="r" b="b"/>
              <a:pathLst>
                <a:path w="36" h="15">
                  <a:moveTo>
                    <a:pt x="35" y="14"/>
                  </a:moveTo>
                  <a:lnTo>
                    <a:pt x="35" y="9"/>
                  </a:lnTo>
                  <a:lnTo>
                    <a:pt x="24" y="9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21" y="9"/>
                  </a:lnTo>
                  <a:lnTo>
                    <a:pt x="9" y="9"/>
                  </a:lnTo>
                  <a:lnTo>
                    <a:pt x="9" y="1"/>
                  </a:lnTo>
                  <a:lnTo>
                    <a:pt x="4" y="1"/>
                  </a:lnTo>
                  <a:lnTo>
                    <a:pt x="4" y="9"/>
                  </a:lnTo>
                  <a:lnTo>
                    <a:pt x="0" y="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89" name="Freeform 645"/>
            <p:cNvSpPr>
              <a:spLocks/>
            </p:cNvSpPr>
            <p:nvPr/>
          </p:nvSpPr>
          <p:spPr bwMode="auto">
            <a:xfrm>
              <a:off x="1575" y="1300"/>
              <a:ext cx="142" cy="67"/>
            </a:xfrm>
            <a:custGeom>
              <a:avLst/>
              <a:gdLst/>
              <a:ahLst/>
              <a:cxnLst>
                <a:cxn ang="0">
                  <a:pos x="128" y="43"/>
                </a:cxn>
                <a:cxn ang="0">
                  <a:pos x="141" y="64"/>
                </a:cxn>
                <a:cxn ang="0">
                  <a:pos x="138" y="63"/>
                </a:cxn>
                <a:cxn ang="0">
                  <a:pos x="130" y="57"/>
                </a:cxn>
                <a:cxn ang="0">
                  <a:pos x="117" y="62"/>
                </a:cxn>
                <a:cxn ang="0">
                  <a:pos x="100" y="66"/>
                </a:cxn>
                <a:cxn ang="0">
                  <a:pos x="51" y="65"/>
                </a:cxn>
                <a:cxn ang="0">
                  <a:pos x="52" y="58"/>
                </a:cxn>
                <a:cxn ang="0">
                  <a:pos x="39" y="49"/>
                </a:cxn>
                <a:cxn ang="0">
                  <a:pos x="4" y="41"/>
                </a:cxn>
                <a:cxn ang="0">
                  <a:pos x="2" y="39"/>
                </a:cxn>
                <a:cxn ang="0">
                  <a:pos x="0" y="24"/>
                </a:cxn>
                <a:cxn ang="0">
                  <a:pos x="5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50" y="13"/>
                </a:cxn>
                <a:cxn ang="0">
                  <a:pos x="52" y="27"/>
                </a:cxn>
                <a:cxn ang="0">
                  <a:pos x="128" y="43"/>
                </a:cxn>
              </a:cxnLst>
              <a:rect l="0" t="0" r="r" b="b"/>
              <a:pathLst>
                <a:path w="142" h="67">
                  <a:moveTo>
                    <a:pt x="128" y="43"/>
                  </a:moveTo>
                  <a:lnTo>
                    <a:pt x="141" y="64"/>
                  </a:lnTo>
                  <a:lnTo>
                    <a:pt x="138" y="63"/>
                  </a:lnTo>
                  <a:lnTo>
                    <a:pt x="130" y="57"/>
                  </a:lnTo>
                  <a:lnTo>
                    <a:pt x="117" y="62"/>
                  </a:lnTo>
                  <a:lnTo>
                    <a:pt x="100" y="66"/>
                  </a:lnTo>
                  <a:lnTo>
                    <a:pt x="51" y="65"/>
                  </a:lnTo>
                  <a:lnTo>
                    <a:pt x="52" y="58"/>
                  </a:lnTo>
                  <a:lnTo>
                    <a:pt x="39" y="49"/>
                  </a:lnTo>
                  <a:lnTo>
                    <a:pt x="4" y="41"/>
                  </a:lnTo>
                  <a:lnTo>
                    <a:pt x="2" y="39"/>
                  </a:lnTo>
                  <a:lnTo>
                    <a:pt x="0" y="24"/>
                  </a:lnTo>
                  <a:lnTo>
                    <a:pt x="5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5" y="0"/>
                  </a:lnTo>
                  <a:lnTo>
                    <a:pt x="50" y="13"/>
                  </a:lnTo>
                  <a:lnTo>
                    <a:pt x="52" y="27"/>
                  </a:lnTo>
                  <a:lnTo>
                    <a:pt x="128" y="43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90" name="Freeform 646"/>
            <p:cNvSpPr>
              <a:spLocks/>
            </p:cNvSpPr>
            <p:nvPr/>
          </p:nvSpPr>
          <p:spPr bwMode="auto">
            <a:xfrm>
              <a:off x="1628" y="1332"/>
              <a:ext cx="50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9"/>
                </a:cxn>
                <a:cxn ang="0">
                  <a:pos x="49" y="12"/>
                </a:cxn>
                <a:cxn ang="0">
                  <a:pos x="49" y="15"/>
                </a:cxn>
                <a:cxn ang="0">
                  <a:pos x="49" y="28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50" h="29">
                  <a:moveTo>
                    <a:pt x="0" y="0"/>
                  </a:moveTo>
                  <a:lnTo>
                    <a:pt x="45" y="9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9" y="28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91" name="Freeform 647"/>
            <p:cNvSpPr>
              <a:spLocks/>
            </p:cNvSpPr>
            <p:nvPr/>
          </p:nvSpPr>
          <p:spPr bwMode="auto">
            <a:xfrm>
              <a:off x="1637" y="1316"/>
              <a:ext cx="35" cy="13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5" h="13">
                  <a:moveTo>
                    <a:pt x="34" y="12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92" name="Freeform 648"/>
            <p:cNvSpPr>
              <a:spLocks/>
            </p:cNvSpPr>
            <p:nvPr/>
          </p:nvSpPr>
          <p:spPr bwMode="auto">
            <a:xfrm>
              <a:off x="1582" y="1160"/>
              <a:ext cx="32" cy="144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0" y="55"/>
                </a:cxn>
                <a:cxn ang="0">
                  <a:pos x="17" y="55"/>
                </a:cxn>
                <a:cxn ang="0">
                  <a:pos x="1" y="55"/>
                </a:cxn>
                <a:cxn ang="0">
                  <a:pos x="1" y="0"/>
                </a:cxn>
                <a:cxn ang="0">
                  <a:pos x="31" y="0"/>
                </a:cxn>
                <a:cxn ang="0">
                  <a:pos x="31" y="141"/>
                </a:cxn>
                <a:cxn ang="0">
                  <a:pos x="29" y="143"/>
                </a:cxn>
                <a:cxn ang="0">
                  <a:pos x="0" y="143"/>
                </a:cxn>
              </a:cxnLst>
              <a:rect l="0" t="0" r="r" b="b"/>
              <a:pathLst>
                <a:path w="32" h="144">
                  <a:moveTo>
                    <a:pt x="0" y="143"/>
                  </a:moveTo>
                  <a:lnTo>
                    <a:pt x="0" y="55"/>
                  </a:lnTo>
                  <a:lnTo>
                    <a:pt x="17" y="55"/>
                  </a:lnTo>
                  <a:lnTo>
                    <a:pt x="1" y="55"/>
                  </a:lnTo>
                  <a:lnTo>
                    <a:pt x="1" y="0"/>
                  </a:lnTo>
                  <a:lnTo>
                    <a:pt x="31" y="0"/>
                  </a:lnTo>
                  <a:lnTo>
                    <a:pt x="31" y="141"/>
                  </a:lnTo>
                  <a:lnTo>
                    <a:pt x="29" y="143"/>
                  </a:lnTo>
                  <a:lnTo>
                    <a:pt x="0" y="143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93" name="Line 649"/>
            <p:cNvSpPr>
              <a:spLocks noChangeShapeType="1"/>
            </p:cNvSpPr>
            <p:nvPr/>
          </p:nvSpPr>
          <p:spPr bwMode="auto">
            <a:xfrm flipV="1">
              <a:off x="1716" y="1320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994" name="Freeform 650"/>
            <p:cNvSpPr>
              <a:spLocks/>
            </p:cNvSpPr>
            <p:nvPr/>
          </p:nvSpPr>
          <p:spPr bwMode="auto">
            <a:xfrm>
              <a:off x="1600" y="1158"/>
              <a:ext cx="8" cy="10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7"/>
                </a:cxn>
                <a:cxn ang="0">
                  <a:pos x="7" y="102"/>
                </a:cxn>
                <a:cxn ang="0">
                  <a:pos x="0" y="102"/>
                </a:cxn>
                <a:cxn ang="0">
                  <a:pos x="0" y="8"/>
                </a:cxn>
                <a:cxn ang="0">
                  <a:pos x="4" y="0"/>
                </a:cxn>
              </a:cxnLst>
              <a:rect l="0" t="0" r="r" b="b"/>
              <a:pathLst>
                <a:path w="8" h="103">
                  <a:moveTo>
                    <a:pt x="4" y="0"/>
                  </a:moveTo>
                  <a:lnTo>
                    <a:pt x="7" y="7"/>
                  </a:lnTo>
                  <a:lnTo>
                    <a:pt x="7" y="102"/>
                  </a:lnTo>
                  <a:lnTo>
                    <a:pt x="0" y="102"/>
                  </a:lnTo>
                  <a:lnTo>
                    <a:pt x="0" y="8"/>
                  </a:lnTo>
                  <a:lnTo>
                    <a:pt x="4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95" name="Freeform 651"/>
            <p:cNvSpPr>
              <a:spLocks/>
            </p:cNvSpPr>
            <p:nvPr/>
          </p:nvSpPr>
          <p:spPr bwMode="auto">
            <a:xfrm>
              <a:off x="1588" y="1105"/>
              <a:ext cx="30" cy="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2"/>
                </a:cxn>
                <a:cxn ang="0">
                  <a:pos x="29" y="5"/>
                </a:cxn>
                <a:cxn ang="0">
                  <a:pos x="17" y="5"/>
                </a:cxn>
                <a:cxn ang="0">
                  <a:pos x="8" y="7"/>
                </a:cxn>
                <a:cxn ang="0">
                  <a:pos x="0" y="6"/>
                </a:cxn>
                <a:cxn ang="0">
                  <a:pos x="15" y="0"/>
                </a:cxn>
              </a:cxnLst>
              <a:rect l="0" t="0" r="r" b="b"/>
              <a:pathLst>
                <a:path w="30" h="8">
                  <a:moveTo>
                    <a:pt x="15" y="0"/>
                  </a:moveTo>
                  <a:lnTo>
                    <a:pt x="21" y="1"/>
                  </a:lnTo>
                  <a:lnTo>
                    <a:pt x="26" y="2"/>
                  </a:lnTo>
                  <a:lnTo>
                    <a:pt x="29" y="5"/>
                  </a:lnTo>
                  <a:lnTo>
                    <a:pt x="17" y="5"/>
                  </a:lnTo>
                  <a:lnTo>
                    <a:pt x="8" y="7"/>
                  </a:lnTo>
                  <a:lnTo>
                    <a:pt x="0" y="6"/>
                  </a:lnTo>
                  <a:lnTo>
                    <a:pt x="15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96" name="Freeform 652"/>
            <p:cNvSpPr>
              <a:spLocks/>
            </p:cNvSpPr>
            <p:nvPr/>
          </p:nvSpPr>
          <p:spPr bwMode="auto">
            <a:xfrm>
              <a:off x="1589" y="1074"/>
              <a:ext cx="16" cy="3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5" y="35"/>
                </a:cxn>
                <a:cxn ang="0">
                  <a:pos x="0" y="36"/>
                </a:cxn>
                <a:cxn ang="0">
                  <a:pos x="1" y="0"/>
                </a:cxn>
              </a:cxnLst>
              <a:rect l="0" t="0" r="r" b="b"/>
              <a:pathLst>
                <a:path w="16" h="37">
                  <a:moveTo>
                    <a:pt x="1" y="0"/>
                  </a:moveTo>
                  <a:lnTo>
                    <a:pt x="15" y="35"/>
                  </a:lnTo>
                  <a:lnTo>
                    <a:pt x="0" y="36"/>
                  </a:lnTo>
                  <a:lnTo>
                    <a:pt x="1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997" name="Line 653"/>
            <p:cNvSpPr>
              <a:spLocks noChangeShapeType="1"/>
            </p:cNvSpPr>
            <p:nvPr/>
          </p:nvSpPr>
          <p:spPr bwMode="auto">
            <a:xfrm flipH="1">
              <a:off x="1586" y="1145"/>
              <a:ext cx="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998" name="Line 654"/>
            <p:cNvSpPr>
              <a:spLocks noChangeShapeType="1"/>
            </p:cNvSpPr>
            <p:nvPr/>
          </p:nvSpPr>
          <p:spPr bwMode="auto">
            <a:xfrm flipH="1">
              <a:off x="1584" y="1150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999" name="Line 655"/>
            <p:cNvSpPr>
              <a:spLocks noChangeShapeType="1"/>
            </p:cNvSpPr>
            <p:nvPr/>
          </p:nvSpPr>
          <p:spPr bwMode="auto">
            <a:xfrm>
              <a:off x="1593" y="1143"/>
              <a:ext cx="0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000" name="Freeform 656"/>
            <p:cNvSpPr>
              <a:spLocks/>
            </p:cNvSpPr>
            <p:nvPr/>
          </p:nvSpPr>
          <p:spPr bwMode="auto">
            <a:xfrm>
              <a:off x="1590" y="1457"/>
              <a:ext cx="15" cy="18"/>
            </a:xfrm>
            <a:custGeom>
              <a:avLst/>
              <a:gdLst/>
              <a:ahLst/>
              <a:cxnLst>
                <a:cxn ang="0">
                  <a:pos x="14" y="17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14" y="17"/>
                </a:cxn>
              </a:cxnLst>
              <a:rect l="0" t="0" r="r" b="b"/>
              <a:pathLst>
                <a:path w="15" h="18">
                  <a:moveTo>
                    <a:pt x="14" y="17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4" y="1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01" name="Freeform 657"/>
            <p:cNvSpPr>
              <a:spLocks/>
            </p:cNvSpPr>
            <p:nvPr/>
          </p:nvSpPr>
          <p:spPr bwMode="auto">
            <a:xfrm>
              <a:off x="1590" y="1500"/>
              <a:ext cx="18" cy="19"/>
            </a:xfrm>
            <a:custGeom>
              <a:avLst/>
              <a:gdLst/>
              <a:ahLst/>
              <a:cxnLst>
                <a:cxn ang="0">
                  <a:pos x="17" y="1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7" y="18"/>
                </a:cxn>
              </a:cxnLst>
              <a:rect l="0" t="0" r="r" b="b"/>
              <a:pathLst>
                <a:path w="18" h="19">
                  <a:moveTo>
                    <a:pt x="17" y="18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7" y="1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02" name="Freeform 658"/>
            <p:cNvSpPr>
              <a:spLocks/>
            </p:cNvSpPr>
            <p:nvPr/>
          </p:nvSpPr>
          <p:spPr bwMode="auto">
            <a:xfrm>
              <a:off x="1590" y="1522"/>
              <a:ext cx="14" cy="4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39"/>
                </a:cxn>
                <a:cxn ang="0">
                  <a:pos x="13" y="39"/>
                </a:cxn>
              </a:cxnLst>
              <a:rect l="0" t="0" r="r" b="b"/>
              <a:pathLst>
                <a:path w="14" h="40">
                  <a:moveTo>
                    <a:pt x="13" y="39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13" y="3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03" name="Freeform 659"/>
            <p:cNvSpPr>
              <a:spLocks/>
            </p:cNvSpPr>
            <p:nvPr/>
          </p:nvSpPr>
          <p:spPr bwMode="auto">
            <a:xfrm>
              <a:off x="1603" y="1549"/>
              <a:ext cx="13" cy="4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25"/>
                </a:cxn>
                <a:cxn ang="0">
                  <a:pos x="0" y="25"/>
                </a:cxn>
                <a:cxn ang="0">
                  <a:pos x="11" y="24"/>
                </a:cxn>
                <a:cxn ang="0">
                  <a:pos x="12" y="45"/>
                </a:cxn>
                <a:cxn ang="0">
                  <a:pos x="4" y="44"/>
                </a:cxn>
                <a:cxn ang="0">
                  <a:pos x="3" y="0"/>
                </a:cxn>
                <a:cxn ang="0">
                  <a:pos x="12" y="0"/>
                </a:cxn>
              </a:cxnLst>
              <a:rect l="0" t="0" r="r" b="b"/>
              <a:pathLst>
                <a:path w="13" h="46">
                  <a:moveTo>
                    <a:pt x="12" y="0"/>
                  </a:moveTo>
                  <a:lnTo>
                    <a:pt x="12" y="25"/>
                  </a:lnTo>
                  <a:lnTo>
                    <a:pt x="0" y="25"/>
                  </a:lnTo>
                  <a:lnTo>
                    <a:pt x="11" y="24"/>
                  </a:lnTo>
                  <a:lnTo>
                    <a:pt x="12" y="45"/>
                  </a:lnTo>
                  <a:lnTo>
                    <a:pt x="4" y="44"/>
                  </a:lnTo>
                  <a:lnTo>
                    <a:pt x="3" y="0"/>
                  </a:lnTo>
                  <a:lnTo>
                    <a:pt x="12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04" name="Freeform 660"/>
            <p:cNvSpPr>
              <a:spLocks/>
            </p:cNvSpPr>
            <p:nvPr/>
          </p:nvSpPr>
          <p:spPr bwMode="auto">
            <a:xfrm>
              <a:off x="1587" y="1570"/>
              <a:ext cx="18" cy="60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7" y="26"/>
                </a:cxn>
                <a:cxn ang="0">
                  <a:pos x="16" y="39"/>
                </a:cxn>
                <a:cxn ang="0">
                  <a:pos x="12" y="55"/>
                </a:cxn>
                <a:cxn ang="0">
                  <a:pos x="10" y="59"/>
                </a:cxn>
                <a:cxn ang="0">
                  <a:pos x="5" y="56"/>
                </a:cxn>
                <a:cxn ang="0">
                  <a:pos x="3" y="48"/>
                </a:cxn>
                <a:cxn ang="0">
                  <a:pos x="2" y="35"/>
                </a:cxn>
                <a:cxn ang="0">
                  <a:pos x="1" y="27"/>
                </a:cxn>
                <a:cxn ang="0">
                  <a:pos x="0" y="0"/>
                </a:cxn>
                <a:cxn ang="0">
                  <a:pos x="16" y="8"/>
                </a:cxn>
              </a:cxnLst>
              <a:rect l="0" t="0" r="r" b="b"/>
              <a:pathLst>
                <a:path w="18" h="60">
                  <a:moveTo>
                    <a:pt x="16" y="8"/>
                  </a:moveTo>
                  <a:lnTo>
                    <a:pt x="17" y="26"/>
                  </a:lnTo>
                  <a:lnTo>
                    <a:pt x="16" y="39"/>
                  </a:lnTo>
                  <a:lnTo>
                    <a:pt x="12" y="55"/>
                  </a:lnTo>
                  <a:lnTo>
                    <a:pt x="10" y="59"/>
                  </a:lnTo>
                  <a:lnTo>
                    <a:pt x="5" y="56"/>
                  </a:lnTo>
                  <a:lnTo>
                    <a:pt x="3" y="48"/>
                  </a:lnTo>
                  <a:lnTo>
                    <a:pt x="2" y="35"/>
                  </a:lnTo>
                  <a:lnTo>
                    <a:pt x="1" y="27"/>
                  </a:lnTo>
                  <a:lnTo>
                    <a:pt x="0" y="0"/>
                  </a:lnTo>
                  <a:lnTo>
                    <a:pt x="16" y="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05" name="Freeform 661"/>
            <p:cNvSpPr>
              <a:spLocks/>
            </p:cNvSpPr>
            <p:nvPr/>
          </p:nvSpPr>
          <p:spPr bwMode="auto">
            <a:xfrm>
              <a:off x="1596" y="1480"/>
              <a:ext cx="5" cy="10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3" y="9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2" y="9"/>
                </a:cxn>
              </a:cxnLst>
              <a:rect l="0" t="0" r="r" b="b"/>
              <a:pathLst>
                <a:path w="5" h="10">
                  <a:moveTo>
                    <a:pt x="2" y="9"/>
                  </a:moveTo>
                  <a:lnTo>
                    <a:pt x="3" y="9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06" name="Freeform 662"/>
            <p:cNvSpPr>
              <a:spLocks/>
            </p:cNvSpPr>
            <p:nvPr/>
          </p:nvSpPr>
          <p:spPr bwMode="auto">
            <a:xfrm>
              <a:off x="1552" y="1061"/>
              <a:ext cx="23" cy="77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22" y="76"/>
                </a:cxn>
                <a:cxn ang="0">
                  <a:pos x="0" y="76"/>
                </a:cxn>
              </a:cxnLst>
              <a:rect l="0" t="0" r="r" b="b"/>
              <a:pathLst>
                <a:path w="23" h="77">
                  <a:moveTo>
                    <a:pt x="0" y="76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76"/>
                  </a:lnTo>
                  <a:lnTo>
                    <a:pt x="0" y="76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07" name="Freeform 663"/>
            <p:cNvSpPr>
              <a:spLocks/>
            </p:cNvSpPr>
            <p:nvPr/>
          </p:nvSpPr>
          <p:spPr bwMode="auto">
            <a:xfrm>
              <a:off x="1556" y="1189"/>
              <a:ext cx="16" cy="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5" y="21"/>
                </a:cxn>
                <a:cxn ang="0">
                  <a:pos x="0" y="21"/>
                </a:cxn>
              </a:cxnLst>
              <a:rect l="0" t="0" r="r" b="b"/>
              <a:pathLst>
                <a:path w="16" h="22">
                  <a:moveTo>
                    <a:pt x="0" y="21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21"/>
                  </a:lnTo>
                  <a:lnTo>
                    <a:pt x="0" y="21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08" name="Freeform 664"/>
            <p:cNvSpPr>
              <a:spLocks/>
            </p:cNvSpPr>
            <p:nvPr/>
          </p:nvSpPr>
          <p:spPr bwMode="auto">
            <a:xfrm>
              <a:off x="1547" y="1520"/>
              <a:ext cx="32" cy="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1" y="24"/>
                </a:cxn>
                <a:cxn ang="0">
                  <a:pos x="0" y="24"/>
                </a:cxn>
              </a:cxnLst>
              <a:rect l="0" t="0" r="r" b="b"/>
              <a:pathLst>
                <a:path w="32" h="25">
                  <a:moveTo>
                    <a:pt x="0" y="24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24"/>
                  </a:lnTo>
                  <a:lnTo>
                    <a:pt x="0" y="24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09" name="Freeform 665"/>
            <p:cNvSpPr>
              <a:spLocks/>
            </p:cNvSpPr>
            <p:nvPr/>
          </p:nvSpPr>
          <p:spPr bwMode="auto">
            <a:xfrm>
              <a:off x="1556" y="1469"/>
              <a:ext cx="16" cy="80"/>
            </a:xfrm>
            <a:custGeom>
              <a:avLst/>
              <a:gdLst/>
              <a:ahLst/>
              <a:cxnLst>
                <a:cxn ang="0">
                  <a:pos x="2" y="79"/>
                </a:cxn>
                <a:cxn ang="0">
                  <a:pos x="1" y="71"/>
                </a:cxn>
                <a:cxn ang="0">
                  <a:pos x="0" y="60"/>
                </a:cxn>
                <a:cxn ang="0">
                  <a:pos x="0" y="51"/>
                </a:cxn>
                <a:cxn ang="0">
                  <a:pos x="0" y="41"/>
                </a:cxn>
                <a:cxn ang="0">
                  <a:pos x="0" y="29"/>
                </a:cxn>
                <a:cxn ang="0">
                  <a:pos x="2" y="15"/>
                </a:cxn>
                <a:cxn ang="0">
                  <a:pos x="4" y="5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5"/>
                </a:cxn>
                <a:cxn ang="0">
                  <a:pos x="13" y="15"/>
                </a:cxn>
                <a:cxn ang="0">
                  <a:pos x="15" y="29"/>
                </a:cxn>
                <a:cxn ang="0">
                  <a:pos x="15" y="41"/>
                </a:cxn>
                <a:cxn ang="0">
                  <a:pos x="15" y="51"/>
                </a:cxn>
                <a:cxn ang="0">
                  <a:pos x="15" y="60"/>
                </a:cxn>
                <a:cxn ang="0">
                  <a:pos x="14" y="71"/>
                </a:cxn>
                <a:cxn ang="0">
                  <a:pos x="13" y="79"/>
                </a:cxn>
                <a:cxn ang="0">
                  <a:pos x="2" y="79"/>
                </a:cxn>
              </a:cxnLst>
              <a:rect l="0" t="0" r="r" b="b"/>
              <a:pathLst>
                <a:path w="16" h="80">
                  <a:moveTo>
                    <a:pt x="2" y="79"/>
                  </a:moveTo>
                  <a:lnTo>
                    <a:pt x="1" y="71"/>
                  </a:lnTo>
                  <a:lnTo>
                    <a:pt x="0" y="60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0" y="29"/>
                  </a:lnTo>
                  <a:lnTo>
                    <a:pt x="2" y="15"/>
                  </a:lnTo>
                  <a:lnTo>
                    <a:pt x="4" y="5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3" y="15"/>
                  </a:lnTo>
                  <a:lnTo>
                    <a:pt x="15" y="29"/>
                  </a:lnTo>
                  <a:lnTo>
                    <a:pt x="15" y="41"/>
                  </a:lnTo>
                  <a:lnTo>
                    <a:pt x="15" y="51"/>
                  </a:lnTo>
                  <a:lnTo>
                    <a:pt x="15" y="60"/>
                  </a:lnTo>
                  <a:lnTo>
                    <a:pt x="14" y="71"/>
                  </a:lnTo>
                  <a:lnTo>
                    <a:pt x="13" y="79"/>
                  </a:lnTo>
                  <a:lnTo>
                    <a:pt x="2" y="7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10" name="Line 666"/>
            <p:cNvSpPr>
              <a:spLocks noChangeShapeType="1"/>
            </p:cNvSpPr>
            <p:nvPr/>
          </p:nvSpPr>
          <p:spPr bwMode="auto">
            <a:xfrm>
              <a:off x="1549" y="1261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011" name="Freeform 667"/>
            <p:cNvSpPr>
              <a:spLocks/>
            </p:cNvSpPr>
            <p:nvPr/>
          </p:nvSpPr>
          <p:spPr bwMode="auto">
            <a:xfrm>
              <a:off x="1551" y="1338"/>
              <a:ext cx="25" cy="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0" y="8"/>
                </a:cxn>
              </a:cxnLst>
              <a:rect l="0" t="0" r="r" b="b"/>
              <a:pathLst>
                <a:path w="25" h="9">
                  <a:moveTo>
                    <a:pt x="0" y="8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0" y="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12" name="Freeform 668"/>
            <p:cNvSpPr>
              <a:spLocks/>
            </p:cNvSpPr>
            <p:nvPr/>
          </p:nvSpPr>
          <p:spPr bwMode="auto">
            <a:xfrm>
              <a:off x="1560" y="1250"/>
              <a:ext cx="8" cy="21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8"/>
                </a:cxn>
                <a:cxn ang="0">
                  <a:pos x="0" y="214"/>
                </a:cxn>
                <a:cxn ang="0">
                  <a:pos x="7" y="214"/>
                </a:cxn>
                <a:cxn ang="0">
                  <a:pos x="7" y="8"/>
                </a:cxn>
                <a:cxn ang="0">
                  <a:pos x="4" y="0"/>
                </a:cxn>
              </a:cxnLst>
              <a:rect l="0" t="0" r="r" b="b"/>
              <a:pathLst>
                <a:path w="8" h="215">
                  <a:moveTo>
                    <a:pt x="4" y="0"/>
                  </a:moveTo>
                  <a:lnTo>
                    <a:pt x="0" y="8"/>
                  </a:lnTo>
                  <a:lnTo>
                    <a:pt x="0" y="214"/>
                  </a:lnTo>
                  <a:lnTo>
                    <a:pt x="7" y="214"/>
                  </a:lnTo>
                  <a:lnTo>
                    <a:pt x="7" y="8"/>
                  </a:lnTo>
                  <a:lnTo>
                    <a:pt x="4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13" name="Freeform 669"/>
            <p:cNvSpPr>
              <a:spLocks/>
            </p:cNvSpPr>
            <p:nvPr/>
          </p:nvSpPr>
          <p:spPr bwMode="auto">
            <a:xfrm>
              <a:off x="1530" y="1345"/>
              <a:ext cx="12" cy="15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4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0" y="3"/>
                </a:cxn>
                <a:cxn ang="0">
                  <a:pos x="11" y="4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11" y="9"/>
                </a:cxn>
                <a:cxn ang="0">
                  <a:pos x="11" y="10"/>
                </a:cxn>
                <a:cxn ang="0">
                  <a:pos x="10" y="11"/>
                </a:cxn>
                <a:cxn ang="0">
                  <a:pos x="10" y="12"/>
                </a:cxn>
                <a:cxn ang="0">
                  <a:pos x="9" y="13"/>
                </a:cxn>
                <a:cxn ang="0">
                  <a:pos x="8" y="13"/>
                </a:cxn>
                <a:cxn ang="0">
                  <a:pos x="8" y="14"/>
                </a:cxn>
                <a:cxn ang="0">
                  <a:pos x="7" y="14"/>
                </a:cxn>
              </a:cxnLst>
              <a:rect l="0" t="0" r="r" b="b"/>
              <a:pathLst>
                <a:path w="12" h="15">
                  <a:moveTo>
                    <a:pt x="7" y="14"/>
                  </a:moveTo>
                  <a:lnTo>
                    <a:pt x="4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4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14" name="Freeform 670"/>
            <p:cNvSpPr>
              <a:spLocks/>
            </p:cNvSpPr>
            <p:nvPr/>
          </p:nvSpPr>
          <p:spPr bwMode="auto">
            <a:xfrm>
              <a:off x="1577" y="1345"/>
              <a:ext cx="12" cy="15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4" y="14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0" y="3"/>
                </a:cxn>
                <a:cxn ang="0">
                  <a:pos x="11" y="3"/>
                </a:cxn>
                <a:cxn ang="0">
                  <a:pos x="11" y="4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11" y="9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2"/>
                </a:cxn>
                <a:cxn ang="0">
                  <a:pos x="9" y="13"/>
                </a:cxn>
                <a:cxn ang="0">
                  <a:pos x="8" y="13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4"/>
                </a:cxn>
              </a:cxnLst>
              <a:rect l="0" t="0" r="r" b="b"/>
              <a:pathLst>
                <a:path w="12" h="15">
                  <a:moveTo>
                    <a:pt x="6" y="14"/>
                  </a:moveTo>
                  <a:lnTo>
                    <a:pt x="4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6" y="14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15" name="Freeform 671"/>
            <p:cNvSpPr>
              <a:spLocks/>
            </p:cNvSpPr>
            <p:nvPr/>
          </p:nvSpPr>
          <p:spPr bwMode="auto">
            <a:xfrm>
              <a:off x="1520" y="1601"/>
              <a:ext cx="87" cy="21"/>
            </a:xfrm>
            <a:custGeom>
              <a:avLst/>
              <a:gdLst/>
              <a:ahLst/>
              <a:cxnLst>
                <a:cxn ang="0">
                  <a:pos x="79" y="20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8" y="20"/>
                </a:cxn>
                <a:cxn ang="0">
                  <a:pos x="79" y="20"/>
                </a:cxn>
              </a:cxnLst>
              <a:rect l="0" t="0" r="r" b="b"/>
              <a:pathLst>
                <a:path w="87" h="21">
                  <a:moveTo>
                    <a:pt x="79" y="20"/>
                  </a:moveTo>
                  <a:lnTo>
                    <a:pt x="86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8" y="20"/>
                  </a:lnTo>
                  <a:lnTo>
                    <a:pt x="79" y="2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16" name="Freeform 672"/>
            <p:cNvSpPr>
              <a:spLocks/>
            </p:cNvSpPr>
            <p:nvPr/>
          </p:nvSpPr>
          <p:spPr bwMode="auto">
            <a:xfrm>
              <a:off x="1528" y="1622"/>
              <a:ext cx="72" cy="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71" y="0"/>
                </a:cxn>
                <a:cxn ang="0">
                  <a:pos x="71" y="8"/>
                </a:cxn>
                <a:cxn ang="0">
                  <a:pos x="0" y="8"/>
                </a:cxn>
              </a:cxnLst>
              <a:rect l="0" t="0" r="r" b="b"/>
              <a:pathLst>
                <a:path w="72" h="9">
                  <a:moveTo>
                    <a:pt x="0" y="8"/>
                  </a:moveTo>
                  <a:lnTo>
                    <a:pt x="0" y="0"/>
                  </a:lnTo>
                  <a:lnTo>
                    <a:pt x="71" y="0"/>
                  </a:lnTo>
                  <a:lnTo>
                    <a:pt x="71" y="8"/>
                  </a:lnTo>
                  <a:lnTo>
                    <a:pt x="0" y="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17" name="Freeform 673"/>
            <p:cNvSpPr>
              <a:spLocks/>
            </p:cNvSpPr>
            <p:nvPr/>
          </p:nvSpPr>
          <p:spPr bwMode="auto">
            <a:xfrm>
              <a:off x="1529" y="1631"/>
              <a:ext cx="70" cy="30"/>
            </a:xfrm>
            <a:custGeom>
              <a:avLst/>
              <a:gdLst/>
              <a:ahLst/>
              <a:cxnLst>
                <a:cxn ang="0">
                  <a:pos x="66" y="29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3" y="29"/>
                </a:cxn>
                <a:cxn ang="0">
                  <a:pos x="66" y="29"/>
                </a:cxn>
              </a:cxnLst>
              <a:rect l="0" t="0" r="r" b="b"/>
              <a:pathLst>
                <a:path w="70" h="30">
                  <a:moveTo>
                    <a:pt x="66" y="29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3" y="29"/>
                  </a:lnTo>
                  <a:lnTo>
                    <a:pt x="66" y="2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18" name="Line 674"/>
            <p:cNvSpPr>
              <a:spLocks noChangeShapeType="1"/>
            </p:cNvSpPr>
            <p:nvPr/>
          </p:nvSpPr>
          <p:spPr bwMode="auto">
            <a:xfrm>
              <a:off x="1533" y="1635"/>
              <a:ext cx="2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019" name="Line 675"/>
            <p:cNvSpPr>
              <a:spLocks noChangeShapeType="1"/>
            </p:cNvSpPr>
            <p:nvPr/>
          </p:nvSpPr>
          <p:spPr bwMode="auto">
            <a:xfrm>
              <a:off x="1539" y="1635"/>
              <a:ext cx="2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020" name="Freeform 676"/>
            <p:cNvSpPr>
              <a:spLocks/>
            </p:cNvSpPr>
            <p:nvPr/>
          </p:nvSpPr>
          <p:spPr bwMode="auto">
            <a:xfrm>
              <a:off x="1547" y="1631"/>
              <a:ext cx="1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"/>
                </a:cxn>
                <a:cxn ang="0">
                  <a:pos x="0" y="28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29"/>
                  </a:lnTo>
                  <a:lnTo>
                    <a:pt x="0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21" name="Line 677"/>
            <p:cNvSpPr>
              <a:spLocks noChangeShapeType="1"/>
            </p:cNvSpPr>
            <p:nvPr/>
          </p:nvSpPr>
          <p:spPr bwMode="auto">
            <a:xfrm>
              <a:off x="1555" y="1635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022" name="Line 678"/>
            <p:cNvSpPr>
              <a:spLocks noChangeShapeType="1"/>
            </p:cNvSpPr>
            <p:nvPr/>
          </p:nvSpPr>
          <p:spPr bwMode="auto">
            <a:xfrm flipH="1">
              <a:off x="1586" y="1635"/>
              <a:ext cx="1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023" name="Line 679"/>
            <p:cNvSpPr>
              <a:spLocks noChangeShapeType="1"/>
            </p:cNvSpPr>
            <p:nvPr/>
          </p:nvSpPr>
          <p:spPr bwMode="auto">
            <a:xfrm flipH="1">
              <a:off x="1582" y="1635"/>
              <a:ext cx="9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024" name="Freeform 680"/>
            <p:cNvSpPr>
              <a:spLocks/>
            </p:cNvSpPr>
            <p:nvPr/>
          </p:nvSpPr>
          <p:spPr bwMode="auto">
            <a:xfrm>
              <a:off x="1578" y="1631"/>
              <a:ext cx="3" cy="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9"/>
                </a:cxn>
                <a:cxn ang="0">
                  <a:pos x="0" y="28"/>
                </a:cxn>
              </a:cxnLst>
              <a:rect l="0" t="0" r="r" b="b"/>
              <a:pathLst>
                <a:path w="3" h="30">
                  <a:moveTo>
                    <a:pt x="2" y="0"/>
                  </a:moveTo>
                  <a:lnTo>
                    <a:pt x="0" y="29"/>
                  </a:lnTo>
                  <a:lnTo>
                    <a:pt x="0" y="28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25" name="Line 681"/>
            <p:cNvSpPr>
              <a:spLocks noChangeShapeType="1"/>
            </p:cNvSpPr>
            <p:nvPr/>
          </p:nvSpPr>
          <p:spPr bwMode="auto">
            <a:xfrm flipH="1">
              <a:off x="1567" y="1635"/>
              <a:ext cx="9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026" name="Line 682"/>
            <p:cNvSpPr>
              <a:spLocks noChangeShapeType="1"/>
            </p:cNvSpPr>
            <p:nvPr/>
          </p:nvSpPr>
          <p:spPr bwMode="auto">
            <a:xfrm>
              <a:off x="1563" y="1635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027" name="Line 683"/>
            <p:cNvSpPr>
              <a:spLocks noChangeShapeType="1"/>
            </p:cNvSpPr>
            <p:nvPr/>
          </p:nvSpPr>
          <p:spPr bwMode="auto">
            <a:xfrm>
              <a:off x="1547" y="1385"/>
              <a:ext cx="0" cy="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028" name="Line 684"/>
            <p:cNvSpPr>
              <a:spLocks noChangeShapeType="1"/>
            </p:cNvSpPr>
            <p:nvPr/>
          </p:nvSpPr>
          <p:spPr bwMode="auto">
            <a:xfrm>
              <a:off x="1578" y="1385"/>
              <a:ext cx="0" cy="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029" name="Freeform 685"/>
            <p:cNvSpPr>
              <a:spLocks/>
            </p:cNvSpPr>
            <p:nvPr/>
          </p:nvSpPr>
          <p:spPr bwMode="auto">
            <a:xfrm>
              <a:off x="1497" y="1123"/>
              <a:ext cx="24" cy="51"/>
            </a:xfrm>
            <a:custGeom>
              <a:avLst/>
              <a:gdLst/>
              <a:ahLst/>
              <a:cxnLst>
                <a:cxn ang="0">
                  <a:pos x="10" y="49"/>
                </a:cxn>
                <a:cxn ang="0">
                  <a:pos x="8" y="49"/>
                </a:cxn>
                <a:cxn ang="0">
                  <a:pos x="5" y="47"/>
                </a:cxn>
                <a:cxn ang="0">
                  <a:pos x="4" y="44"/>
                </a:cxn>
                <a:cxn ang="0">
                  <a:pos x="3" y="42"/>
                </a:cxn>
                <a:cxn ang="0">
                  <a:pos x="1" y="39"/>
                </a:cxn>
                <a:cxn ang="0">
                  <a:pos x="0" y="36"/>
                </a:cxn>
                <a:cxn ang="0">
                  <a:pos x="0" y="32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20" y="7"/>
                </a:cxn>
                <a:cxn ang="0">
                  <a:pos x="22" y="11"/>
                </a:cxn>
                <a:cxn ang="0">
                  <a:pos x="22" y="15"/>
                </a:cxn>
                <a:cxn ang="0">
                  <a:pos x="23" y="18"/>
                </a:cxn>
                <a:cxn ang="0">
                  <a:pos x="23" y="21"/>
                </a:cxn>
                <a:cxn ang="0">
                  <a:pos x="23" y="25"/>
                </a:cxn>
                <a:cxn ang="0">
                  <a:pos x="22" y="35"/>
                </a:cxn>
                <a:cxn ang="0">
                  <a:pos x="20" y="42"/>
                </a:cxn>
                <a:cxn ang="0">
                  <a:pos x="18" y="45"/>
                </a:cxn>
                <a:cxn ang="0">
                  <a:pos x="16" y="48"/>
                </a:cxn>
                <a:cxn ang="0">
                  <a:pos x="14" y="49"/>
                </a:cxn>
                <a:cxn ang="0">
                  <a:pos x="12" y="49"/>
                </a:cxn>
              </a:cxnLst>
              <a:rect l="0" t="0" r="r" b="b"/>
              <a:pathLst>
                <a:path w="24" h="51">
                  <a:moveTo>
                    <a:pt x="11" y="50"/>
                  </a:moveTo>
                  <a:lnTo>
                    <a:pt x="10" y="49"/>
                  </a:lnTo>
                  <a:lnTo>
                    <a:pt x="9" y="49"/>
                  </a:lnTo>
                  <a:lnTo>
                    <a:pt x="8" y="49"/>
                  </a:lnTo>
                  <a:lnTo>
                    <a:pt x="7" y="48"/>
                  </a:lnTo>
                  <a:lnTo>
                    <a:pt x="5" y="47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3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2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3" y="25"/>
                  </a:lnTo>
                  <a:lnTo>
                    <a:pt x="23" y="30"/>
                  </a:lnTo>
                  <a:lnTo>
                    <a:pt x="22" y="35"/>
                  </a:lnTo>
                  <a:lnTo>
                    <a:pt x="22" y="39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8" y="45"/>
                  </a:lnTo>
                  <a:lnTo>
                    <a:pt x="18" y="47"/>
                  </a:lnTo>
                  <a:lnTo>
                    <a:pt x="16" y="48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2" y="49"/>
                  </a:lnTo>
                  <a:lnTo>
                    <a:pt x="11" y="5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30" name="Freeform 686"/>
            <p:cNvSpPr>
              <a:spLocks/>
            </p:cNvSpPr>
            <p:nvPr/>
          </p:nvSpPr>
          <p:spPr bwMode="auto">
            <a:xfrm>
              <a:off x="1497" y="1151"/>
              <a:ext cx="25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99"/>
                </a:cxn>
                <a:cxn ang="0">
                  <a:pos x="0" y="99"/>
                </a:cxn>
              </a:cxnLst>
              <a:rect l="0" t="0" r="r" b="b"/>
              <a:pathLst>
                <a:path w="25" h="100">
                  <a:moveTo>
                    <a:pt x="0" y="99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99"/>
                  </a:lnTo>
                  <a:lnTo>
                    <a:pt x="0" y="9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31" name="Freeform 687"/>
            <p:cNvSpPr>
              <a:spLocks/>
            </p:cNvSpPr>
            <p:nvPr/>
          </p:nvSpPr>
          <p:spPr bwMode="auto">
            <a:xfrm>
              <a:off x="1491" y="1249"/>
              <a:ext cx="35" cy="3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6"/>
                </a:cxn>
                <a:cxn ang="0">
                  <a:pos x="9" y="11"/>
                </a:cxn>
                <a:cxn ang="0">
                  <a:pos x="11" y="17"/>
                </a:cxn>
                <a:cxn ang="0">
                  <a:pos x="13" y="21"/>
                </a:cxn>
                <a:cxn ang="0">
                  <a:pos x="1" y="23"/>
                </a:cxn>
                <a:cxn ang="0">
                  <a:pos x="1" y="35"/>
                </a:cxn>
                <a:cxn ang="0">
                  <a:pos x="1" y="38"/>
                </a:cxn>
                <a:cxn ang="0">
                  <a:pos x="0" y="37"/>
                </a:cxn>
                <a:cxn ang="0">
                  <a:pos x="17" y="36"/>
                </a:cxn>
                <a:cxn ang="0">
                  <a:pos x="18" y="36"/>
                </a:cxn>
                <a:cxn ang="0">
                  <a:pos x="34" y="38"/>
                </a:cxn>
                <a:cxn ang="0">
                  <a:pos x="34" y="35"/>
                </a:cxn>
                <a:cxn ang="0">
                  <a:pos x="34" y="23"/>
                </a:cxn>
                <a:cxn ang="0">
                  <a:pos x="22" y="21"/>
                </a:cxn>
                <a:cxn ang="0">
                  <a:pos x="26" y="17"/>
                </a:cxn>
                <a:cxn ang="0">
                  <a:pos x="27" y="11"/>
                </a:cxn>
                <a:cxn ang="0">
                  <a:pos x="29" y="6"/>
                </a:cxn>
                <a:cxn ang="0">
                  <a:pos x="30" y="0"/>
                </a:cxn>
                <a:cxn ang="0">
                  <a:pos x="6" y="0"/>
                </a:cxn>
              </a:cxnLst>
              <a:rect l="0" t="0" r="r" b="b"/>
              <a:pathLst>
                <a:path w="35" h="39">
                  <a:moveTo>
                    <a:pt x="6" y="0"/>
                  </a:moveTo>
                  <a:lnTo>
                    <a:pt x="7" y="6"/>
                  </a:lnTo>
                  <a:lnTo>
                    <a:pt x="9" y="11"/>
                  </a:lnTo>
                  <a:lnTo>
                    <a:pt x="11" y="17"/>
                  </a:lnTo>
                  <a:lnTo>
                    <a:pt x="13" y="21"/>
                  </a:lnTo>
                  <a:lnTo>
                    <a:pt x="1" y="2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17" y="36"/>
                  </a:lnTo>
                  <a:lnTo>
                    <a:pt x="18" y="36"/>
                  </a:lnTo>
                  <a:lnTo>
                    <a:pt x="34" y="38"/>
                  </a:lnTo>
                  <a:lnTo>
                    <a:pt x="34" y="35"/>
                  </a:lnTo>
                  <a:lnTo>
                    <a:pt x="34" y="23"/>
                  </a:lnTo>
                  <a:lnTo>
                    <a:pt x="22" y="21"/>
                  </a:lnTo>
                  <a:lnTo>
                    <a:pt x="26" y="17"/>
                  </a:lnTo>
                  <a:lnTo>
                    <a:pt x="27" y="11"/>
                  </a:lnTo>
                  <a:lnTo>
                    <a:pt x="29" y="6"/>
                  </a:lnTo>
                  <a:lnTo>
                    <a:pt x="30" y="0"/>
                  </a:lnTo>
                  <a:lnTo>
                    <a:pt x="6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32" name="Freeform 688"/>
            <p:cNvSpPr>
              <a:spLocks/>
            </p:cNvSpPr>
            <p:nvPr/>
          </p:nvSpPr>
          <p:spPr bwMode="auto">
            <a:xfrm>
              <a:off x="1507" y="1263"/>
              <a:ext cx="3" cy="2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7"/>
                </a:cxn>
                <a:cxn ang="0">
                  <a:pos x="0" y="27"/>
                </a:cxn>
              </a:cxnLst>
              <a:rect l="0" t="0" r="r" b="b"/>
              <a:pathLst>
                <a:path w="3" h="28">
                  <a:moveTo>
                    <a:pt x="0" y="2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7"/>
                  </a:lnTo>
                  <a:lnTo>
                    <a:pt x="0" y="2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33" name="Freeform 689"/>
            <p:cNvSpPr>
              <a:spLocks/>
            </p:cNvSpPr>
            <p:nvPr/>
          </p:nvSpPr>
          <p:spPr bwMode="auto">
            <a:xfrm>
              <a:off x="1526" y="1123"/>
              <a:ext cx="25" cy="51"/>
            </a:xfrm>
            <a:custGeom>
              <a:avLst/>
              <a:gdLst/>
              <a:ahLst/>
              <a:cxnLst>
                <a:cxn ang="0">
                  <a:pos x="11" y="49"/>
                </a:cxn>
                <a:cxn ang="0">
                  <a:pos x="9" y="49"/>
                </a:cxn>
                <a:cxn ang="0">
                  <a:pos x="7" y="47"/>
                </a:cxn>
                <a:cxn ang="0">
                  <a:pos x="4" y="44"/>
                </a:cxn>
                <a:cxn ang="0">
                  <a:pos x="3" y="42"/>
                </a:cxn>
                <a:cxn ang="0">
                  <a:pos x="2" y="39"/>
                </a:cxn>
                <a:cxn ang="0">
                  <a:pos x="1" y="36"/>
                </a:cxn>
                <a:cxn ang="0">
                  <a:pos x="1" y="32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1" y="15"/>
                </a:cxn>
                <a:cxn ang="0">
                  <a:pos x="2" y="11"/>
                </a:cxn>
                <a:cxn ang="0">
                  <a:pos x="4" y="6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9" y="3"/>
                </a:cxn>
                <a:cxn ang="0">
                  <a:pos x="20" y="6"/>
                </a:cxn>
                <a:cxn ang="0">
                  <a:pos x="22" y="9"/>
                </a:cxn>
                <a:cxn ang="0">
                  <a:pos x="23" y="13"/>
                </a:cxn>
                <a:cxn ang="0">
                  <a:pos x="23" y="16"/>
                </a:cxn>
                <a:cxn ang="0">
                  <a:pos x="24" y="20"/>
                </a:cxn>
                <a:cxn ang="0">
                  <a:pos x="24" y="22"/>
                </a:cxn>
                <a:cxn ang="0">
                  <a:pos x="24" y="30"/>
                </a:cxn>
                <a:cxn ang="0">
                  <a:pos x="22" y="39"/>
                </a:cxn>
                <a:cxn ang="0">
                  <a:pos x="20" y="44"/>
                </a:cxn>
                <a:cxn ang="0">
                  <a:pos x="19" y="47"/>
                </a:cxn>
                <a:cxn ang="0">
                  <a:pos x="16" y="49"/>
                </a:cxn>
                <a:cxn ang="0">
                  <a:pos x="14" y="49"/>
                </a:cxn>
                <a:cxn ang="0">
                  <a:pos x="12" y="50"/>
                </a:cxn>
              </a:cxnLst>
              <a:rect l="0" t="0" r="r" b="b"/>
              <a:pathLst>
                <a:path w="25" h="51">
                  <a:moveTo>
                    <a:pt x="12" y="50"/>
                  </a:moveTo>
                  <a:lnTo>
                    <a:pt x="11" y="49"/>
                  </a:lnTo>
                  <a:lnTo>
                    <a:pt x="10" y="49"/>
                  </a:lnTo>
                  <a:lnTo>
                    <a:pt x="9" y="49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5" y="45"/>
                  </a:lnTo>
                  <a:lnTo>
                    <a:pt x="4" y="44"/>
                  </a:lnTo>
                  <a:lnTo>
                    <a:pt x="4" y="43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4" y="25"/>
                  </a:lnTo>
                  <a:lnTo>
                    <a:pt x="24" y="30"/>
                  </a:lnTo>
                  <a:lnTo>
                    <a:pt x="23" y="35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20" y="44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2" y="5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34" name="Freeform 690"/>
            <p:cNvSpPr>
              <a:spLocks/>
            </p:cNvSpPr>
            <p:nvPr/>
          </p:nvSpPr>
          <p:spPr bwMode="auto">
            <a:xfrm>
              <a:off x="1526" y="1151"/>
              <a:ext cx="25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99"/>
                </a:cxn>
                <a:cxn ang="0">
                  <a:pos x="0" y="99"/>
                </a:cxn>
              </a:cxnLst>
              <a:rect l="0" t="0" r="r" b="b"/>
              <a:pathLst>
                <a:path w="25" h="100">
                  <a:moveTo>
                    <a:pt x="0" y="99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99"/>
                  </a:lnTo>
                  <a:lnTo>
                    <a:pt x="0" y="9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35" name="Freeform 691"/>
            <p:cNvSpPr>
              <a:spLocks/>
            </p:cNvSpPr>
            <p:nvPr/>
          </p:nvSpPr>
          <p:spPr bwMode="auto">
            <a:xfrm>
              <a:off x="1521" y="1249"/>
              <a:ext cx="36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6"/>
                </a:cxn>
                <a:cxn ang="0">
                  <a:pos x="9" y="11"/>
                </a:cxn>
                <a:cxn ang="0">
                  <a:pos x="11" y="17"/>
                </a:cxn>
                <a:cxn ang="0">
                  <a:pos x="13" y="21"/>
                </a:cxn>
                <a:cxn ang="0">
                  <a:pos x="1" y="23"/>
                </a:cxn>
                <a:cxn ang="0">
                  <a:pos x="1" y="35"/>
                </a:cxn>
                <a:cxn ang="0">
                  <a:pos x="1" y="38"/>
                </a:cxn>
                <a:cxn ang="0">
                  <a:pos x="0" y="37"/>
                </a:cxn>
                <a:cxn ang="0">
                  <a:pos x="18" y="36"/>
                </a:cxn>
                <a:cxn ang="0">
                  <a:pos x="19" y="36"/>
                </a:cxn>
                <a:cxn ang="0">
                  <a:pos x="35" y="38"/>
                </a:cxn>
                <a:cxn ang="0">
                  <a:pos x="35" y="35"/>
                </a:cxn>
                <a:cxn ang="0">
                  <a:pos x="35" y="23"/>
                </a:cxn>
                <a:cxn ang="0">
                  <a:pos x="23" y="21"/>
                </a:cxn>
                <a:cxn ang="0">
                  <a:pos x="26" y="17"/>
                </a:cxn>
                <a:cxn ang="0">
                  <a:pos x="27" y="11"/>
                </a:cxn>
                <a:cxn ang="0">
                  <a:pos x="30" y="6"/>
                </a:cxn>
                <a:cxn ang="0">
                  <a:pos x="31" y="0"/>
                </a:cxn>
                <a:cxn ang="0">
                  <a:pos x="5" y="0"/>
                </a:cxn>
              </a:cxnLst>
              <a:rect l="0" t="0" r="r" b="b"/>
              <a:pathLst>
                <a:path w="36" h="39">
                  <a:moveTo>
                    <a:pt x="5" y="0"/>
                  </a:moveTo>
                  <a:lnTo>
                    <a:pt x="7" y="6"/>
                  </a:lnTo>
                  <a:lnTo>
                    <a:pt x="9" y="11"/>
                  </a:lnTo>
                  <a:lnTo>
                    <a:pt x="11" y="17"/>
                  </a:lnTo>
                  <a:lnTo>
                    <a:pt x="13" y="21"/>
                  </a:lnTo>
                  <a:lnTo>
                    <a:pt x="1" y="2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18" y="36"/>
                  </a:lnTo>
                  <a:lnTo>
                    <a:pt x="19" y="36"/>
                  </a:lnTo>
                  <a:lnTo>
                    <a:pt x="35" y="38"/>
                  </a:lnTo>
                  <a:lnTo>
                    <a:pt x="35" y="35"/>
                  </a:lnTo>
                  <a:lnTo>
                    <a:pt x="35" y="23"/>
                  </a:lnTo>
                  <a:lnTo>
                    <a:pt x="23" y="21"/>
                  </a:lnTo>
                  <a:lnTo>
                    <a:pt x="26" y="17"/>
                  </a:lnTo>
                  <a:lnTo>
                    <a:pt x="27" y="11"/>
                  </a:lnTo>
                  <a:lnTo>
                    <a:pt x="30" y="6"/>
                  </a:lnTo>
                  <a:lnTo>
                    <a:pt x="31" y="0"/>
                  </a:lnTo>
                  <a:lnTo>
                    <a:pt x="5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36" name="Freeform 692"/>
            <p:cNvSpPr>
              <a:spLocks/>
            </p:cNvSpPr>
            <p:nvPr/>
          </p:nvSpPr>
          <p:spPr bwMode="auto">
            <a:xfrm>
              <a:off x="1537" y="1263"/>
              <a:ext cx="3" cy="2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7"/>
                </a:cxn>
                <a:cxn ang="0">
                  <a:pos x="0" y="27"/>
                </a:cxn>
              </a:cxnLst>
              <a:rect l="0" t="0" r="r" b="b"/>
              <a:pathLst>
                <a:path w="3" h="28">
                  <a:moveTo>
                    <a:pt x="0" y="2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7"/>
                  </a:lnTo>
                  <a:lnTo>
                    <a:pt x="0" y="2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37" name="Freeform 693"/>
            <p:cNvSpPr>
              <a:spLocks/>
            </p:cNvSpPr>
            <p:nvPr/>
          </p:nvSpPr>
          <p:spPr bwMode="auto">
            <a:xfrm>
              <a:off x="1584" y="1123"/>
              <a:ext cx="24" cy="51"/>
            </a:xfrm>
            <a:custGeom>
              <a:avLst/>
              <a:gdLst/>
              <a:ahLst/>
              <a:cxnLst>
                <a:cxn ang="0">
                  <a:pos x="10" y="49"/>
                </a:cxn>
                <a:cxn ang="0">
                  <a:pos x="8" y="49"/>
                </a:cxn>
                <a:cxn ang="0">
                  <a:pos x="5" y="47"/>
                </a:cxn>
                <a:cxn ang="0">
                  <a:pos x="4" y="44"/>
                </a:cxn>
                <a:cxn ang="0">
                  <a:pos x="3" y="42"/>
                </a:cxn>
                <a:cxn ang="0">
                  <a:pos x="1" y="39"/>
                </a:cxn>
                <a:cxn ang="0">
                  <a:pos x="0" y="36"/>
                </a:cxn>
                <a:cxn ang="0">
                  <a:pos x="0" y="32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5" y="2"/>
                </a:cxn>
                <a:cxn ang="0">
                  <a:pos x="18" y="4"/>
                </a:cxn>
                <a:cxn ang="0">
                  <a:pos x="20" y="7"/>
                </a:cxn>
                <a:cxn ang="0">
                  <a:pos x="22" y="11"/>
                </a:cxn>
                <a:cxn ang="0">
                  <a:pos x="22" y="15"/>
                </a:cxn>
                <a:cxn ang="0">
                  <a:pos x="23" y="18"/>
                </a:cxn>
                <a:cxn ang="0">
                  <a:pos x="23" y="21"/>
                </a:cxn>
                <a:cxn ang="0">
                  <a:pos x="23" y="25"/>
                </a:cxn>
                <a:cxn ang="0">
                  <a:pos x="22" y="35"/>
                </a:cxn>
                <a:cxn ang="0">
                  <a:pos x="20" y="42"/>
                </a:cxn>
                <a:cxn ang="0">
                  <a:pos x="18" y="45"/>
                </a:cxn>
                <a:cxn ang="0">
                  <a:pos x="15" y="48"/>
                </a:cxn>
                <a:cxn ang="0">
                  <a:pos x="14" y="49"/>
                </a:cxn>
                <a:cxn ang="0">
                  <a:pos x="12" y="49"/>
                </a:cxn>
              </a:cxnLst>
              <a:rect l="0" t="0" r="r" b="b"/>
              <a:pathLst>
                <a:path w="24" h="51">
                  <a:moveTo>
                    <a:pt x="11" y="50"/>
                  </a:moveTo>
                  <a:lnTo>
                    <a:pt x="10" y="49"/>
                  </a:lnTo>
                  <a:lnTo>
                    <a:pt x="9" y="49"/>
                  </a:lnTo>
                  <a:lnTo>
                    <a:pt x="8" y="49"/>
                  </a:lnTo>
                  <a:lnTo>
                    <a:pt x="7" y="48"/>
                  </a:lnTo>
                  <a:lnTo>
                    <a:pt x="5" y="47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3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3" y="25"/>
                  </a:lnTo>
                  <a:lnTo>
                    <a:pt x="23" y="30"/>
                  </a:lnTo>
                  <a:lnTo>
                    <a:pt x="22" y="35"/>
                  </a:lnTo>
                  <a:lnTo>
                    <a:pt x="22" y="39"/>
                  </a:lnTo>
                  <a:lnTo>
                    <a:pt x="20" y="42"/>
                  </a:lnTo>
                  <a:lnTo>
                    <a:pt x="19" y="44"/>
                  </a:lnTo>
                  <a:lnTo>
                    <a:pt x="18" y="45"/>
                  </a:lnTo>
                  <a:lnTo>
                    <a:pt x="18" y="47"/>
                  </a:lnTo>
                  <a:lnTo>
                    <a:pt x="15" y="48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2" y="49"/>
                  </a:lnTo>
                  <a:lnTo>
                    <a:pt x="11" y="5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38" name="Freeform 694"/>
            <p:cNvSpPr>
              <a:spLocks/>
            </p:cNvSpPr>
            <p:nvPr/>
          </p:nvSpPr>
          <p:spPr bwMode="auto">
            <a:xfrm>
              <a:off x="1584" y="1151"/>
              <a:ext cx="25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99"/>
                </a:cxn>
                <a:cxn ang="0">
                  <a:pos x="0" y="99"/>
                </a:cxn>
              </a:cxnLst>
              <a:rect l="0" t="0" r="r" b="b"/>
              <a:pathLst>
                <a:path w="25" h="100">
                  <a:moveTo>
                    <a:pt x="0" y="99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99"/>
                  </a:lnTo>
                  <a:lnTo>
                    <a:pt x="0" y="9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39" name="Freeform 695"/>
            <p:cNvSpPr>
              <a:spLocks/>
            </p:cNvSpPr>
            <p:nvPr/>
          </p:nvSpPr>
          <p:spPr bwMode="auto">
            <a:xfrm>
              <a:off x="1577" y="1249"/>
              <a:ext cx="36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6"/>
                </a:cxn>
                <a:cxn ang="0">
                  <a:pos x="9" y="11"/>
                </a:cxn>
                <a:cxn ang="0">
                  <a:pos x="11" y="17"/>
                </a:cxn>
                <a:cxn ang="0">
                  <a:pos x="13" y="21"/>
                </a:cxn>
                <a:cxn ang="0">
                  <a:pos x="1" y="23"/>
                </a:cxn>
                <a:cxn ang="0">
                  <a:pos x="1" y="35"/>
                </a:cxn>
                <a:cxn ang="0">
                  <a:pos x="1" y="38"/>
                </a:cxn>
                <a:cxn ang="0">
                  <a:pos x="0" y="37"/>
                </a:cxn>
                <a:cxn ang="0">
                  <a:pos x="18" y="36"/>
                </a:cxn>
                <a:cxn ang="0">
                  <a:pos x="19" y="36"/>
                </a:cxn>
                <a:cxn ang="0">
                  <a:pos x="35" y="38"/>
                </a:cxn>
                <a:cxn ang="0">
                  <a:pos x="35" y="35"/>
                </a:cxn>
                <a:cxn ang="0">
                  <a:pos x="35" y="23"/>
                </a:cxn>
                <a:cxn ang="0">
                  <a:pos x="23" y="21"/>
                </a:cxn>
                <a:cxn ang="0">
                  <a:pos x="26" y="17"/>
                </a:cxn>
                <a:cxn ang="0">
                  <a:pos x="27" y="11"/>
                </a:cxn>
                <a:cxn ang="0">
                  <a:pos x="30" y="6"/>
                </a:cxn>
                <a:cxn ang="0">
                  <a:pos x="31" y="0"/>
                </a:cxn>
                <a:cxn ang="0">
                  <a:pos x="7" y="0"/>
                </a:cxn>
              </a:cxnLst>
              <a:rect l="0" t="0" r="r" b="b"/>
              <a:pathLst>
                <a:path w="36" h="39">
                  <a:moveTo>
                    <a:pt x="7" y="0"/>
                  </a:moveTo>
                  <a:lnTo>
                    <a:pt x="8" y="6"/>
                  </a:lnTo>
                  <a:lnTo>
                    <a:pt x="9" y="11"/>
                  </a:lnTo>
                  <a:lnTo>
                    <a:pt x="11" y="17"/>
                  </a:lnTo>
                  <a:lnTo>
                    <a:pt x="13" y="21"/>
                  </a:lnTo>
                  <a:lnTo>
                    <a:pt x="1" y="2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18" y="36"/>
                  </a:lnTo>
                  <a:lnTo>
                    <a:pt x="19" y="36"/>
                  </a:lnTo>
                  <a:lnTo>
                    <a:pt x="35" y="38"/>
                  </a:lnTo>
                  <a:lnTo>
                    <a:pt x="35" y="35"/>
                  </a:lnTo>
                  <a:lnTo>
                    <a:pt x="35" y="23"/>
                  </a:lnTo>
                  <a:lnTo>
                    <a:pt x="23" y="21"/>
                  </a:lnTo>
                  <a:lnTo>
                    <a:pt x="26" y="17"/>
                  </a:lnTo>
                  <a:lnTo>
                    <a:pt x="27" y="11"/>
                  </a:lnTo>
                  <a:lnTo>
                    <a:pt x="30" y="6"/>
                  </a:lnTo>
                  <a:lnTo>
                    <a:pt x="31" y="0"/>
                  </a:lnTo>
                  <a:lnTo>
                    <a:pt x="7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40" name="Freeform 696"/>
            <p:cNvSpPr>
              <a:spLocks/>
            </p:cNvSpPr>
            <p:nvPr/>
          </p:nvSpPr>
          <p:spPr bwMode="auto">
            <a:xfrm>
              <a:off x="1594" y="1263"/>
              <a:ext cx="3" cy="2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7"/>
                </a:cxn>
                <a:cxn ang="0">
                  <a:pos x="0" y="27"/>
                </a:cxn>
              </a:cxnLst>
              <a:rect l="0" t="0" r="r" b="b"/>
              <a:pathLst>
                <a:path w="3" h="28">
                  <a:moveTo>
                    <a:pt x="0" y="2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7"/>
                  </a:lnTo>
                  <a:lnTo>
                    <a:pt x="0" y="2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41" name="Freeform 697"/>
            <p:cNvSpPr>
              <a:spLocks/>
            </p:cNvSpPr>
            <p:nvPr/>
          </p:nvSpPr>
          <p:spPr bwMode="auto">
            <a:xfrm>
              <a:off x="1613" y="1123"/>
              <a:ext cx="25" cy="51"/>
            </a:xfrm>
            <a:custGeom>
              <a:avLst/>
              <a:gdLst/>
              <a:ahLst/>
              <a:cxnLst>
                <a:cxn ang="0">
                  <a:pos x="11" y="49"/>
                </a:cxn>
                <a:cxn ang="0">
                  <a:pos x="9" y="49"/>
                </a:cxn>
                <a:cxn ang="0">
                  <a:pos x="7" y="47"/>
                </a:cxn>
                <a:cxn ang="0">
                  <a:pos x="4" y="44"/>
                </a:cxn>
                <a:cxn ang="0">
                  <a:pos x="3" y="42"/>
                </a:cxn>
                <a:cxn ang="0">
                  <a:pos x="2" y="39"/>
                </a:cxn>
                <a:cxn ang="0">
                  <a:pos x="1" y="36"/>
                </a:cxn>
                <a:cxn ang="0">
                  <a:pos x="1" y="32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1" y="15"/>
                </a:cxn>
                <a:cxn ang="0">
                  <a:pos x="2" y="11"/>
                </a:cxn>
                <a:cxn ang="0">
                  <a:pos x="4" y="6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9" y="3"/>
                </a:cxn>
                <a:cxn ang="0">
                  <a:pos x="20" y="6"/>
                </a:cxn>
                <a:cxn ang="0">
                  <a:pos x="22" y="9"/>
                </a:cxn>
                <a:cxn ang="0">
                  <a:pos x="23" y="13"/>
                </a:cxn>
                <a:cxn ang="0">
                  <a:pos x="23" y="16"/>
                </a:cxn>
                <a:cxn ang="0">
                  <a:pos x="24" y="20"/>
                </a:cxn>
                <a:cxn ang="0">
                  <a:pos x="24" y="22"/>
                </a:cxn>
                <a:cxn ang="0">
                  <a:pos x="24" y="30"/>
                </a:cxn>
                <a:cxn ang="0">
                  <a:pos x="22" y="39"/>
                </a:cxn>
                <a:cxn ang="0">
                  <a:pos x="20" y="44"/>
                </a:cxn>
                <a:cxn ang="0">
                  <a:pos x="19" y="47"/>
                </a:cxn>
                <a:cxn ang="0">
                  <a:pos x="16" y="49"/>
                </a:cxn>
                <a:cxn ang="0">
                  <a:pos x="14" y="49"/>
                </a:cxn>
                <a:cxn ang="0">
                  <a:pos x="12" y="50"/>
                </a:cxn>
              </a:cxnLst>
              <a:rect l="0" t="0" r="r" b="b"/>
              <a:pathLst>
                <a:path w="25" h="51">
                  <a:moveTo>
                    <a:pt x="12" y="50"/>
                  </a:moveTo>
                  <a:lnTo>
                    <a:pt x="11" y="49"/>
                  </a:lnTo>
                  <a:lnTo>
                    <a:pt x="10" y="49"/>
                  </a:lnTo>
                  <a:lnTo>
                    <a:pt x="9" y="49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5" y="45"/>
                  </a:lnTo>
                  <a:lnTo>
                    <a:pt x="4" y="44"/>
                  </a:lnTo>
                  <a:lnTo>
                    <a:pt x="4" y="43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4" y="25"/>
                  </a:lnTo>
                  <a:lnTo>
                    <a:pt x="24" y="30"/>
                  </a:lnTo>
                  <a:lnTo>
                    <a:pt x="23" y="35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20" y="44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2" y="5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42" name="Freeform 698"/>
            <p:cNvSpPr>
              <a:spLocks/>
            </p:cNvSpPr>
            <p:nvPr/>
          </p:nvSpPr>
          <p:spPr bwMode="auto">
            <a:xfrm>
              <a:off x="1613" y="1151"/>
              <a:ext cx="25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99"/>
                </a:cxn>
                <a:cxn ang="0">
                  <a:pos x="0" y="99"/>
                </a:cxn>
              </a:cxnLst>
              <a:rect l="0" t="0" r="r" b="b"/>
              <a:pathLst>
                <a:path w="25" h="100">
                  <a:moveTo>
                    <a:pt x="0" y="99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99"/>
                  </a:lnTo>
                  <a:lnTo>
                    <a:pt x="0" y="9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43" name="Freeform 699"/>
            <p:cNvSpPr>
              <a:spLocks/>
            </p:cNvSpPr>
            <p:nvPr/>
          </p:nvSpPr>
          <p:spPr bwMode="auto">
            <a:xfrm>
              <a:off x="1608" y="1249"/>
              <a:ext cx="35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6"/>
                </a:cxn>
                <a:cxn ang="0">
                  <a:pos x="9" y="11"/>
                </a:cxn>
                <a:cxn ang="0">
                  <a:pos x="11" y="17"/>
                </a:cxn>
                <a:cxn ang="0">
                  <a:pos x="13" y="21"/>
                </a:cxn>
                <a:cxn ang="0">
                  <a:pos x="1" y="23"/>
                </a:cxn>
                <a:cxn ang="0">
                  <a:pos x="1" y="35"/>
                </a:cxn>
                <a:cxn ang="0">
                  <a:pos x="1" y="38"/>
                </a:cxn>
                <a:cxn ang="0">
                  <a:pos x="0" y="37"/>
                </a:cxn>
                <a:cxn ang="0">
                  <a:pos x="17" y="36"/>
                </a:cxn>
                <a:cxn ang="0">
                  <a:pos x="18" y="36"/>
                </a:cxn>
                <a:cxn ang="0">
                  <a:pos x="34" y="38"/>
                </a:cxn>
                <a:cxn ang="0">
                  <a:pos x="34" y="35"/>
                </a:cxn>
                <a:cxn ang="0">
                  <a:pos x="34" y="23"/>
                </a:cxn>
                <a:cxn ang="0">
                  <a:pos x="22" y="21"/>
                </a:cxn>
                <a:cxn ang="0">
                  <a:pos x="26" y="17"/>
                </a:cxn>
                <a:cxn ang="0">
                  <a:pos x="27" y="11"/>
                </a:cxn>
                <a:cxn ang="0">
                  <a:pos x="29" y="6"/>
                </a:cxn>
                <a:cxn ang="0">
                  <a:pos x="30" y="0"/>
                </a:cxn>
                <a:cxn ang="0">
                  <a:pos x="5" y="0"/>
                </a:cxn>
              </a:cxnLst>
              <a:rect l="0" t="0" r="r" b="b"/>
              <a:pathLst>
                <a:path w="35" h="39">
                  <a:moveTo>
                    <a:pt x="5" y="0"/>
                  </a:moveTo>
                  <a:lnTo>
                    <a:pt x="6" y="6"/>
                  </a:lnTo>
                  <a:lnTo>
                    <a:pt x="9" y="11"/>
                  </a:lnTo>
                  <a:lnTo>
                    <a:pt x="11" y="17"/>
                  </a:lnTo>
                  <a:lnTo>
                    <a:pt x="13" y="21"/>
                  </a:lnTo>
                  <a:lnTo>
                    <a:pt x="1" y="2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17" y="36"/>
                  </a:lnTo>
                  <a:lnTo>
                    <a:pt x="18" y="36"/>
                  </a:lnTo>
                  <a:lnTo>
                    <a:pt x="34" y="38"/>
                  </a:lnTo>
                  <a:lnTo>
                    <a:pt x="34" y="35"/>
                  </a:lnTo>
                  <a:lnTo>
                    <a:pt x="34" y="23"/>
                  </a:lnTo>
                  <a:lnTo>
                    <a:pt x="22" y="21"/>
                  </a:lnTo>
                  <a:lnTo>
                    <a:pt x="26" y="17"/>
                  </a:lnTo>
                  <a:lnTo>
                    <a:pt x="27" y="11"/>
                  </a:lnTo>
                  <a:lnTo>
                    <a:pt x="29" y="6"/>
                  </a:lnTo>
                  <a:lnTo>
                    <a:pt x="30" y="0"/>
                  </a:lnTo>
                  <a:lnTo>
                    <a:pt x="5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44" name="Freeform 700"/>
            <p:cNvSpPr>
              <a:spLocks/>
            </p:cNvSpPr>
            <p:nvPr/>
          </p:nvSpPr>
          <p:spPr bwMode="auto">
            <a:xfrm>
              <a:off x="1624" y="1263"/>
              <a:ext cx="3" cy="2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7"/>
                </a:cxn>
                <a:cxn ang="0">
                  <a:pos x="0" y="27"/>
                </a:cxn>
              </a:cxnLst>
              <a:rect l="0" t="0" r="r" b="b"/>
              <a:pathLst>
                <a:path w="3" h="28">
                  <a:moveTo>
                    <a:pt x="0" y="2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7"/>
                  </a:lnTo>
                  <a:lnTo>
                    <a:pt x="0" y="2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45" name="Freeform 701"/>
            <p:cNvSpPr>
              <a:spLocks/>
            </p:cNvSpPr>
            <p:nvPr/>
          </p:nvSpPr>
          <p:spPr bwMode="auto">
            <a:xfrm>
              <a:off x="1354" y="1351"/>
              <a:ext cx="24" cy="51"/>
            </a:xfrm>
            <a:custGeom>
              <a:avLst/>
              <a:gdLst/>
              <a:ahLst/>
              <a:cxnLst>
                <a:cxn ang="0">
                  <a:pos x="10" y="50"/>
                </a:cxn>
                <a:cxn ang="0">
                  <a:pos x="8" y="49"/>
                </a:cxn>
                <a:cxn ang="0">
                  <a:pos x="5" y="47"/>
                </a:cxn>
                <a:cxn ang="0">
                  <a:pos x="4" y="44"/>
                </a:cxn>
                <a:cxn ang="0">
                  <a:pos x="2" y="43"/>
                </a:cxn>
                <a:cxn ang="0">
                  <a:pos x="1" y="39"/>
                </a:cxn>
                <a:cxn ang="0">
                  <a:pos x="0" y="36"/>
                </a:cxn>
                <a:cxn ang="0">
                  <a:pos x="0" y="32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3" y="1"/>
                </a:cxn>
                <a:cxn ang="0">
                  <a:pos x="15" y="2"/>
                </a:cxn>
                <a:cxn ang="0">
                  <a:pos x="18" y="5"/>
                </a:cxn>
                <a:cxn ang="0">
                  <a:pos x="20" y="7"/>
                </a:cxn>
                <a:cxn ang="0">
                  <a:pos x="22" y="11"/>
                </a:cxn>
                <a:cxn ang="0">
                  <a:pos x="22" y="15"/>
                </a:cxn>
                <a:cxn ang="0">
                  <a:pos x="23" y="18"/>
                </a:cxn>
                <a:cxn ang="0">
                  <a:pos x="23" y="21"/>
                </a:cxn>
                <a:cxn ang="0">
                  <a:pos x="23" y="25"/>
                </a:cxn>
                <a:cxn ang="0">
                  <a:pos x="22" y="3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15" y="48"/>
                </a:cxn>
                <a:cxn ang="0">
                  <a:pos x="14" y="49"/>
                </a:cxn>
                <a:cxn ang="0">
                  <a:pos x="13" y="50"/>
                </a:cxn>
                <a:cxn ang="0">
                  <a:pos x="11" y="50"/>
                </a:cxn>
              </a:cxnLst>
              <a:rect l="0" t="0" r="r" b="b"/>
              <a:pathLst>
                <a:path w="24" h="51">
                  <a:moveTo>
                    <a:pt x="11" y="50"/>
                  </a:moveTo>
                  <a:lnTo>
                    <a:pt x="10" y="50"/>
                  </a:lnTo>
                  <a:lnTo>
                    <a:pt x="9" y="49"/>
                  </a:lnTo>
                  <a:lnTo>
                    <a:pt x="8" y="49"/>
                  </a:lnTo>
                  <a:lnTo>
                    <a:pt x="7" y="48"/>
                  </a:lnTo>
                  <a:lnTo>
                    <a:pt x="5" y="47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2" y="41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2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3" y="30"/>
                  </a:lnTo>
                  <a:lnTo>
                    <a:pt x="22" y="35"/>
                  </a:lnTo>
                  <a:lnTo>
                    <a:pt x="22" y="39"/>
                  </a:lnTo>
                  <a:lnTo>
                    <a:pt x="20" y="43"/>
                  </a:lnTo>
                  <a:lnTo>
                    <a:pt x="19" y="44"/>
                  </a:lnTo>
                  <a:lnTo>
                    <a:pt x="18" y="45"/>
                  </a:lnTo>
                  <a:lnTo>
                    <a:pt x="18" y="47"/>
                  </a:lnTo>
                  <a:lnTo>
                    <a:pt x="15" y="48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3" y="50"/>
                  </a:lnTo>
                  <a:lnTo>
                    <a:pt x="12" y="50"/>
                  </a:lnTo>
                  <a:lnTo>
                    <a:pt x="11" y="5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46" name="Freeform 702"/>
            <p:cNvSpPr>
              <a:spLocks/>
            </p:cNvSpPr>
            <p:nvPr/>
          </p:nvSpPr>
          <p:spPr bwMode="auto">
            <a:xfrm>
              <a:off x="1354" y="1379"/>
              <a:ext cx="25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99"/>
                </a:cxn>
                <a:cxn ang="0">
                  <a:pos x="0" y="99"/>
                </a:cxn>
              </a:cxnLst>
              <a:rect l="0" t="0" r="r" b="b"/>
              <a:pathLst>
                <a:path w="25" h="100">
                  <a:moveTo>
                    <a:pt x="0" y="99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99"/>
                  </a:lnTo>
                  <a:lnTo>
                    <a:pt x="0" y="9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47" name="Freeform 703"/>
            <p:cNvSpPr>
              <a:spLocks/>
            </p:cNvSpPr>
            <p:nvPr/>
          </p:nvSpPr>
          <p:spPr bwMode="auto">
            <a:xfrm>
              <a:off x="1348" y="1477"/>
              <a:ext cx="35" cy="3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6"/>
                </a:cxn>
                <a:cxn ang="0">
                  <a:pos x="9" y="11"/>
                </a:cxn>
                <a:cxn ang="0">
                  <a:pos x="11" y="17"/>
                </a:cxn>
                <a:cxn ang="0">
                  <a:pos x="13" y="21"/>
                </a:cxn>
                <a:cxn ang="0">
                  <a:pos x="1" y="23"/>
                </a:cxn>
                <a:cxn ang="0">
                  <a:pos x="1" y="35"/>
                </a:cxn>
                <a:cxn ang="0">
                  <a:pos x="1" y="38"/>
                </a:cxn>
                <a:cxn ang="0">
                  <a:pos x="0" y="38"/>
                </a:cxn>
                <a:cxn ang="0">
                  <a:pos x="17" y="36"/>
                </a:cxn>
                <a:cxn ang="0">
                  <a:pos x="18" y="36"/>
                </a:cxn>
                <a:cxn ang="0">
                  <a:pos x="34" y="38"/>
                </a:cxn>
                <a:cxn ang="0">
                  <a:pos x="34" y="35"/>
                </a:cxn>
                <a:cxn ang="0">
                  <a:pos x="34" y="23"/>
                </a:cxn>
                <a:cxn ang="0">
                  <a:pos x="22" y="21"/>
                </a:cxn>
                <a:cxn ang="0">
                  <a:pos x="26" y="17"/>
                </a:cxn>
                <a:cxn ang="0">
                  <a:pos x="27" y="11"/>
                </a:cxn>
                <a:cxn ang="0">
                  <a:pos x="29" y="6"/>
                </a:cxn>
                <a:cxn ang="0">
                  <a:pos x="30" y="0"/>
                </a:cxn>
                <a:cxn ang="0">
                  <a:pos x="6" y="0"/>
                </a:cxn>
              </a:cxnLst>
              <a:rect l="0" t="0" r="r" b="b"/>
              <a:pathLst>
                <a:path w="35" h="39">
                  <a:moveTo>
                    <a:pt x="6" y="0"/>
                  </a:moveTo>
                  <a:lnTo>
                    <a:pt x="7" y="6"/>
                  </a:lnTo>
                  <a:lnTo>
                    <a:pt x="9" y="11"/>
                  </a:lnTo>
                  <a:lnTo>
                    <a:pt x="11" y="17"/>
                  </a:lnTo>
                  <a:lnTo>
                    <a:pt x="13" y="21"/>
                  </a:lnTo>
                  <a:lnTo>
                    <a:pt x="1" y="2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17" y="36"/>
                  </a:lnTo>
                  <a:lnTo>
                    <a:pt x="18" y="36"/>
                  </a:lnTo>
                  <a:lnTo>
                    <a:pt x="34" y="38"/>
                  </a:lnTo>
                  <a:lnTo>
                    <a:pt x="34" y="35"/>
                  </a:lnTo>
                  <a:lnTo>
                    <a:pt x="34" y="23"/>
                  </a:lnTo>
                  <a:lnTo>
                    <a:pt x="22" y="21"/>
                  </a:lnTo>
                  <a:lnTo>
                    <a:pt x="26" y="17"/>
                  </a:lnTo>
                  <a:lnTo>
                    <a:pt x="27" y="11"/>
                  </a:lnTo>
                  <a:lnTo>
                    <a:pt x="29" y="6"/>
                  </a:lnTo>
                  <a:lnTo>
                    <a:pt x="30" y="0"/>
                  </a:lnTo>
                  <a:lnTo>
                    <a:pt x="6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48" name="Freeform 704"/>
            <p:cNvSpPr>
              <a:spLocks/>
            </p:cNvSpPr>
            <p:nvPr/>
          </p:nvSpPr>
          <p:spPr bwMode="auto">
            <a:xfrm>
              <a:off x="1364" y="1491"/>
              <a:ext cx="3" cy="2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7"/>
                </a:cxn>
                <a:cxn ang="0">
                  <a:pos x="0" y="27"/>
                </a:cxn>
              </a:cxnLst>
              <a:rect l="0" t="0" r="r" b="b"/>
              <a:pathLst>
                <a:path w="3" h="28">
                  <a:moveTo>
                    <a:pt x="0" y="2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7"/>
                  </a:lnTo>
                  <a:lnTo>
                    <a:pt x="0" y="2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49" name="Freeform 705"/>
            <p:cNvSpPr>
              <a:spLocks/>
            </p:cNvSpPr>
            <p:nvPr/>
          </p:nvSpPr>
          <p:spPr bwMode="auto">
            <a:xfrm>
              <a:off x="1746" y="1351"/>
              <a:ext cx="25" cy="51"/>
            </a:xfrm>
            <a:custGeom>
              <a:avLst/>
              <a:gdLst/>
              <a:ahLst/>
              <a:cxnLst>
                <a:cxn ang="0">
                  <a:pos x="11" y="50"/>
                </a:cxn>
                <a:cxn ang="0">
                  <a:pos x="9" y="49"/>
                </a:cxn>
                <a:cxn ang="0">
                  <a:pos x="7" y="47"/>
                </a:cxn>
                <a:cxn ang="0">
                  <a:pos x="4" y="44"/>
                </a:cxn>
                <a:cxn ang="0">
                  <a:pos x="3" y="41"/>
                </a:cxn>
                <a:cxn ang="0">
                  <a:pos x="2" y="37"/>
                </a:cxn>
                <a:cxn ang="0">
                  <a:pos x="1" y="35"/>
                </a:cxn>
                <a:cxn ang="0">
                  <a:pos x="1" y="30"/>
                </a:cxn>
                <a:cxn ang="0">
                  <a:pos x="0" y="27"/>
                </a:cxn>
                <a:cxn ang="0">
                  <a:pos x="1" y="20"/>
                </a:cxn>
                <a:cxn ang="0">
                  <a:pos x="2" y="13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9" y="3"/>
                </a:cxn>
                <a:cxn ang="0">
                  <a:pos x="20" y="6"/>
                </a:cxn>
                <a:cxn ang="0">
                  <a:pos x="22" y="9"/>
                </a:cxn>
                <a:cxn ang="0">
                  <a:pos x="23" y="13"/>
                </a:cxn>
                <a:cxn ang="0">
                  <a:pos x="24" y="16"/>
                </a:cxn>
                <a:cxn ang="0">
                  <a:pos x="24" y="20"/>
                </a:cxn>
                <a:cxn ang="0">
                  <a:pos x="24" y="23"/>
                </a:cxn>
                <a:cxn ang="0">
                  <a:pos x="24" y="30"/>
                </a:cxn>
                <a:cxn ang="0">
                  <a:pos x="22" y="39"/>
                </a:cxn>
                <a:cxn ang="0">
                  <a:pos x="20" y="44"/>
                </a:cxn>
                <a:cxn ang="0">
                  <a:pos x="19" y="47"/>
                </a:cxn>
                <a:cxn ang="0">
                  <a:pos x="16" y="49"/>
                </a:cxn>
                <a:cxn ang="0">
                  <a:pos x="14" y="49"/>
                </a:cxn>
                <a:cxn ang="0">
                  <a:pos x="12" y="50"/>
                </a:cxn>
              </a:cxnLst>
              <a:rect l="0" t="0" r="r" b="b"/>
              <a:pathLst>
                <a:path w="25" h="51">
                  <a:moveTo>
                    <a:pt x="12" y="50"/>
                  </a:moveTo>
                  <a:lnTo>
                    <a:pt x="11" y="50"/>
                  </a:lnTo>
                  <a:lnTo>
                    <a:pt x="10" y="49"/>
                  </a:lnTo>
                  <a:lnTo>
                    <a:pt x="9" y="49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5" y="45"/>
                  </a:lnTo>
                  <a:lnTo>
                    <a:pt x="4" y="44"/>
                  </a:lnTo>
                  <a:lnTo>
                    <a:pt x="4" y="43"/>
                  </a:lnTo>
                  <a:lnTo>
                    <a:pt x="3" y="41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5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19" y="3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4" y="30"/>
                  </a:lnTo>
                  <a:lnTo>
                    <a:pt x="24" y="35"/>
                  </a:lnTo>
                  <a:lnTo>
                    <a:pt x="22" y="39"/>
                  </a:lnTo>
                  <a:lnTo>
                    <a:pt x="21" y="43"/>
                  </a:lnTo>
                  <a:lnTo>
                    <a:pt x="20" y="44"/>
                  </a:lnTo>
                  <a:lnTo>
                    <a:pt x="20" y="45"/>
                  </a:lnTo>
                  <a:lnTo>
                    <a:pt x="19" y="47"/>
                  </a:lnTo>
                  <a:lnTo>
                    <a:pt x="17" y="48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3" y="50"/>
                  </a:lnTo>
                  <a:lnTo>
                    <a:pt x="12" y="5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50" name="Freeform 706"/>
            <p:cNvSpPr>
              <a:spLocks/>
            </p:cNvSpPr>
            <p:nvPr/>
          </p:nvSpPr>
          <p:spPr bwMode="auto">
            <a:xfrm>
              <a:off x="1746" y="1379"/>
              <a:ext cx="25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99"/>
                </a:cxn>
                <a:cxn ang="0">
                  <a:pos x="0" y="99"/>
                </a:cxn>
              </a:cxnLst>
              <a:rect l="0" t="0" r="r" b="b"/>
              <a:pathLst>
                <a:path w="25" h="100">
                  <a:moveTo>
                    <a:pt x="0" y="99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99"/>
                  </a:lnTo>
                  <a:lnTo>
                    <a:pt x="0" y="99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51" name="Freeform 707"/>
            <p:cNvSpPr>
              <a:spLocks/>
            </p:cNvSpPr>
            <p:nvPr/>
          </p:nvSpPr>
          <p:spPr bwMode="auto">
            <a:xfrm>
              <a:off x="1742" y="1477"/>
              <a:ext cx="36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6"/>
                </a:cxn>
                <a:cxn ang="0">
                  <a:pos x="8" y="11"/>
                </a:cxn>
                <a:cxn ang="0">
                  <a:pos x="10" y="17"/>
                </a:cxn>
                <a:cxn ang="0">
                  <a:pos x="13" y="21"/>
                </a:cxn>
                <a:cxn ang="0">
                  <a:pos x="0" y="23"/>
                </a:cxn>
                <a:cxn ang="0">
                  <a:pos x="0" y="35"/>
                </a:cxn>
                <a:cxn ang="0">
                  <a:pos x="0" y="38"/>
                </a:cxn>
                <a:cxn ang="0">
                  <a:pos x="18" y="36"/>
                </a:cxn>
                <a:cxn ang="0">
                  <a:pos x="34" y="38"/>
                </a:cxn>
                <a:cxn ang="0">
                  <a:pos x="35" y="38"/>
                </a:cxn>
                <a:cxn ang="0">
                  <a:pos x="35" y="35"/>
                </a:cxn>
                <a:cxn ang="0">
                  <a:pos x="35" y="23"/>
                </a:cxn>
                <a:cxn ang="0">
                  <a:pos x="22" y="21"/>
                </a:cxn>
                <a:cxn ang="0">
                  <a:pos x="25" y="17"/>
                </a:cxn>
                <a:cxn ang="0">
                  <a:pos x="26" y="11"/>
                </a:cxn>
                <a:cxn ang="0">
                  <a:pos x="28" y="6"/>
                </a:cxn>
                <a:cxn ang="0">
                  <a:pos x="30" y="0"/>
                </a:cxn>
                <a:cxn ang="0">
                  <a:pos x="4" y="0"/>
                </a:cxn>
              </a:cxnLst>
              <a:rect l="0" t="0" r="r" b="b"/>
              <a:pathLst>
                <a:path w="36" h="39">
                  <a:moveTo>
                    <a:pt x="4" y="0"/>
                  </a:moveTo>
                  <a:lnTo>
                    <a:pt x="7" y="6"/>
                  </a:lnTo>
                  <a:lnTo>
                    <a:pt x="8" y="11"/>
                  </a:lnTo>
                  <a:lnTo>
                    <a:pt x="10" y="17"/>
                  </a:lnTo>
                  <a:lnTo>
                    <a:pt x="13" y="21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8" y="36"/>
                  </a:lnTo>
                  <a:lnTo>
                    <a:pt x="34" y="38"/>
                  </a:lnTo>
                  <a:lnTo>
                    <a:pt x="35" y="38"/>
                  </a:lnTo>
                  <a:lnTo>
                    <a:pt x="35" y="35"/>
                  </a:lnTo>
                  <a:lnTo>
                    <a:pt x="35" y="23"/>
                  </a:lnTo>
                  <a:lnTo>
                    <a:pt x="22" y="21"/>
                  </a:lnTo>
                  <a:lnTo>
                    <a:pt x="25" y="17"/>
                  </a:lnTo>
                  <a:lnTo>
                    <a:pt x="26" y="11"/>
                  </a:lnTo>
                  <a:lnTo>
                    <a:pt x="28" y="6"/>
                  </a:lnTo>
                  <a:lnTo>
                    <a:pt x="30" y="0"/>
                  </a:lnTo>
                  <a:lnTo>
                    <a:pt x="4" y="0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052" name="Freeform 708"/>
            <p:cNvSpPr>
              <a:spLocks/>
            </p:cNvSpPr>
            <p:nvPr/>
          </p:nvSpPr>
          <p:spPr bwMode="auto">
            <a:xfrm>
              <a:off x="1757" y="1491"/>
              <a:ext cx="3" cy="2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7"/>
                </a:cxn>
                <a:cxn ang="0">
                  <a:pos x="0" y="27"/>
                </a:cxn>
              </a:cxnLst>
              <a:rect l="0" t="0" r="r" b="b"/>
              <a:pathLst>
                <a:path w="3" h="28">
                  <a:moveTo>
                    <a:pt x="0" y="2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7"/>
                  </a:lnTo>
                  <a:lnTo>
                    <a:pt x="0" y="27"/>
                  </a:lnTo>
                </a:path>
              </a:pathLst>
            </a:custGeom>
            <a:solidFill>
              <a:srgbClr val="A2C1F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8053" name="Text Box 709"/>
          <p:cNvSpPr txBox="1">
            <a:spLocks noChangeArrowheads="1"/>
          </p:cNvSpPr>
          <p:nvPr/>
        </p:nvSpPr>
        <p:spPr bwMode="auto">
          <a:xfrm>
            <a:off x="7720013" y="280988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/>
              <a:t>HOT</a:t>
            </a:r>
          </a:p>
        </p:txBody>
      </p:sp>
      <p:sp>
        <p:nvSpPr>
          <p:cNvPr id="58054" name="Text Box 710"/>
          <p:cNvSpPr txBox="1">
            <a:spLocks noChangeArrowheads="1"/>
          </p:cNvSpPr>
          <p:nvPr/>
        </p:nvSpPr>
        <p:spPr bwMode="auto">
          <a:xfrm>
            <a:off x="5992813" y="61849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/>
              <a:t>COLD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6"/>
          <p:cNvGrpSpPr>
            <a:grpSpLocks/>
          </p:cNvGrpSpPr>
          <p:nvPr/>
        </p:nvGrpSpPr>
        <p:grpSpPr bwMode="auto">
          <a:xfrm>
            <a:off x="395288" y="1000125"/>
            <a:ext cx="7789862" cy="5884863"/>
            <a:chOff x="249" y="313"/>
            <a:chExt cx="4907" cy="370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 rot="5591714">
              <a:off x="509" y="403"/>
              <a:ext cx="490" cy="827"/>
              <a:chOff x="1298" y="834"/>
              <a:chExt cx="531" cy="827"/>
            </a:xfrm>
          </p:grpSpPr>
          <p:sp>
            <p:nvSpPr>
              <p:cNvPr id="50179" name="Freeform 3"/>
              <p:cNvSpPr>
                <a:spLocks/>
              </p:cNvSpPr>
              <p:nvPr/>
            </p:nvSpPr>
            <p:spPr bwMode="auto">
              <a:xfrm>
                <a:off x="1505" y="1168"/>
                <a:ext cx="118" cy="433"/>
              </a:xfrm>
              <a:custGeom>
                <a:avLst/>
                <a:gdLst/>
                <a:ahLst/>
                <a:cxnLst>
                  <a:cxn ang="0">
                    <a:pos x="100" y="432"/>
                  </a:cxn>
                  <a:cxn ang="0">
                    <a:pos x="114" y="348"/>
                  </a:cxn>
                  <a:cxn ang="0">
                    <a:pos x="117" y="164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35" y="0"/>
                  </a:cxn>
                  <a:cxn ang="0">
                    <a:pos x="0" y="164"/>
                  </a:cxn>
                  <a:cxn ang="0">
                    <a:pos x="3" y="348"/>
                  </a:cxn>
                  <a:cxn ang="0">
                    <a:pos x="17" y="432"/>
                  </a:cxn>
                  <a:cxn ang="0">
                    <a:pos x="100" y="432"/>
                  </a:cxn>
                </a:cxnLst>
                <a:rect l="0" t="0" r="r" b="b"/>
                <a:pathLst>
                  <a:path w="118" h="433">
                    <a:moveTo>
                      <a:pt x="100" y="432"/>
                    </a:moveTo>
                    <a:lnTo>
                      <a:pt x="114" y="348"/>
                    </a:lnTo>
                    <a:lnTo>
                      <a:pt x="117" y="164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35" y="0"/>
                    </a:lnTo>
                    <a:lnTo>
                      <a:pt x="0" y="164"/>
                    </a:lnTo>
                    <a:lnTo>
                      <a:pt x="3" y="348"/>
                    </a:lnTo>
                    <a:lnTo>
                      <a:pt x="17" y="432"/>
                    </a:lnTo>
                    <a:lnTo>
                      <a:pt x="100" y="432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80" name="Freeform 4"/>
              <p:cNvSpPr>
                <a:spLocks/>
              </p:cNvSpPr>
              <p:nvPr/>
            </p:nvSpPr>
            <p:spPr bwMode="auto">
              <a:xfrm>
                <a:off x="1541" y="834"/>
                <a:ext cx="45" cy="346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0" y="345"/>
                  </a:cxn>
                  <a:cxn ang="0">
                    <a:pos x="0" y="114"/>
                  </a:cxn>
                  <a:cxn ang="0">
                    <a:pos x="4" y="72"/>
                  </a:cxn>
                  <a:cxn ang="0">
                    <a:pos x="11" y="40"/>
                  </a:cxn>
                  <a:cxn ang="0">
                    <a:pos x="23" y="0"/>
                  </a:cxn>
                  <a:cxn ang="0">
                    <a:pos x="34" y="40"/>
                  </a:cxn>
                  <a:cxn ang="0">
                    <a:pos x="40" y="72"/>
                  </a:cxn>
                  <a:cxn ang="0">
                    <a:pos x="44" y="114"/>
                  </a:cxn>
                  <a:cxn ang="0">
                    <a:pos x="44" y="345"/>
                  </a:cxn>
                  <a:cxn ang="0">
                    <a:pos x="44" y="344"/>
                  </a:cxn>
                  <a:cxn ang="0">
                    <a:pos x="0" y="344"/>
                  </a:cxn>
                </a:cxnLst>
                <a:rect l="0" t="0" r="r" b="b"/>
                <a:pathLst>
                  <a:path w="45" h="346">
                    <a:moveTo>
                      <a:pt x="0" y="344"/>
                    </a:moveTo>
                    <a:lnTo>
                      <a:pt x="0" y="345"/>
                    </a:lnTo>
                    <a:lnTo>
                      <a:pt x="0" y="114"/>
                    </a:lnTo>
                    <a:lnTo>
                      <a:pt x="4" y="72"/>
                    </a:lnTo>
                    <a:lnTo>
                      <a:pt x="11" y="40"/>
                    </a:lnTo>
                    <a:lnTo>
                      <a:pt x="23" y="0"/>
                    </a:lnTo>
                    <a:lnTo>
                      <a:pt x="34" y="40"/>
                    </a:lnTo>
                    <a:lnTo>
                      <a:pt x="40" y="72"/>
                    </a:lnTo>
                    <a:lnTo>
                      <a:pt x="44" y="114"/>
                    </a:lnTo>
                    <a:lnTo>
                      <a:pt x="44" y="345"/>
                    </a:lnTo>
                    <a:lnTo>
                      <a:pt x="44" y="344"/>
                    </a:lnTo>
                    <a:lnTo>
                      <a:pt x="0" y="344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81" name="Freeform 5"/>
              <p:cNvSpPr>
                <a:spLocks/>
              </p:cNvSpPr>
              <p:nvPr/>
            </p:nvSpPr>
            <p:spPr bwMode="auto">
              <a:xfrm>
                <a:off x="1497" y="1108"/>
                <a:ext cx="42" cy="7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9" y="8"/>
                  </a:cxn>
                  <a:cxn ang="0">
                    <a:pos x="9" y="42"/>
                  </a:cxn>
                  <a:cxn ang="0">
                    <a:pos x="9" y="31"/>
                  </a:cxn>
                  <a:cxn ang="0">
                    <a:pos x="4" y="31"/>
                  </a:cxn>
                  <a:cxn ang="0">
                    <a:pos x="1" y="34"/>
                  </a:cxn>
                  <a:cxn ang="0">
                    <a:pos x="0" y="40"/>
                  </a:cxn>
                  <a:cxn ang="0">
                    <a:pos x="0" y="76"/>
                  </a:cxn>
                  <a:cxn ang="0">
                    <a:pos x="41" y="75"/>
                  </a:cxn>
                  <a:cxn ang="0">
                    <a:pos x="41" y="8"/>
                  </a:cxn>
                  <a:cxn ang="0">
                    <a:pos x="33" y="8"/>
                  </a:cxn>
                  <a:cxn ang="0">
                    <a:pos x="23" y="6"/>
                  </a:cxn>
                  <a:cxn ang="0">
                    <a:pos x="15" y="4"/>
                  </a:cxn>
                  <a:cxn ang="0">
                    <a:pos x="11" y="2"/>
                  </a:cxn>
                  <a:cxn ang="0">
                    <a:pos x="12" y="0"/>
                  </a:cxn>
                </a:cxnLst>
                <a:rect l="0" t="0" r="r" b="b"/>
                <a:pathLst>
                  <a:path w="42" h="77">
                    <a:moveTo>
                      <a:pt x="12" y="0"/>
                    </a:moveTo>
                    <a:lnTo>
                      <a:pt x="9" y="8"/>
                    </a:lnTo>
                    <a:lnTo>
                      <a:pt x="9" y="42"/>
                    </a:lnTo>
                    <a:lnTo>
                      <a:pt x="9" y="31"/>
                    </a:lnTo>
                    <a:lnTo>
                      <a:pt x="4" y="31"/>
                    </a:lnTo>
                    <a:lnTo>
                      <a:pt x="1" y="34"/>
                    </a:lnTo>
                    <a:lnTo>
                      <a:pt x="0" y="40"/>
                    </a:lnTo>
                    <a:lnTo>
                      <a:pt x="0" y="76"/>
                    </a:lnTo>
                    <a:lnTo>
                      <a:pt x="41" y="75"/>
                    </a:lnTo>
                    <a:lnTo>
                      <a:pt x="41" y="8"/>
                    </a:lnTo>
                    <a:lnTo>
                      <a:pt x="33" y="8"/>
                    </a:lnTo>
                    <a:lnTo>
                      <a:pt x="23" y="6"/>
                    </a:lnTo>
                    <a:lnTo>
                      <a:pt x="15" y="4"/>
                    </a:lnTo>
                    <a:lnTo>
                      <a:pt x="11" y="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82" name="Freeform 6"/>
              <p:cNvSpPr>
                <a:spLocks/>
              </p:cNvSpPr>
              <p:nvPr/>
            </p:nvSpPr>
            <p:spPr bwMode="auto">
              <a:xfrm>
                <a:off x="1298" y="1136"/>
                <a:ext cx="219" cy="414"/>
              </a:xfrm>
              <a:custGeom>
                <a:avLst/>
                <a:gdLst/>
                <a:ahLst/>
                <a:cxnLst>
                  <a:cxn ang="0">
                    <a:pos x="218" y="0"/>
                  </a:cxn>
                  <a:cxn ang="0">
                    <a:pos x="0" y="360"/>
                  </a:cxn>
                  <a:cxn ang="0">
                    <a:pos x="0" y="404"/>
                  </a:cxn>
                  <a:cxn ang="0">
                    <a:pos x="218" y="413"/>
                  </a:cxn>
                  <a:cxn ang="0">
                    <a:pos x="218" y="0"/>
                  </a:cxn>
                </a:cxnLst>
                <a:rect l="0" t="0" r="r" b="b"/>
                <a:pathLst>
                  <a:path w="219" h="414">
                    <a:moveTo>
                      <a:pt x="218" y="0"/>
                    </a:moveTo>
                    <a:lnTo>
                      <a:pt x="0" y="360"/>
                    </a:lnTo>
                    <a:lnTo>
                      <a:pt x="0" y="404"/>
                    </a:lnTo>
                    <a:lnTo>
                      <a:pt x="218" y="413"/>
                    </a:lnTo>
                    <a:lnTo>
                      <a:pt x="218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83" name="Line 7"/>
              <p:cNvSpPr>
                <a:spLocks noChangeShapeType="1"/>
              </p:cNvSpPr>
              <p:nvPr/>
            </p:nvSpPr>
            <p:spPr bwMode="auto">
              <a:xfrm flipV="1">
                <a:off x="1313" y="1190"/>
                <a:ext cx="182" cy="3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184" name="Line 8"/>
              <p:cNvSpPr>
                <a:spLocks noChangeShapeType="1"/>
              </p:cNvSpPr>
              <p:nvPr/>
            </p:nvSpPr>
            <p:spPr bwMode="auto">
              <a:xfrm flipV="1">
                <a:off x="1317" y="1203"/>
                <a:ext cx="181" cy="30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185" name="Line 9"/>
              <p:cNvSpPr>
                <a:spLocks noChangeShapeType="1"/>
              </p:cNvSpPr>
              <p:nvPr/>
            </p:nvSpPr>
            <p:spPr bwMode="auto">
              <a:xfrm>
                <a:off x="1317" y="1498"/>
                <a:ext cx="18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186" name="Line 10"/>
              <p:cNvSpPr>
                <a:spLocks noChangeShapeType="1"/>
              </p:cNvSpPr>
              <p:nvPr/>
            </p:nvSpPr>
            <p:spPr bwMode="auto">
              <a:xfrm>
                <a:off x="1422" y="1502"/>
                <a:ext cx="0" cy="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187" name="Freeform 11"/>
              <p:cNvSpPr>
                <a:spLocks/>
              </p:cNvSpPr>
              <p:nvPr/>
            </p:nvSpPr>
            <p:spPr bwMode="auto">
              <a:xfrm>
                <a:off x="1336" y="1476"/>
                <a:ext cx="4" cy="2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8"/>
                  </a:cxn>
                  <a:cxn ang="0">
                    <a:pos x="0" y="28"/>
                  </a:cxn>
                </a:cxnLst>
                <a:rect l="0" t="0" r="r" b="b"/>
                <a:pathLst>
                  <a:path w="4" h="29">
                    <a:moveTo>
                      <a:pt x="0" y="28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88" name="Freeform 12"/>
              <p:cNvSpPr>
                <a:spLocks/>
              </p:cNvSpPr>
              <p:nvPr/>
            </p:nvSpPr>
            <p:spPr bwMode="auto">
              <a:xfrm>
                <a:off x="1409" y="1476"/>
                <a:ext cx="5" cy="2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8"/>
                  </a:cxn>
                  <a:cxn ang="0">
                    <a:pos x="0" y="28"/>
                  </a:cxn>
                </a:cxnLst>
                <a:rect l="0" t="0" r="r" b="b"/>
                <a:pathLst>
                  <a:path w="5" h="29">
                    <a:moveTo>
                      <a:pt x="0" y="28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89" name="Freeform 13"/>
              <p:cNvSpPr>
                <a:spLocks/>
              </p:cNvSpPr>
              <p:nvPr/>
            </p:nvSpPr>
            <p:spPr bwMode="auto">
              <a:xfrm>
                <a:off x="1496" y="1476"/>
                <a:ext cx="4" cy="2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8"/>
                  </a:cxn>
                  <a:cxn ang="0">
                    <a:pos x="0" y="28"/>
                  </a:cxn>
                </a:cxnLst>
                <a:rect l="0" t="0" r="r" b="b"/>
                <a:pathLst>
                  <a:path w="4" h="29">
                    <a:moveTo>
                      <a:pt x="0" y="28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90" name="Freeform 14"/>
              <p:cNvSpPr>
                <a:spLocks/>
              </p:cNvSpPr>
              <p:nvPr/>
            </p:nvSpPr>
            <p:spPr bwMode="auto">
              <a:xfrm>
                <a:off x="1429" y="1476"/>
                <a:ext cx="4" cy="2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8"/>
                  </a:cxn>
                  <a:cxn ang="0">
                    <a:pos x="0" y="28"/>
                  </a:cxn>
                </a:cxnLst>
                <a:rect l="0" t="0" r="r" b="b"/>
                <a:pathLst>
                  <a:path w="4" h="29">
                    <a:moveTo>
                      <a:pt x="0" y="28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91" name="Freeform 15"/>
              <p:cNvSpPr>
                <a:spLocks/>
              </p:cNvSpPr>
              <p:nvPr/>
            </p:nvSpPr>
            <p:spPr bwMode="auto">
              <a:xfrm>
                <a:off x="1457" y="1474"/>
                <a:ext cx="33" cy="1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2" y="16"/>
                  </a:cxn>
                  <a:cxn ang="0">
                    <a:pos x="0" y="16"/>
                  </a:cxn>
                </a:cxnLst>
                <a:rect l="0" t="0" r="r" b="b"/>
                <a:pathLst>
                  <a:path w="33" h="17">
                    <a:moveTo>
                      <a:pt x="0" y="16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92" name="Freeform 16"/>
              <p:cNvSpPr>
                <a:spLocks/>
              </p:cNvSpPr>
              <p:nvPr/>
            </p:nvSpPr>
            <p:spPr bwMode="auto">
              <a:xfrm>
                <a:off x="1363" y="1422"/>
                <a:ext cx="6" cy="66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65"/>
                  </a:cxn>
                  <a:cxn ang="0">
                    <a:pos x="0" y="65"/>
                  </a:cxn>
                </a:cxnLst>
                <a:rect l="0" t="0" r="r" b="b"/>
                <a:pathLst>
                  <a:path w="6" h="66">
                    <a:moveTo>
                      <a:pt x="0" y="65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65"/>
                    </a:lnTo>
                    <a:lnTo>
                      <a:pt x="0" y="65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93" name="Freeform 17"/>
              <p:cNvSpPr>
                <a:spLocks/>
              </p:cNvSpPr>
              <p:nvPr/>
            </p:nvSpPr>
            <p:spPr bwMode="auto">
              <a:xfrm>
                <a:off x="1359" y="1436"/>
                <a:ext cx="15" cy="2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7"/>
                  </a:cxn>
                  <a:cxn ang="0">
                    <a:pos x="6" y="20"/>
                  </a:cxn>
                  <a:cxn ang="0">
                    <a:pos x="14" y="7"/>
                  </a:cxn>
                  <a:cxn ang="0">
                    <a:pos x="6" y="0"/>
                  </a:cxn>
                </a:cxnLst>
                <a:rect l="0" t="0" r="r" b="b"/>
                <a:pathLst>
                  <a:path w="15" h="21">
                    <a:moveTo>
                      <a:pt x="6" y="0"/>
                    </a:moveTo>
                    <a:lnTo>
                      <a:pt x="0" y="7"/>
                    </a:lnTo>
                    <a:lnTo>
                      <a:pt x="6" y="20"/>
                    </a:lnTo>
                    <a:lnTo>
                      <a:pt x="14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94" name="Freeform 18"/>
              <p:cNvSpPr>
                <a:spLocks/>
              </p:cNvSpPr>
              <p:nvPr/>
            </p:nvSpPr>
            <p:spPr bwMode="auto">
              <a:xfrm>
                <a:off x="1360" y="1468"/>
                <a:ext cx="11" cy="1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4"/>
                  </a:cxn>
                  <a:cxn ang="0">
                    <a:pos x="5" y="9"/>
                  </a:cxn>
                  <a:cxn ang="0">
                    <a:pos x="10" y="5"/>
                  </a:cxn>
                  <a:cxn ang="0">
                    <a:pos x="5" y="0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10" y="5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95" name="Freeform 19"/>
              <p:cNvSpPr>
                <a:spLocks/>
              </p:cNvSpPr>
              <p:nvPr/>
            </p:nvSpPr>
            <p:spPr bwMode="auto">
              <a:xfrm>
                <a:off x="1305" y="1458"/>
                <a:ext cx="7" cy="79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78"/>
                  </a:cxn>
                  <a:cxn ang="0">
                    <a:pos x="0" y="78"/>
                  </a:cxn>
                </a:cxnLst>
                <a:rect l="0" t="0" r="r" b="b"/>
                <a:pathLst>
                  <a:path w="7" h="79">
                    <a:moveTo>
                      <a:pt x="0" y="78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78"/>
                    </a:lnTo>
                    <a:lnTo>
                      <a:pt x="0" y="7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96" name="Freeform 20"/>
              <p:cNvSpPr>
                <a:spLocks/>
              </p:cNvSpPr>
              <p:nvPr/>
            </p:nvSpPr>
            <p:spPr bwMode="auto">
              <a:xfrm>
                <a:off x="1301" y="1476"/>
                <a:ext cx="15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8"/>
                  </a:cxn>
                  <a:cxn ang="0">
                    <a:pos x="8" y="23"/>
                  </a:cxn>
                  <a:cxn ang="0">
                    <a:pos x="14" y="8"/>
                  </a:cxn>
                  <a:cxn ang="0">
                    <a:pos x="8" y="0"/>
                  </a:cxn>
                </a:cxnLst>
                <a:rect l="0" t="0" r="r" b="b"/>
                <a:pathLst>
                  <a:path w="15" h="24">
                    <a:moveTo>
                      <a:pt x="8" y="0"/>
                    </a:moveTo>
                    <a:lnTo>
                      <a:pt x="0" y="8"/>
                    </a:lnTo>
                    <a:lnTo>
                      <a:pt x="8" y="23"/>
                    </a:lnTo>
                    <a:lnTo>
                      <a:pt x="14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97" name="Freeform 21"/>
              <p:cNvSpPr>
                <a:spLocks/>
              </p:cNvSpPr>
              <p:nvPr/>
            </p:nvSpPr>
            <p:spPr bwMode="auto">
              <a:xfrm>
                <a:off x="1302" y="1513"/>
                <a:ext cx="12" cy="1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5"/>
                  </a:cxn>
                  <a:cxn ang="0">
                    <a:pos x="7" y="11"/>
                  </a:cxn>
                  <a:cxn ang="0">
                    <a:pos x="11" y="6"/>
                  </a:cxn>
                  <a:cxn ang="0">
                    <a:pos x="7" y="0"/>
                  </a:cxn>
                </a:cxnLst>
                <a:rect l="0" t="0" r="r" b="b"/>
                <a:pathLst>
                  <a:path w="12" h="12">
                    <a:moveTo>
                      <a:pt x="7" y="0"/>
                    </a:moveTo>
                    <a:lnTo>
                      <a:pt x="0" y="5"/>
                    </a:lnTo>
                    <a:lnTo>
                      <a:pt x="7" y="11"/>
                    </a:lnTo>
                    <a:lnTo>
                      <a:pt x="11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98" name="Freeform 22"/>
              <p:cNvSpPr>
                <a:spLocks/>
              </p:cNvSpPr>
              <p:nvPr/>
            </p:nvSpPr>
            <p:spPr bwMode="auto">
              <a:xfrm>
                <a:off x="1453" y="1299"/>
                <a:ext cx="37" cy="1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9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4" y="9"/>
                  </a:cxn>
                  <a:cxn ang="0">
                    <a:pos x="27" y="9"/>
                  </a:cxn>
                  <a:cxn ang="0">
                    <a:pos x="27" y="1"/>
                  </a:cxn>
                  <a:cxn ang="0">
                    <a:pos x="32" y="1"/>
                  </a:cxn>
                  <a:cxn ang="0">
                    <a:pos x="32" y="9"/>
                  </a:cxn>
                  <a:cxn ang="0">
                    <a:pos x="36" y="9"/>
                  </a:cxn>
                </a:cxnLst>
                <a:rect l="0" t="0" r="r" b="b"/>
                <a:pathLst>
                  <a:path w="37" h="15">
                    <a:moveTo>
                      <a:pt x="0" y="14"/>
                    </a:moveTo>
                    <a:lnTo>
                      <a:pt x="0" y="9"/>
                    </a:lnTo>
                    <a:lnTo>
                      <a:pt x="11" y="9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4" y="9"/>
                    </a:lnTo>
                    <a:lnTo>
                      <a:pt x="27" y="9"/>
                    </a:lnTo>
                    <a:lnTo>
                      <a:pt x="27" y="1"/>
                    </a:lnTo>
                    <a:lnTo>
                      <a:pt x="32" y="1"/>
                    </a:lnTo>
                    <a:lnTo>
                      <a:pt x="32" y="9"/>
                    </a:lnTo>
                    <a:lnTo>
                      <a:pt x="36" y="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99" name="Freeform 23"/>
              <p:cNvSpPr>
                <a:spLocks/>
              </p:cNvSpPr>
              <p:nvPr/>
            </p:nvSpPr>
            <p:spPr bwMode="auto">
              <a:xfrm>
                <a:off x="1409" y="1300"/>
                <a:ext cx="143" cy="67"/>
              </a:xfrm>
              <a:custGeom>
                <a:avLst/>
                <a:gdLst/>
                <a:ahLst/>
                <a:cxnLst>
                  <a:cxn ang="0">
                    <a:pos x="13" y="43"/>
                  </a:cxn>
                  <a:cxn ang="0">
                    <a:pos x="0" y="64"/>
                  </a:cxn>
                  <a:cxn ang="0">
                    <a:pos x="4" y="63"/>
                  </a:cxn>
                  <a:cxn ang="0">
                    <a:pos x="12" y="57"/>
                  </a:cxn>
                  <a:cxn ang="0">
                    <a:pos x="24" y="62"/>
                  </a:cxn>
                  <a:cxn ang="0">
                    <a:pos x="41" y="66"/>
                  </a:cxn>
                  <a:cxn ang="0">
                    <a:pos x="91" y="65"/>
                  </a:cxn>
                  <a:cxn ang="0">
                    <a:pos x="90" y="58"/>
                  </a:cxn>
                  <a:cxn ang="0">
                    <a:pos x="103" y="49"/>
                  </a:cxn>
                  <a:cxn ang="0">
                    <a:pos x="138" y="41"/>
                  </a:cxn>
                  <a:cxn ang="0">
                    <a:pos x="140" y="39"/>
                  </a:cxn>
                  <a:cxn ang="0">
                    <a:pos x="141" y="24"/>
                  </a:cxn>
                  <a:cxn ang="0">
                    <a:pos x="137" y="8"/>
                  </a:cxn>
                  <a:cxn ang="0">
                    <a:pos x="141" y="4"/>
                  </a:cxn>
                  <a:cxn ang="0">
                    <a:pos x="142" y="0"/>
                  </a:cxn>
                  <a:cxn ang="0">
                    <a:pos x="106" y="0"/>
                  </a:cxn>
                  <a:cxn ang="0">
                    <a:pos x="92" y="13"/>
                  </a:cxn>
                  <a:cxn ang="0">
                    <a:pos x="90" y="27"/>
                  </a:cxn>
                  <a:cxn ang="0">
                    <a:pos x="13" y="43"/>
                  </a:cxn>
                </a:cxnLst>
                <a:rect l="0" t="0" r="r" b="b"/>
                <a:pathLst>
                  <a:path w="143" h="67">
                    <a:moveTo>
                      <a:pt x="13" y="43"/>
                    </a:moveTo>
                    <a:lnTo>
                      <a:pt x="0" y="64"/>
                    </a:lnTo>
                    <a:lnTo>
                      <a:pt x="4" y="63"/>
                    </a:lnTo>
                    <a:lnTo>
                      <a:pt x="12" y="57"/>
                    </a:lnTo>
                    <a:lnTo>
                      <a:pt x="24" y="62"/>
                    </a:lnTo>
                    <a:lnTo>
                      <a:pt x="41" y="66"/>
                    </a:lnTo>
                    <a:lnTo>
                      <a:pt x="91" y="65"/>
                    </a:lnTo>
                    <a:lnTo>
                      <a:pt x="90" y="58"/>
                    </a:lnTo>
                    <a:lnTo>
                      <a:pt x="103" y="49"/>
                    </a:lnTo>
                    <a:lnTo>
                      <a:pt x="138" y="41"/>
                    </a:lnTo>
                    <a:lnTo>
                      <a:pt x="140" y="39"/>
                    </a:lnTo>
                    <a:lnTo>
                      <a:pt x="141" y="24"/>
                    </a:lnTo>
                    <a:lnTo>
                      <a:pt x="137" y="8"/>
                    </a:lnTo>
                    <a:lnTo>
                      <a:pt x="141" y="4"/>
                    </a:lnTo>
                    <a:lnTo>
                      <a:pt x="142" y="0"/>
                    </a:lnTo>
                    <a:lnTo>
                      <a:pt x="106" y="0"/>
                    </a:lnTo>
                    <a:lnTo>
                      <a:pt x="92" y="13"/>
                    </a:lnTo>
                    <a:lnTo>
                      <a:pt x="90" y="27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00" name="Freeform 24"/>
              <p:cNvSpPr>
                <a:spLocks/>
              </p:cNvSpPr>
              <p:nvPr/>
            </p:nvSpPr>
            <p:spPr bwMode="auto">
              <a:xfrm>
                <a:off x="1448" y="1332"/>
                <a:ext cx="51" cy="29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" y="9"/>
                  </a:cxn>
                  <a:cxn ang="0">
                    <a:pos x="1" y="12"/>
                  </a:cxn>
                  <a:cxn ang="0">
                    <a:pos x="0" y="15"/>
                  </a:cxn>
                  <a:cxn ang="0">
                    <a:pos x="1" y="28"/>
                  </a:cxn>
                  <a:cxn ang="0">
                    <a:pos x="50" y="28"/>
                  </a:cxn>
                  <a:cxn ang="0">
                    <a:pos x="49" y="0"/>
                  </a:cxn>
                </a:cxnLst>
                <a:rect l="0" t="0" r="r" b="b"/>
                <a:pathLst>
                  <a:path w="51" h="29">
                    <a:moveTo>
                      <a:pt x="49" y="0"/>
                    </a:moveTo>
                    <a:lnTo>
                      <a:pt x="5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50" y="28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01" name="Freeform 25"/>
              <p:cNvSpPr>
                <a:spLocks/>
              </p:cNvSpPr>
              <p:nvPr/>
            </p:nvSpPr>
            <p:spPr bwMode="auto">
              <a:xfrm>
                <a:off x="1456" y="1316"/>
                <a:ext cx="35" cy="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4" y="6"/>
                  </a:cxn>
                  <a:cxn ang="0">
                    <a:pos x="34" y="0"/>
                  </a:cxn>
                </a:cxnLst>
                <a:rect l="0" t="0" r="r" b="b"/>
                <a:pathLst>
                  <a:path w="35" h="13">
                    <a:moveTo>
                      <a:pt x="0" y="12"/>
                    </a:moveTo>
                    <a:lnTo>
                      <a:pt x="34" y="6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02" name="Freeform 26"/>
              <p:cNvSpPr>
                <a:spLocks/>
              </p:cNvSpPr>
              <p:nvPr/>
            </p:nvSpPr>
            <p:spPr bwMode="auto">
              <a:xfrm>
                <a:off x="1512" y="1161"/>
                <a:ext cx="34" cy="143"/>
              </a:xfrm>
              <a:custGeom>
                <a:avLst/>
                <a:gdLst/>
                <a:ahLst/>
                <a:cxnLst>
                  <a:cxn ang="0">
                    <a:pos x="33" y="142"/>
                  </a:cxn>
                  <a:cxn ang="0">
                    <a:pos x="33" y="54"/>
                  </a:cxn>
                  <a:cxn ang="0">
                    <a:pos x="15" y="54"/>
                  </a:cxn>
                  <a:cxn ang="0">
                    <a:pos x="31" y="54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0" y="140"/>
                  </a:cxn>
                  <a:cxn ang="0">
                    <a:pos x="2" y="142"/>
                  </a:cxn>
                  <a:cxn ang="0">
                    <a:pos x="33" y="142"/>
                  </a:cxn>
                </a:cxnLst>
                <a:rect l="0" t="0" r="r" b="b"/>
                <a:pathLst>
                  <a:path w="34" h="143">
                    <a:moveTo>
                      <a:pt x="33" y="142"/>
                    </a:moveTo>
                    <a:lnTo>
                      <a:pt x="33" y="54"/>
                    </a:lnTo>
                    <a:lnTo>
                      <a:pt x="15" y="54"/>
                    </a:lnTo>
                    <a:lnTo>
                      <a:pt x="31" y="54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40"/>
                    </a:lnTo>
                    <a:lnTo>
                      <a:pt x="2" y="142"/>
                    </a:lnTo>
                    <a:lnTo>
                      <a:pt x="33" y="142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03" name="Line 27"/>
              <p:cNvSpPr>
                <a:spLocks noChangeShapeType="1"/>
              </p:cNvSpPr>
              <p:nvPr/>
            </p:nvSpPr>
            <p:spPr bwMode="auto">
              <a:xfrm flipH="1" flipV="1">
                <a:off x="1400" y="1320"/>
                <a:ext cx="18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204" name="Freeform 28"/>
              <p:cNvSpPr>
                <a:spLocks/>
              </p:cNvSpPr>
              <p:nvPr/>
            </p:nvSpPr>
            <p:spPr bwMode="auto">
              <a:xfrm>
                <a:off x="1520" y="1158"/>
                <a:ext cx="6" cy="10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0" y="102"/>
                  </a:cxn>
                  <a:cxn ang="0">
                    <a:pos x="5" y="102"/>
                  </a:cxn>
                  <a:cxn ang="0">
                    <a:pos x="5" y="8"/>
                  </a:cxn>
                  <a:cxn ang="0">
                    <a:pos x="3" y="0"/>
                  </a:cxn>
                </a:cxnLst>
                <a:rect l="0" t="0" r="r" b="b"/>
                <a:pathLst>
                  <a:path w="6" h="103">
                    <a:moveTo>
                      <a:pt x="3" y="0"/>
                    </a:moveTo>
                    <a:lnTo>
                      <a:pt x="0" y="7"/>
                    </a:lnTo>
                    <a:lnTo>
                      <a:pt x="0" y="102"/>
                    </a:lnTo>
                    <a:lnTo>
                      <a:pt x="5" y="102"/>
                    </a:lnTo>
                    <a:lnTo>
                      <a:pt x="5" y="8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05" name="Freeform 29"/>
              <p:cNvSpPr>
                <a:spLocks/>
              </p:cNvSpPr>
              <p:nvPr/>
            </p:nvSpPr>
            <p:spPr bwMode="auto">
              <a:xfrm>
                <a:off x="1509" y="1105"/>
                <a:ext cx="29" cy="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12" y="5"/>
                  </a:cxn>
                  <a:cxn ang="0">
                    <a:pos x="22" y="7"/>
                  </a:cxn>
                  <a:cxn ang="0">
                    <a:pos x="28" y="6"/>
                  </a:cxn>
                  <a:cxn ang="0">
                    <a:pos x="14" y="0"/>
                  </a:cxn>
                </a:cxnLst>
                <a:rect l="0" t="0" r="r" b="b"/>
                <a:pathLst>
                  <a:path w="29" h="8">
                    <a:moveTo>
                      <a:pt x="14" y="0"/>
                    </a:moveTo>
                    <a:lnTo>
                      <a:pt x="6" y="1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12" y="5"/>
                    </a:lnTo>
                    <a:lnTo>
                      <a:pt x="22" y="7"/>
                    </a:lnTo>
                    <a:lnTo>
                      <a:pt x="28" y="6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06" name="Freeform 30"/>
              <p:cNvSpPr>
                <a:spLocks/>
              </p:cNvSpPr>
              <p:nvPr/>
            </p:nvSpPr>
            <p:spPr bwMode="auto">
              <a:xfrm>
                <a:off x="1521" y="1074"/>
                <a:ext cx="16" cy="3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35"/>
                  </a:cxn>
                  <a:cxn ang="0">
                    <a:pos x="15" y="36"/>
                  </a:cxn>
                  <a:cxn ang="0">
                    <a:pos x="15" y="0"/>
                  </a:cxn>
                </a:cxnLst>
                <a:rect l="0" t="0" r="r" b="b"/>
                <a:pathLst>
                  <a:path w="16" h="37">
                    <a:moveTo>
                      <a:pt x="15" y="0"/>
                    </a:moveTo>
                    <a:lnTo>
                      <a:pt x="0" y="35"/>
                    </a:lnTo>
                    <a:lnTo>
                      <a:pt x="15" y="36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07" name="Line 31"/>
              <p:cNvSpPr>
                <a:spLocks noChangeShapeType="1"/>
              </p:cNvSpPr>
              <p:nvPr/>
            </p:nvSpPr>
            <p:spPr bwMode="auto">
              <a:xfrm>
                <a:off x="1522" y="1145"/>
                <a:ext cx="1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208" name="Line 32"/>
              <p:cNvSpPr>
                <a:spLocks noChangeShapeType="1"/>
              </p:cNvSpPr>
              <p:nvPr/>
            </p:nvSpPr>
            <p:spPr bwMode="auto">
              <a:xfrm>
                <a:off x="1522" y="1150"/>
                <a:ext cx="1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209" name="Line 33"/>
              <p:cNvSpPr>
                <a:spLocks noChangeShapeType="1"/>
              </p:cNvSpPr>
              <p:nvPr/>
            </p:nvSpPr>
            <p:spPr bwMode="auto">
              <a:xfrm>
                <a:off x="1534" y="1143"/>
                <a:ext cx="0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210" name="Freeform 34"/>
              <p:cNvSpPr>
                <a:spLocks/>
              </p:cNvSpPr>
              <p:nvPr/>
            </p:nvSpPr>
            <p:spPr bwMode="auto">
              <a:xfrm>
                <a:off x="1521" y="1457"/>
                <a:ext cx="16" cy="1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15" y="17"/>
                  </a:cxn>
                  <a:cxn ang="0">
                    <a:pos x="0" y="17"/>
                  </a:cxn>
                </a:cxnLst>
                <a:rect l="0" t="0" r="r" b="b"/>
                <a:pathLst>
                  <a:path w="16" h="18">
                    <a:moveTo>
                      <a:pt x="0" y="17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5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11" name="Freeform 35"/>
              <p:cNvSpPr>
                <a:spLocks/>
              </p:cNvSpPr>
              <p:nvPr/>
            </p:nvSpPr>
            <p:spPr bwMode="auto">
              <a:xfrm>
                <a:off x="1519" y="1500"/>
                <a:ext cx="18" cy="19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18"/>
                  </a:cxn>
                  <a:cxn ang="0">
                    <a:pos x="0" y="18"/>
                  </a:cxn>
                </a:cxnLst>
                <a:rect l="0" t="0" r="r" b="b"/>
                <a:pathLst>
                  <a:path w="18" h="19">
                    <a:moveTo>
                      <a:pt x="0" y="18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12" name="Freeform 36"/>
              <p:cNvSpPr>
                <a:spLocks/>
              </p:cNvSpPr>
              <p:nvPr/>
            </p:nvSpPr>
            <p:spPr bwMode="auto">
              <a:xfrm>
                <a:off x="1522" y="1522"/>
                <a:ext cx="14" cy="40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39"/>
                  </a:cxn>
                  <a:cxn ang="0">
                    <a:pos x="0" y="39"/>
                  </a:cxn>
                </a:cxnLst>
                <a:rect l="0" t="0" r="r" b="b"/>
                <a:pathLst>
                  <a:path w="14" h="40">
                    <a:moveTo>
                      <a:pt x="0" y="39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39"/>
                    </a:lnTo>
                    <a:lnTo>
                      <a:pt x="0" y="3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13" name="Freeform 37"/>
              <p:cNvSpPr>
                <a:spLocks/>
              </p:cNvSpPr>
              <p:nvPr/>
            </p:nvSpPr>
            <p:spPr bwMode="auto">
              <a:xfrm>
                <a:off x="1510" y="1549"/>
                <a:ext cx="13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12" y="25"/>
                  </a:cxn>
                  <a:cxn ang="0">
                    <a:pos x="2" y="24"/>
                  </a:cxn>
                  <a:cxn ang="0">
                    <a:pos x="1" y="45"/>
                  </a:cxn>
                  <a:cxn ang="0">
                    <a:pos x="9" y="44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13" h="46">
                    <a:moveTo>
                      <a:pt x="0" y="0"/>
                    </a:moveTo>
                    <a:lnTo>
                      <a:pt x="0" y="25"/>
                    </a:lnTo>
                    <a:lnTo>
                      <a:pt x="12" y="25"/>
                    </a:lnTo>
                    <a:lnTo>
                      <a:pt x="2" y="24"/>
                    </a:lnTo>
                    <a:lnTo>
                      <a:pt x="1" y="45"/>
                    </a:lnTo>
                    <a:lnTo>
                      <a:pt x="9" y="44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14" name="Freeform 38"/>
              <p:cNvSpPr>
                <a:spLocks/>
              </p:cNvSpPr>
              <p:nvPr/>
            </p:nvSpPr>
            <p:spPr bwMode="auto">
              <a:xfrm>
                <a:off x="1521" y="1570"/>
                <a:ext cx="19" cy="60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0" y="26"/>
                  </a:cxn>
                  <a:cxn ang="0">
                    <a:pos x="2" y="40"/>
                  </a:cxn>
                  <a:cxn ang="0">
                    <a:pos x="5" y="55"/>
                  </a:cxn>
                  <a:cxn ang="0">
                    <a:pos x="8" y="59"/>
                  </a:cxn>
                  <a:cxn ang="0">
                    <a:pos x="13" y="56"/>
                  </a:cxn>
                  <a:cxn ang="0">
                    <a:pos x="14" y="48"/>
                  </a:cxn>
                  <a:cxn ang="0">
                    <a:pos x="15" y="35"/>
                  </a:cxn>
                  <a:cxn ang="0">
                    <a:pos x="17" y="27"/>
                  </a:cxn>
                  <a:cxn ang="0">
                    <a:pos x="18" y="0"/>
                  </a:cxn>
                  <a:cxn ang="0">
                    <a:pos x="1" y="8"/>
                  </a:cxn>
                </a:cxnLst>
                <a:rect l="0" t="0" r="r" b="b"/>
                <a:pathLst>
                  <a:path w="19" h="60">
                    <a:moveTo>
                      <a:pt x="1" y="8"/>
                    </a:moveTo>
                    <a:lnTo>
                      <a:pt x="0" y="26"/>
                    </a:lnTo>
                    <a:lnTo>
                      <a:pt x="2" y="40"/>
                    </a:lnTo>
                    <a:lnTo>
                      <a:pt x="5" y="55"/>
                    </a:lnTo>
                    <a:lnTo>
                      <a:pt x="8" y="59"/>
                    </a:lnTo>
                    <a:lnTo>
                      <a:pt x="13" y="56"/>
                    </a:lnTo>
                    <a:lnTo>
                      <a:pt x="14" y="48"/>
                    </a:lnTo>
                    <a:lnTo>
                      <a:pt x="15" y="35"/>
                    </a:lnTo>
                    <a:lnTo>
                      <a:pt x="17" y="27"/>
                    </a:lnTo>
                    <a:lnTo>
                      <a:pt x="18" y="0"/>
                    </a:lnTo>
                    <a:lnTo>
                      <a:pt x="1" y="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15" name="Freeform 39"/>
              <p:cNvSpPr>
                <a:spLocks/>
              </p:cNvSpPr>
              <p:nvPr/>
            </p:nvSpPr>
            <p:spPr bwMode="auto">
              <a:xfrm>
                <a:off x="1525" y="1480"/>
                <a:ext cx="6" cy="10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3" y="9"/>
                  </a:cxn>
                  <a:cxn ang="0">
                    <a:pos x="1" y="9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5" y="9"/>
                  </a:cxn>
                  <a:cxn ang="0">
                    <a:pos x="4" y="9"/>
                  </a:cxn>
                  <a:cxn ang="0">
                    <a:pos x="3" y="9"/>
                  </a:cxn>
                </a:cxnLst>
                <a:rect l="0" t="0" r="r" b="b"/>
                <a:pathLst>
                  <a:path w="6" h="10">
                    <a:moveTo>
                      <a:pt x="3" y="9"/>
                    </a:moveTo>
                    <a:lnTo>
                      <a:pt x="3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16" name="Freeform 40"/>
              <p:cNvSpPr>
                <a:spLocks/>
              </p:cNvSpPr>
              <p:nvPr/>
            </p:nvSpPr>
            <p:spPr bwMode="auto">
              <a:xfrm>
                <a:off x="1588" y="1108"/>
                <a:ext cx="41" cy="7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1" y="8"/>
                  </a:cxn>
                  <a:cxn ang="0">
                    <a:pos x="31" y="42"/>
                  </a:cxn>
                  <a:cxn ang="0">
                    <a:pos x="31" y="31"/>
                  </a:cxn>
                  <a:cxn ang="0">
                    <a:pos x="37" y="31"/>
                  </a:cxn>
                  <a:cxn ang="0">
                    <a:pos x="39" y="34"/>
                  </a:cxn>
                  <a:cxn ang="0">
                    <a:pos x="40" y="40"/>
                  </a:cxn>
                  <a:cxn ang="0">
                    <a:pos x="40" y="76"/>
                  </a:cxn>
                  <a:cxn ang="0">
                    <a:pos x="0" y="75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18" y="6"/>
                  </a:cxn>
                  <a:cxn ang="0">
                    <a:pos x="25" y="4"/>
                  </a:cxn>
                  <a:cxn ang="0">
                    <a:pos x="30" y="2"/>
                  </a:cxn>
                  <a:cxn ang="0">
                    <a:pos x="29" y="0"/>
                  </a:cxn>
                </a:cxnLst>
                <a:rect l="0" t="0" r="r" b="b"/>
                <a:pathLst>
                  <a:path w="41" h="77">
                    <a:moveTo>
                      <a:pt x="29" y="0"/>
                    </a:moveTo>
                    <a:lnTo>
                      <a:pt x="31" y="8"/>
                    </a:lnTo>
                    <a:lnTo>
                      <a:pt x="31" y="42"/>
                    </a:lnTo>
                    <a:lnTo>
                      <a:pt x="31" y="31"/>
                    </a:lnTo>
                    <a:lnTo>
                      <a:pt x="37" y="31"/>
                    </a:lnTo>
                    <a:lnTo>
                      <a:pt x="39" y="34"/>
                    </a:lnTo>
                    <a:lnTo>
                      <a:pt x="40" y="40"/>
                    </a:lnTo>
                    <a:lnTo>
                      <a:pt x="40" y="76"/>
                    </a:lnTo>
                    <a:lnTo>
                      <a:pt x="0" y="75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8" y="6"/>
                    </a:lnTo>
                    <a:lnTo>
                      <a:pt x="25" y="4"/>
                    </a:lnTo>
                    <a:lnTo>
                      <a:pt x="30" y="2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17" name="Freeform 41"/>
              <p:cNvSpPr>
                <a:spLocks/>
              </p:cNvSpPr>
              <p:nvPr/>
            </p:nvSpPr>
            <p:spPr bwMode="auto">
              <a:xfrm>
                <a:off x="1610" y="1136"/>
                <a:ext cx="219" cy="4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8" y="360"/>
                  </a:cxn>
                  <a:cxn ang="0">
                    <a:pos x="218" y="404"/>
                  </a:cxn>
                  <a:cxn ang="0">
                    <a:pos x="0" y="413"/>
                  </a:cxn>
                  <a:cxn ang="0">
                    <a:pos x="0" y="0"/>
                  </a:cxn>
                </a:cxnLst>
                <a:rect l="0" t="0" r="r" b="b"/>
                <a:pathLst>
                  <a:path w="219" h="414">
                    <a:moveTo>
                      <a:pt x="0" y="0"/>
                    </a:moveTo>
                    <a:lnTo>
                      <a:pt x="218" y="360"/>
                    </a:lnTo>
                    <a:lnTo>
                      <a:pt x="218" y="404"/>
                    </a:lnTo>
                    <a:lnTo>
                      <a:pt x="0" y="4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18" name="Line 42"/>
              <p:cNvSpPr>
                <a:spLocks noChangeShapeType="1"/>
              </p:cNvSpPr>
              <p:nvPr/>
            </p:nvSpPr>
            <p:spPr bwMode="auto">
              <a:xfrm flipH="1" flipV="1">
                <a:off x="1623" y="1190"/>
                <a:ext cx="198" cy="3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219" name="Line 43"/>
              <p:cNvSpPr>
                <a:spLocks noChangeShapeType="1"/>
              </p:cNvSpPr>
              <p:nvPr/>
            </p:nvSpPr>
            <p:spPr bwMode="auto">
              <a:xfrm flipH="1" flipV="1">
                <a:off x="1621" y="1203"/>
                <a:ext cx="195" cy="30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220" name="Line 44"/>
              <p:cNvSpPr>
                <a:spLocks noChangeShapeType="1"/>
              </p:cNvSpPr>
              <p:nvPr/>
            </p:nvSpPr>
            <p:spPr bwMode="auto">
              <a:xfrm flipH="1">
                <a:off x="1612" y="1498"/>
                <a:ext cx="204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221" name="Line 45"/>
              <p:cNvSpPr>
                <a:spLocks noChangeShapeType="1"/>
              </p:cNvSpPr>
              <p:nvPr/>
            </p:nvSpPr>
            <p:spPr bwMode="auto">
              <a:xfrm>
                <a:off x="1704" y="1502"/>
                <a:ext cx="0" cy="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222" name="Freeform 46"/>
              <p:cNvSpPr>
                <a:spLocks/>
              </p:cNvSpPr>
              <p:nvPr/>
            </p:nvSpPr>
            <p:spPr bwMode="auto">
              <a:xfrm>
                <a:off x="1788" y="1476"/>
                <a:ext cx="3" cy="29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" y="28"/>
                  </a:cxn>
                </a:cxnLst>
                <a:rect l="0" t="0" r="r" b="b"/>
                <a:pathLst>
                  <a:path w="3" h="29">
                    <a:moveTo>
                      <a:pt x="2" y="28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23" name="Freeform 47"/>
              <p:cNvSpPr>
                <a:spLocks/>
              </p:cNvSpPr>
              <p:nvPr/>
            </p:nvSpPr>
            <p:spPr bwMode="auto">
              <a:xfrm>
                <a:off x="1714" y="1476"/>
                <a:ext cx="3" cy="29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" y="28"/>
                  </a:cxn>
                </a:cxnLst>
                <a:rect l="0" t="0" r="r" b="b"/>
                <a:pathLst>
                  <a:path w="3" h="29">
                    <a:moveTo>
                      <a:pt x="2" y="28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24" name="Freeform 48"/>
              <p:cNvSpPr>
                <a:spLocks/>
              </p:cNvSpPr>
              <p:nvPr/>
            </p:nvSpPr>
            <p:spPr bwMode="auto">
              <a:xfrm>
                <a:off x="1627" y="1476"/>
                <a:ext cx="3" cy="29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" y="28"/>
                  </a:cxn>
                </a:cxnLst>
                <a:rect l="0" t="0" r="r" b="b"/>
                <a:pathLst>
                  <a:path w="3" h="29">
                    <a:moveTo>
                      <a:pt x="2" y="28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25" name="Freeform 49"/>
              <p:cNvSpPr>
                <a:spLocks/>
              </p:cNvSpPr>
              <p:nvPr/>
            </p:nvSpPr>
            <p:spPr bwMode="auto">
              <a:xfrm>
                <a:off x="1694" y="1476"/>
                <a:ext cx="5" cy="29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4" y="28"/>
                  </a:cxn>
                </a:cxnLst>
                <a:rect l="0" t="0" r="r" b="b"/>
                <a:pathLst>
                  <a:path w="5" h="29">
                    <a:moveTo>
                      <a:pt x="4" y="28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4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26" name="Freeform 50"/>
              <p:cNvSpPr>
                <a:spLocks/>
              </p:cNvSpPr>
              <p:nvPr/>
            </p:nvSpPr>
            <p:spPr bwMode="auto">
              <a:xfrm>
                <a:off x="1637" y="1474"/>
                <a:ext cx="32" cy="17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31" y="16"/>
                  </a:cxn>
                </a:cxnLst>
                <a:rect l="0" t="0" r="r" b="b"/>
                <a:pathLst>
                  <a:path w="32" h="17">
                    <a:moveTo>
                      <a:pt x="31" y="16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1" y="16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27" name="Freeform 51"/>
              <p:cNvSpPr>
                <a:spLocks/>
              </p:cNvSpPr>
              <p:nvPr/>
            </p:nvSpPr>
            <p:spPr bwMode="auto">
              <a:xfrm>
                <a:off x="1757" y="1422"/>
                <a:ext cx="8" cy="66"/>
              </a:xfrm>
              <a:custGeom>
                <a:avLst/>
                <a:gdLst/>
                <a:ahLst/>
                <a:cxnLst>
                  <a:cxn ang="0">
                    <a:pos x="7" y="65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65"/>
                  </a:cxn>
                  <a:cxn ang="0">
                    <a:pos x="7" y="65"/>
                  </a:cxn>
                </a:cxnLst>
                <a:rect l="0" t="0" r="r" b="b"/>
                <a:pathLst>
                  <a:path w="8" h="66">
                    <a:moveTo>
                      <a:pt x="7" y="65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7" y="65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28" name="Freeform 52"/>
              <p:cNvSpPr>
                <a:spLocks/>
              </p:cNvSpPr>
              <p:nvPr/>
            </p:nvSpPr>
            <p:spPr bwMode="auto">
              <a:xfrm>
                <a:off x="1753" y="1436"/>
                <a:ext cx="16" cy="2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7"/>
                  </a:cxn>
                  <a:cxn ang="0">
                    <a:pos x="8" y="20"/>
                  </a:cxn>
                  <a:cxn ang="0">
                    <a:pos x="0" y="7"/>
                  </a:cxn>
                  <a:cxn ang="0">
                    <a:pos x="8" y="0"/>
                  </a:cxn>
                </a:cxnLst>
                <a:rect l="0" t="0" r="r" b="b"/>
                <a:pathLst>
                  <a:path w="16" h="21">
                    <a:moveTo>
                      <a:pt x="8" y="0"/>
                    </a:moveTo>
                    <a:lnTo>
                      <a:pt x="15" y="7"/>
                    </a:lnTo>
                    <a:lnTo>
                      <a:pt x="8" y="20"/>
                    </a:lnTo>
                    <a:lnTo>
                      <a:pt x="0" y="7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29" name="Freeform 53"/>
              <p:cNvSpPr>
                <a:spLocks/>
              </p:cNvSpPr>
              <p:nvPr/>
            </p:nvSpPr>
            <p:spPr bwMode="auto">
              <a:xfrm>
                <a:off x="1755" y="1468"/>
                <a:ext cx="12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" y="4"/>
                  </a:cxn>
                  <a:cxn ang="0">
                    <a:pos x="6" y="9"/>
                  </a:cxn>
                  <a:cxn ang="0">
                    <a:pos x="0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lnTo>
                      <a:pt x="11" y="4"/>
                    </a:lnTo>
                    <a:lnTo>
                      <a:pt x="6" y="9"/>
                    </a:lnTo>
                    <a:lnTo>
                      <a:pt x="0" y="4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30" name="Freeform 54"/>
              <p:cNvSpPr>
                <a:spLocks/>
              </p:cNvSpPr>
              <p:nvPr/>
            </p:nvSpPr>
            <p:spPr bwMode="auto">
              <a:xfrm>
                <a:off x="1815" y="1458"/>
                <a:ext cx="7" cy="79"/>
              </a:xfrm>
              <a:custGeom>
                <a:avLst/>
                <a:gdLst/>
                <a:ahLst/>
                <a:cxnLst>
                  <a:cxn ang="0">
                    <a:pos x="6" y="78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78"/>
                  </a:cxn>
                  <a:cxn ang="0">
                    <a:pos x="6" y="78"/>
                  </a:cxn>
                </a:cxnLst>
                <a:rect l="0" t="0" r="r" b="b"/>
                <a:pathLst>
                  <a:path w="7" h="79">
                    <a:moveTo>
                      <a:pt x="6" y="78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" y="7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31" name="Freeform 55"/>
              <p:cNvSpPr>
                <a:spLocks/>
              </p:cNvSpPr>
              <p:nvPr/>
            </p:nvSpPr>
            <p:spPr bwMode="auto">
              <a:xfrm>
                <a:off x="1810" y="1476"/>
                <a:ext cx="15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4" y="8"/>
                  </a:cxn>
                  <a:cxn ang="0">
                    <a:pos x="8" y="23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15" h="24">
                    <a:moveTo>
                      <a:pt x="8" y="0"/>
                    </a:moveTo>
                    <a:lnTo>
                      <a:pt x="14" y="8"/>
                    </a:lnTo>
                    <a:lnTo>
                      <a:pt x="8" y="23"/>
                    </a:ln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32" name="Freeform 56"/>
              <p:cNvSpPr>
                <a:spLocks/>
              </p:cNvSpPr>
              <p:nvPr/>
            </p:nvSpPr>
            <p:spPr bwMode="auto">
              <a:xfrm>
                <a:off x="1812" y="1513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" y="5"/>
                  </a:cxn>
                  <a:cxn ang="0">
                    <a:pos x="6" y="11"/>
                  </a:cxn>
                  <a:cxn ang="0">
                    <a:pos x="0" y="6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11" y="5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33" name="Freeform 57"/>
              <p:cNvSpPr>
                <a:spLocks/>
              </p:cNvSpPr>
              <p:nvPr/>
            </p:nvSpPr>
            <p:spPr bwMode="auto">
              <a:xfrm>
                <a:off x="1638" y="1299"/>
                <a:ext cx="36" cy="15"/>
              </a:xfrm>
              <a:custGeom>
                <a:avLst/>
                <a:gdLst/>
                <a:ahLst/>
                <a:cxnLst>
                  <a:cxn ang="0">
                    <a:pos x="35" y="14"/>
                  </a:cxn>
                  <a:cxn ang="0">
                    <a:pos x="35" y="9"/>
                  </a:cxn>
                  <a:cxn ang="0">
                    <a:pos x="24" y="9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1" y="9"/>
                  </a:cxn>
                  <a:cxn ang="0">
                    <a:pos x="9" y="9"/>
                  </a:cxn>
                  <a:cxn ang="0">
                    <a:pos x="9" y="1"/>
                  </a:cxn>
                  <a:cxn ang="0">
                    <a:pos x="4" y="1"/>
                  </a:cxn>
                  <a:cxn ang="0">
                    <a:pos x="4" y="9"/>
                  </a:cxn>
                  <a:cxn ang="0">
                    <a:pos x="0" y="9"/>
                  </a:cxn>
                </a:cxnLst>
                <a:rect l="0" t="0" r="r" b="b"/>
                <a:pathLst>
                  <a:path w="36" h="15">
                    <a:moveTo>
                      <a:pt x="35" y="14"/>
                    </a:moveTo>
                    <a:lnTo>
                      <a:pt x="35" y="9"/>
                    </a:lnTo>
                    <a:lnTo>
                      <a:pt x="24" y="9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1" y="9"/>
                    </a:lnTo>
                    <a:lnTo>
                      <a:pt x="9" y="9"/>
                    </a:lnTo>
                    <a:lnTo>
                      <a:pt x="9" y="1"/>
                    </a:lnTo>
                    <a:lnTo>
                      <a:pt x="4" y="1"/>
                    </a:lnTo>
                    <a:lnTo>
                      <a:pt x="4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34" name="Freeform 58"/>
              <p:cNvSpPr>
                <a:spLocks/>
              </p:cNvSpPr>
              <p:nvPr/>
            </p:nvSpPr>
            <p:spPr bwMode="auto">
              <a:xfrm>
                <a:off x="1575" y="1300"/>
                <a:ext cx="142" cy="67"/>
              </a:xfrm>
              <a:custGeom>
                <a:avLst/>
                <a:gdLst/>
                <a:ahLst/>
                <a:cxnLst>
                  <a:cxn ang="0">
                    <a:pos x="128" y="43"/>
                  </a:cxn>
                  <a:cxn ang="0">
                    <a:pos x="141" y="64"/>
                  </a:cxn>
                  <a:cxn ang="0">
                    <a:pos x="138" y="63"/>
                  </a:cxn>
                  <a:cxn ang="0">
                    <a:pos x="130" y="57"/>
                  </a:cxn>
                  <a:cxn ang="0">
                    <a:pos x="117" y="62"/>
                  </a:cxn>
                  <a:cxn ang="0">
                    <a:pos x="100" y="66"/>
                  </a:cxn>
                  <a:cxn ang="0">
                    <a:pos x="51" y="65"/>
                  </a:cxn>
                  <a:cxn ang="0">
                    <a:pos x="52" y="58"/>
                  </a:cxn>
                  <a:cxn ang="0">
                    <a:pos x="39" y="49"/>
                  </a:cxn>
                  <a:cxn ang="0">
                    <a:pos x="4" y="41"/>
                  </a:cxn>
                  <a:cxn ang="0">
                    <a:pos x="2" y="39"/>
                  </a:cxn>
                  <a:cxn ang="0">
                    <a:pos x="0" y="24"/>
                  </a:cxn>
                  <a:cxn ang="0">
                    <a:pos x="5" y="8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50" y="13"/>
                  </a:cxn>
                  <a:cxn ang="0">
                    <a:pos x="52" y="27"/>
                  </a:cxn>
                  <a:cxn ang="0">
                    <a:pos x="128" y="43"/>
                  </a:cxn>
                </a:cxnLst>
                <a:rect l="0" t="0" r="r" b="b"/>
                <a:pathLst>
                  <a:path w="142" h="67">
                    <a:moveTo>
                      <a:pt x="128" y="43"/>
                    </a:moveTo>
                    <a:lnTo>
                      <a:pt x="141" y="64"/>
                    </a:lnTo>
                    <a:lnTo>
                      <a:pt x="138" y="63"/>
                    </a:lnTo>
                    <a:lnTo>
                      <a:pt x="130" y="57"/>
                    </a:lnTo>
                    <a:lnTo>
                      <a:pt x="117" y="62"/>
                    </a:lnTo>
                    <a:lnTo>
                      <a:pt x="100" y="66"/>
                    </a:lnTo>
                    <a:lnTo>
                      <a:pt x="51" y="65"/>
                    </a:lnTo>
                    <a:lnTo>
                      <a:pt x="52" y="58"/>
                    </a:lnTo>
                    <a:lnTo>
                      <a:pt x="39" y="49"/>
                    </a:lnTo>
                    <a:lnTo>
                      <a:pt x="4" y="41"/>
                    </a:lnTo>
                    <a:lnTo>
                      <a:pt x="2" y="39"/>
                    </a:lnTo>
                    <a:lnTo>
                      <a:pt x="0" y="24"/>
                    </a:lnTo>
                    <a:lnTo>
                      <a:pt x="5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50" y="13"/>
                    </a:lnTo>
                    <a:lnTo>
                      <a:pt x="52" y="27"/>
                    </a:lnTo>
                    <a:lnTo>
                      <a:pt x="128" y="43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35" name="Freeform 59"/>
              <p:cNvSpPr>
                <a:spLocks/>
              </p:cNvSpPr>
              <p:nvPr/>
            </p:nvSpPr>
            <p:spPr bwMode="auto">
              <a:xfrm>
                <a:off x="1628" y="1332"/>
                <a:ext cx="50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9"/>
                  </a:cxn>
                  <a:cxn ang="0">
                    <a:pos x="49" y="12"/>
                  </a:cxn>
                  <a:cxn ang="0">
                    <a:pos x="49" y="15"/>
                  </a:cxn>
                  <a:cxn ang="0">
                    <a:pos x="49" y="28"/>
                  </a:cxn>
                  <a:cxn ang="0">
                    <a:pos x="0" y="28"/>
                  </a:cxn>
                  <a:cxn ang="0">
                    <a:pos x="0" y="0"/>
                  </a:cxn>
                </a:cxnLst>
                <a:rect l="0" t="0" r="r" b="b"/>
                <a:pathLst>
                  <a:path w="50" h="29">
                    <a:moveTo>
                      <a:pt x="0" y="0"/>
                    </a:moveTo>
                    <a:lnTo>
                      <a:pt x="45" y="9"/>
                    </a:lnTo>
                    <a:lnTo>
                      <a:pt x="49" y="12"/>
                    </a:lnTo>
                    <a:lnTo>
                      <a:pt x="49" y="15"/>
                    </a:lnTo>
                    <a:lnTo>
                      <a:pt x="49" y="28"/>
                    </a:lnTo>
                    <a:lnTo>
                      <a:pt x="0" y="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36" name="Freeform 60"/>
              <p:cNvSpPr>
                <a:spLocks/>
              </p:cNvSpPr>
              <p:nvPr/>
            </p:nvSpPr>
            <p:spPr bwMode="auto">
              <a:xfrm>
                <a:off x="1637" y="1316"/>
                <a:ext cx="35" cy="13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35" h="13">
                    <a:moveTo>
                      <a:pt x="34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37" name="Freeform 61"/>
              <p:cNvSpPr>
                <a:spLocks/>
              </p:cNvSpPr>
              <p:nvPr/>
            </p:nvSpPr>
            <p:spPr bwMode="auto">
              <a:xfrm>
                <a:off x="1582" y="1160"/>
                <a:ext cx="32" cy="144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0" y="55"/>
                  </a:cxn>
                  <a:cxn ang="0">
                    <a:pos x="17" y="55"/>
                  </a:cxn>
                  <a:cxn ang="0">
                    <a:pos x="1" y="55"/>
                  </a:cxn>
                  <a:cxn ang="0">
                    <a:pos x="1" y="0"/>
                  </a:cxn>
                  <a:cxn ang="0">
                    <a:pos x="31" y="0"/>
                  </a:cxn>
                  <a:cxn ang="0">
                    <a:pos x="31" y="141"/>
                  </a:cxn>
                  <a:cxn ang="0">
                    <a:pos x="29" y="143"/>
                  </a:cxn>
                  <a:cxn ang="0">
                    <a:pos x="0" y="143"/>
                  </a:cxn>
                </a:cxnLst>
                <a:rect l="0" t="0" r="r" b="b"/>
                <a:pathLst>
                  <a:path w="32" h="144">
                    <a:moveTo>
                      <a:pt x="0" y="143"/>
                    </a:moveTo>
                    <a:lnTo>
                      <a:pt x="0" y="55"/>
                    </a:lnTo>
                    <a:lnTo>
                      <a:pt x="17" y="55"/>
                    </a:lnTo>
                    <a:lnTo>
                      <a:pt x="1" y="55"/>
                    </a:lnTo>
                    <a:lnTo>
                      <a:pt x="1" y="0"/>
                    </a:lnTo>
                    <a:lnTo>
                      <a:pt x="31" y="0"/>
                    </a:lnTo>
                    <a:lnTo>
                      <a:pt x="31" y="141"/>
                    </a:lnTo>
                    <a:lnTo>
                      <a:pt x="29" y="143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38" name="Line 62"/>
              <p:cNvSpPr>
                <a:spLocks noChangeShapeType="1"/>
              </p:cNvSpPr>
              <p:nvPr/>
            </p:nvSpPr>
            <p:spPr bwMode="auto">
              <a:xfrm flipV="1">
                <a:off x="1716" y="1320"/>
                <a:ext cx="1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239" name="Freeform 63"/>
              <p:cNvSpPr>
                <a:spLocks/>
              </p:cNvSpPr>
              <p:nvPr/>
            </p:nvSpPr>
            <p:spPr bwMode="auto">
              <a:xfrm>
                <a:off x="1600" y="1158"/>
                <a:ext cx="8" cy="10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7"/>
                  </a:cxn>
                  <a:cxn ang="0">
                    <a:pos x="7" y="102"/>
                  </a:cxn>
                  <a:cxn ang="0">
                    <a:pos x="0" y="102"/>
                  </a:cxn>
                  <a:cxn ang="0">
                    <a:pos x="0" y="8"/>
                  </a:cxn>
                  <a:cxn ang="0">
                    <a:pos x="4" y="0"/>
                  </a:cxn>
                </a:cxnLst>
                <a:rect l="0" t="0" r="r" b="b"/>
                <a:pathLst>
                  <a:path w="8" h="103">
                    <a:moveTo>
                      <a:pt x="4" y="0"/>
                    </a:moveTo>
                    <a:lnTo>
                      <a:pt x="7" y="7"/>
                    </a:lnTo>
                    <a:lnTo>
                      <a:pt x="7" y="102"/>
                    </a:lnTo>
                    <a:lnTo>
                      <a:pt x="0" y="102"/>
                    </a:lnTo>
                    <a:lnTo>
                      <a:pt x="0" y="8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40" name="Freeform 64"/>
              <p:cNvSpPr>
                <a:spLocks/>
              </p:cNvSpPr>
              <p:nvPr/>
            </p:nvSpPr>
            <p:spPr bwMode="auto">
              <a:xfrm>
                <a:off x="1588" y="1105"/>
                <a:ext cx="30" cy="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1"/>
                  </a:cxn>
                  <a:cxn ang="0">
                    <a:pos x="26" y="2"/>
                  </a:cxn>
                  <a:cxn ang="0">
                    <a:pos x="29" y="5"/>
                  </a:cxn>
                  <a:cxn ang="0">
                    <a:pos x="17" y="5"/>
                  </a:cxn>
                  <a:cxn ang="0">
                    <a:pos x="8" y="7"/>
                  </a:cxn>
                  <a:cxn ang="0">
                    <a:pos x="0" y="6"/>
                  </a:cxn>
                  <a:cxn ang="0">
                    <a:pos x="15" y="0"/>
                  </a:cxn>
                </a:cxnLst>
                <a:rect l="0" t="0" r="r" b="b"/>
                <a:pathLst>
                  <a:path w="30" h="8">
                    <a:moveTo>
                      <a:pt x="15" y="0"/>
                    </a:moveTo>
                    <a:lnTo>
                      <a:pt x="21" y="1"/>
                    </a:lnTo>
                    <a:lnTo>
                      <a:pt x="26" y="2"/>
                    </a:lnTo>
                    <a:lnTo>
                      <a:pt x="29" y="5"/>
                    </a:lnTo>
                    <a:lnTo>
                      <a:pt x="17" y="5"/>
                    </a:lnTo>
                    <a:lnTo>
                      <a:pt x="8" y="7"/>
                    </a:lnTo>
                    <a:lnTo>
                      <a:pt x="0" y="6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41" name="Freeform 65"/>
              <p:cNvSpPr>
                <a:spLocks/>
              </p:cNvSpPr>
              <p:nvPr/>
            </p:nvSpPr>
            <p:spPr bwMode="auto">
              <a:xfrm>
                <a:off x="1589" y="1074"/>
                <a:ext cx="16" cy="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5" y="35"/>
                  </a:cxn>
                  <a:cxn ang="0">
                    <a:pos x="0" y="36"/>
                  </a:cxn>
                  <a:cxn ang="0">
                    <a:pos x="1" y="0"/>
                  </a:cxn>
                </a:cxnLst>
                <a:rect l="0" t="0" r="r" b="b"/>
                <a:pathLst>
                  <a:path w="16" h="37">
                    <a:moveTo>
                      <a:pt x="1" y="0"/>
                    </a:moveTo>
                    <a:lnTo>
                      <a:pt x="15" y="35"/>
                    </a:lnTo>
                    <a:lnTo>
                      <a:pt x="0" y="3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42" name="Line 66"/>
              <p:cNvSpPr>
                <a:spLocks noChangeShapeType="1"/>
              </p:cNvSpPr>
              <p:nvPr/>
            </p:nvSpPr>
            <p:spPr bwMode="auto">
              <a:xfrm flipH="1">
                <a:off x="1586" y="1145"/>
                <a:ext cx="2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243" name="Line 67"/>
              <p:cNvSpPr>
                <a:spLocks noChangeShapeType="1"/>
              </p:cNvSpPr>
              <p:nvPr/>
            </p:nvSpPr>
            <p:spPr bwMode="auto">
              <a:xfrm flipH="1">
                <a:off x="1584" y="1150"/>
                <a:ext cx="2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244" name="Line 68"/>
              <p:cNvSpPr>
                <a:spLocks noChangeShapeType="1"/>
              </p:cNvSpPr>
              <p:nvPr/>
            </p:nvSpPr>
            <p:spPr bwMode="auto">
              <a:xfrm>
                <a:off x="1593" y="1143"/>
                <a:ext cx="0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245" name="Freeform 69"/>
              <p:cNvSpPr>
                <a:spLocks/>
              </p:cNvSpPr>
              <p:nvPr/>
            </p:nvSpPr>
            <p:spPr bwMode="auto">
              <a:xfrm>
                <a:off x="1590" y="1457"/>
                <a:ext cx="15" cy="18"/>
              </a:xfrm>
              <a:custGeom>
                <a:avLst/>
                <a:gdLst/>
                <a:ahLst/>
                <a:cxnLst>
                  <a:cxn ang="0">
                    <a:pos x="14" y="17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14" y="17"/>
                  </a:cxn>
                </a:cxnLst>
                <a:rect l="0" t="0" r="r" b="b"/>
                <a:pathLst>
                  <a:path w="15" h="18">
                    <a:moveTo>
                      <a:pt x="14" y="17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4" y="1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46" name="Freeform 70"/>
              <p:cNvSpPr>
                <a:spLocks/>
              </p:cNvSpPr>
              <p:nvPr/>
            </p:nvSpPr>
            <p:spPr bwMode="auto">
              <a:xfrm>
                <a:off x="1590" y="1500"/>
                <a:ext cx="18" cy="19"/>
              </a:xfrm>
              <a:custGeom>
                <a:avLst/>
                <a:gdLst/>
                <a:ahLst/>
                <a:cxnLst>
                  <a:cxn ang="0">
                    <a:pos x="17" y="1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17" y="18"/>
                  </a:cxn>
                </a:cxnLst>
                <a:rect l="0" t="0" r="r" b="b"/>
                <a:pathLst>
                  <a:path w="18" h="19">
                    <a:moveTo>
                      <a:pt x="17" y="18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7" y="1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47" name="Freeform 71"/>
              <p:cNvSpPr>
                <a:spLocks/>
              </p:cNvSpPr>
              <p:nvPr/>
            </p:nvSpPr>
            <p:spPr bwMode="auto">
              <a:xfrm>
                <a:off x="1590" y="1522"/>
                <a:ext cx="14" cy="40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39"/>
                  </a:cxn>
                  <a:cxn ang="0">
                    <a:pos x="13" y="39"/>
                  </a:cxn>
                </a:cxnLst>
                <a:rect l="0" t="0" r="r" b="b"/>
                <a:pathLst>
                  <a:path w="14" h="40">
                    <a:moveTo>
                      <a:pt x="13" y="39"/>
                    </a:moveTo>
                    <a:lnTo>
                      <a:pt x="13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13" y="3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48" name="Freeform 72"/>
              <p:cNvSpPr>
                <a:spLocks/>
              </p:cNvSpPr>
              <p:nvPr/>
            </p:nvSpPr>
            <p:spPr bwMode="auto">
              <a:xfrm>
                <a:off x="1603" y="1549"/>
                <a:ext cx="13" cy="4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25"/>
                  </a:cxn>
                  <a:cxn ang="0">
                    <a:pos x="0" y="25"/>
                  </a:cxn>
                  <a:cxn ang="0">
                    <a:pos x="11" y="24"/>
                  </a:cxn>
                  <a:cxn ang="0">
                    <a:pos x="12" y="45"/>
                  </a:cxn>
                  <a:cxn ang="0">
                    <a:pos x="4" y="44"/>
                  </a:cxn>
                  <a:cxn ang="0">
                    <a:pos x="3" y="0"/>
                  </a:cxn>
                  <a:cxn ang="0">
                    <a:pos x="12" y="0"/>
                  </a:cxn>
                </a:cxnLst>
                <a:rect l="0" t="0" r="r" b="b"/>
                <a:pathLst>
                  <a:path w="13" h="46">
                    <a:moveTo>
                      <a:pt x="12" y="0"/>
                    </a:moveTo>
                    <a:lnTo>
                      <a:pt x="12" y="25"/>
                    </a:lnTo>
                    <a:lnTo>
                      <a:pt x="0" y="25"/>
                    </a:lnTo>
                    <a:lnTo>
                      <a:pt x="11" y="24"/>
                    </a:lnTo>
                    <a:lnTo>
                      <a:pt x="12" y="45"/>
                    </a:lnTo>
                    <a:lnTo>
                      <a:pt x="4" y="44"/>
                    </a:lnTo>
                    <a:lnTo>
                      <a:pt x="3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49" name="Freeform 73"/>
              <p:cNvSpPr>
                <a:spLocks/>
              </p:cNvSpPr>
              <p:nvPr/>
            </p:nvSpPr>
            <p:spPr bwMode="auto">
              <a:xfrm>
                <a:off x="1587" y="1570"/>
                <a:ext cx="18" cy="60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7" y="26"/>
                  </a:cxn>
                  <a:cxn ang="0">
                    <a:pos x="16" y="39"/>
                  </a:cxn>
                  <a:cxn ang="0">
                    <a:pos x="12" y="55"/>
                  </a:cxn>
                  <a:cxn ang="0">
                    <a:pos x="10" y="59"/>
                  </a:cxn>
                  <a:cxn ang="0">
                    <a:pos x="5" y="56"/>
                  </a:cxn>
                  <a:cxn ang="0">
                    <a:pos x="3" y="48"/>
                  </a:cxn>
                  <a:cxn ang="0">
                    <a:pos x="2" y="35"/>
                  </a:cxn>
                  <a:cxn ang="0">
                    <a:pos x="1" y="27"/>
                  </a:cxn>
                  <a:cxn ang="0">
                    <a:pos x="0" y="0"/>
                  </a:cxn>
                  <a:cxn ang="0">
                    <a:pos x="16" y="8"/>
                  </a:cxn>
                </a:cxnLst>
                <a:rect l="0" t="0" r="r" b="b"/>
                <a:pathLst>
                  <a:path w="18" h="60">
                    <a:moveTo>
                      <a:pt x="16" y="8"/>
                    </a:moveTo>
                    <a:lnTo>
                      <a:pt x="17" y="26"/>
                    </a:lnTo>
                    <a:lnTo>
                      <a:pt x="16" y="39"/>
                    </a:lnTo>
                    <a:lnTo>
                      <a:pt x="12" y="55"/>
                    </a:lnTo>
                    <a:lnTo>
                      <a:pt x="10" y="59"/>
                    </a:lnTo>
                    <a:lnTo>
                      <a:pt x="5" y="56"/>
                    </a:lnTo>
                    <a:lnTo>
                      <a:pt x="3" y="48"/>
                    </a:lnTo>
                    <a:lnTo>
                      <a:pt x="2" y="35"/>
                    </a:lnTo>
                    <a:lnTo>
                      <a:pt x="1" y="27"/>
                    </a:lnTo>
                    <a:lnTo>
                      <a:pt x="0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50" name="Freeform 74"/>
              <p:cNvSpPr>
                <a:spLocks/>
              </p:cNvSpPr>
              <p:nvPr/>
            </p:nvSpPr>
            <p:spPr bwMode="auto">
              <a:xfrm>
                <a:off x="1596" y="1480"/>
                <a:ext cx="5" cy="10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3" y="9"/>
                  </a:cxn>
                  <a:cxn ang="0">
                    <a:pos x="4" y="8"/>
                  </a:cxn>
                  <a:cxn ang="0">
                    <a:pos x="4" y="7"/>
                  </a:cxn>
                  <a:cxn ang="0">
                    <a:pos x="4" y="6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2" y="9"/>
                  </a:cxn>
                </a:cxnLst>
                <a:rect l="0" t="0" r="r" b="b"/>
                <a:pathLst>
                  <a:path w="5" h="10">
                    <a:moveTo>
                      <a:pt x="2" y="9"/>
                    </a:moveTo>
                    <a:lnTo>
                      <a:pt x="3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51" name="Freeform 75"/>
              <p:cNvSpPr>
                <a:spLocks/>
              </p:cNvSpPr>
              <p:nvPr/>
            </p:nvSpPr>
            <p:spPr bwMode="auto">
              <a:xfrm>
                <a:off x="1552" y="1061"/>
                <a:ext cx="23" cy="7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76"/>
                  </a:cxn>
                  <a:cxn ang="0">
                    <a:pos x="0" y="76"/>
                  </a:cxn>
                </a:cxnLst>
                <a:rect l="0" t="0" r="r" b="b"/>
                <a:pathLst>
                  <a:path w="23" h="77">
                    <a:moveTo>
                      <a:pt x="0" y="76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76"/>
                    </a:lnTo>
                    <a:lnTo>
                      <a:pt x="0" y="76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52" name="Freeform 76"/>
              <p:cNvSpPr>
                <a:spLocks/>
              </p:cNvSpPr>
              <p:nvPr/>
            </p:nvSpPr>
            <p:spPr bwMode="auto">
              <a:xfrm>
                <a:off x="1556" y="1189"/>
                <a:ext cx="16" cy="22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15" y="21"/>
                  </a:cxn>
                  <a:cxn ang="0">
                    <a:pos x="0" y="21"/>
                  </a:cxn>
                </a:cxnLst>
                <a:rect l="0" t="0" r="r" b="b"/>
                <a:pathLst>
                  <a:path w="16" h="22">
                    <a:moveTo>
                      <a:pt x="0" y="21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5" y="21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53" name="Freeform 77"/>
              <p:cNvSpPr>
                <a:spLocks/>
              </p:cNvSpPr>
              <p:nvPr/>
            </p:nvSpPr>
            <p:spPr bwMode="auto">
              <a:xfrm>
                <a:off x="1547" y="1520"/>
                <a:ext cx="32" cy="25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4"/>
                  </a:cxn>
                  <a:cxn ang="0">
                    <a:pos x="0" y="24"/>
                  </a:cxn>
                </a:cxnLst>
                <a:rect l="0" t="0" r="r" b="b"/>
                <a:pathLst>
                  <a:path w="32" h="25">
                    <a:moveTo>
                      <a:pt x="0" y="24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1" y="24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54" name="Freeform 78"/>
              <p:cNvSpPr>
                <a:spLocks/>
              </p:cNvSpPr>
              <p:nvPr/>
            </p:nvSpPr>
            <p:spPr bwMode="auto">
              <a:xfrm>
                <a:off x="1556" y="1469"/>
                <a:ext cx="16" cy="80"/>
              </a:xfrm>
              <a:custGeom>
                <a:avLst/>
                <a:gdLst/>
                <a:ahLst/>
                <a:cxnLst>
                  <a:cxn ang="0">
                    <a:pos x="2" y="79"/>
                  </a:cxn>
                  <a:cxn ang="0">
                    <a:pos x="1" y="71"/>
                  </a:cxn>
                  <a:cxn ang="0">
                    <a:pos x="0" y="60"/>
                  </a:cxn>
                  <a:cxn ang="0">
                    <a:pos x="0" y="51"/>
                  </a:cxn>
                  <a:cxn ang="0">
                    <a:pos x="0" y="41"/>
                  </a:cxn>
                  <a:cxn ang="0">
                    <a:pos x="0" y="29"/>
                  </a:cxn>
                  <a:cxn ang="0">
                    <a:pos x="2" y="15"/>
                  </a:cxn>
                  <a:cxn ang="0">
                    <a:pos x="4" y="5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10" y="2"/>
                  </a:cxn>
                  <a:cxn ang="0">
                    <a:pos x="10" y="5"/>
                  </a:cxn>
                  <a:cxn ang="0">
                    <a:pos x="13" y="15"/>
                  </a:cxn>
                  <a:cxn ang="0">
                    <a:pos x="15" y="29"/>
                  </a:cxn>
                  <a:cxn ang="0">
                    <a:pos x="15" y="41"/>
                  </a:cxn>
                  <a:cxn ang="0">
                    <a:pos x="15" y="51"/>
                  </a:cxn>
                  <a:cxn ang="0">
                    <a:pos x="15" y="60"/>
                  </a:cxn>
                  <a:cxn ang="0">
                    <a:pos x="14" y="71"/>
                  </a:cxn>
                  <a:cxn ang="0">
                    <a:pos x="13" y="79"/>
                  </a:cxn>
                  <a:cxn ang="0">
                    <a:pos x="2" y="79"/>
                  </a:cxn>
                </a:cxnLst>
                <a:rect l="0" t="0" r="r" b="b"/>
                <a:pathLst>
                  <a:path w="16" h="80">
                    <a:moveTo>
                      <a:pt x="2" y="79"/>
                    </a:moveTo>
                    <a:lnTo>
                      <a:pt x="1" y="71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0" y="41"/>
                    </a:lnTo>
                    <a:lnTo>
                      <a:pt x="0" y="29"/>
                    </a:lnTo>
                    <a:lnTo>
                      <a:pt x="2" y="15"/>
                    </a:lnTo>
                    <a:lnTo>
                      <a:pt x="4" y="5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3" y="15"/>
                    </a:lnTo>
                    <a:lnTo>
                      <a:pt x="15" y="29"/>
                    </a:lnTo>
                    <a:lnTo>
                      <a:pt x="15" y="41"/>
                    </a:lnTo>
                    <a:lnTo>
                      <a:pt x="15" y="51"/>
                    </a:lnTo>
                    <a:lnTo>
                      <a:pt x="15" y="60"/>
                    </a:lnTo>
                    <a:lnTo>
                      <a:pt x="14" y="71"/>
                    </a:lnTo>
                    <a:lnTo>
                      <a:pt x="13" y="79"/>
                    </a:lnTo>
                    <a:lnTo>
                      <a:pt x="2" y="7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55" name="Line 79"/>
              <p:cNvSpPr>
                <a:spLocks noChangeShapeType="1"/>
              </p:cNvSpPr>
              <p:nvPr/>
            </p:nvSpPr>
            <p:spPr bwMode="auto">
              <a:xfrm>
                <a:off x="1549" y="1261"/>
                <a:ext cx="2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256" name="Freeform 80"/>
              <p:cNvSpPr>
                <a:spLocks/>
              </p:cNvSpPr>
              <p:nvPr/>
            </p:nvSpPr>
            <p:spPr bwMode="auto">
              <a:xfrm>
                <a:off x="1551" y="1338"/>
                <a:ext cx="25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8"/>
                  </a:cxn>
                  <a:cxn ang="0">
                    <a:pos x="0" y="8"/>
                  </a:cxn>
                </a:cxnLst>
                <a:rect l="0" t="0" r="r" b="b"/>
                <a:pathLst>
                  <a:path w="25" h="9">
                    <a:moveTo>
                      <a:pt x="0" y="8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57" name="Freeform 81"/>
              <p:cNvSpPr>
                <a:spLocks/>
              </p:cNvSpPr>
              <p:nvPr/>
            </p:nvSpPr>
            <p:spPr bwMode="auto">
              <a:xfrm>
                <a:off x="1560" y="1250"/>
                <a:ext cx="8" cy="21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8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7" y="8"/>
                  </a:cxn>
                  <a:cxn ang="0">
                    <a:pos x="4" y="0"/>
                  </a:cxn>
                </a:cxnLst>
                <a:rect l="0" t="0" r="r" b="b"/>
                <a:pathLst>
                  <a:path w="8" h="215">
                    <a:moveTo>
                      <a:pt x="4" y="0"/>
                    </a:moveTo>
                    <a:lnTo>
                      <a:pt x="0" y="8"/>
                    </a:lnTo>
                    <a:lnTo>
                      <a:pt x="0" y="214"/>
                    </a:lnTo>
                    <a:lnTo>
                      <a:pt x="7" y="214"/>
                    </a:lnTo>
                    <a:lnTo>
                      <a:pt x="7" y="8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58" name="Freeform 82"/>
              <p:cNvSpPr>
                <a:spLocks/>
              </p:cNvSpPr>
              <p:nvPr/>
            </p:nvSpPr>
            <p:spPr bwMode="auto">
              <a:xfrm>
                <a:off x="1530" y="1345"/>
                <a:ext cx="12" cy="15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4" y="14"/>
                  </a:cxn>
                  <a:cxn ang="0">
                    <a:pos x="4" y="13"/>
                  </a:cxn>
                  <a:cxn ang="0">
                    <a:pos x="3" y="13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1" y="9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2"/>
                  </a:cxn>
                  <a:cxn ang="0">
                    <a:pos x="10" y="3"/>
                  </a:cxn>
                  <a:cxn ang="0">
                    <a:pos x="11" y="4"/>
                  </a:cxn>
                  <a:cxn ang="0">
                    <a:pos x="11" y="5"/>
                  </a:cxn>
                  <a:cxn ang="0">
                    <a:pos x="11" y="6"/>
                  </a:cxn>
                  <a:cxn ang="0">
                    <a:pos x="11" y="7"/>
                  </a:cxn>
                  <a:cxn ang="0">
                    <a:pos x="11" y="9"/>
                  </a:cxn>
                  <a:cxn ang="0">
                    <a:pos x="11" y="10"/>
                  </a:cxn>
                  <a:cxn ang="0">
                    <a:pos x="10" y="11"/>
                  </a:cxn>
                  <a:cxn ang="0">
                    <a:pos x="10" y="12"/>
                  </a:cxn>
                  <a:cxn ang="0">
                    <a:pos x="9" y="13"/>
                  </a:cxn>
                  <a:cxn ang="0">
                    <a:pos x="8" y="13"/>
                  </a:cxn>
                  <a:cxn ang="0">
                    <a:pos x="8" y="14"/>
                  </a:cxn>
                  <a:cxn ang="0">
                    <a:pos x="7" y="14"/>
                  </a:cxn>
                </a:cxnLst>
                <a:rect l="0" t="0" r="r" b="b"/>
                <a:pathLst>
                  <a:path w="12" h="15">
                    <a:moveTo>
                      <a:pt x="7" y="14"/>
                    </a:moveTo>
                    <a:lnTo>
                      <a:pt x="4" y="14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7" y="14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59" name="Freeform 83"/>
              <p:cNvSpPr>
                <a:spLocks/>
              </p:cNvSpPr>
              <p:nvPr/>
            </p:nvSpPr>
            <p:spPr bwMode="auto">
              <a:xfrm>
                <a:off x="1577" y="1345"/>
                <a:ext cx="12" cy="15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4" y="14"/>
                  </a:cxn>
                  <a:cxn ang="0">
                    <a:pos x="4" y="13"/>
                  </a:cxn>
                  <a:cxn ang="0">
                    <a:pos x="3" y="13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2"/>
                  </a:cxn>
                  <a:cxn ang="0">
                    <a:pos x="10" y="3"/>
                  </a:cxn>
                  <a:cxn ang="0">
                    <a:pos x="11" y="3"/>
                  </a:cxn>
                  <a:cxn ang="0">
                    <a:pos x="11" y="4"/>
                  </a:cxn>
                  <a:cxn ang="0">
                    <a:pos x="11" y="5"/>
                  </a:cxn>
                  <a:cxn ang="0">
                    <a:pos x="11" y="6"/>
                  </a:cxn>
                  <a:cxn ang="0">
                    <a:pos x="11" y="7"/>
                  </a:cxn>
                  <a:cxn ang="0">
                    <a:pos x="11" y="9"/>
                  </a:cxn>
                  <a:cxn ang="0">
                    <a:pos x="11" y="10"/>
                  </a:cxn>
                  <a:cxn ang="0">
                    <a:pos x="11" y="11"/>
                  </a:cxn>
                  <a:cxn ang="0">
                    <a:pos x="10" y="12"/>
                  </a:cxn>
                  <a:cxn ang="0">
                    <a:pos x="9" y="13"/>
                  </a:cxn>
                  <a:cxn ang="0">
                    <a:pos x="8" y="13"/>
                  </a:cxn>
                  <a:cxn ang="0">
                    <a:pos x="8" y="14"/>
                  </a:cxn>
                  <a:cxn ang="0">
                    <a:pos x="7" y="14"/>
                  </a:cxn>
                  <a:cxn ang="0">
                    <a:pos x="6" y="14"/>
                  </a:cxn>
                </a:cxnLst>
                <a:rect l="0" t="0" r="r" b="b"/>
                <a:pathLst>
                  <a:path w="12" h="15">
                    <a:moveTo>
                      <a:pt x="6" y="14"/>
                    </a:moveTo>
                    <a:lnTo>
                      <a:pt x="4" y="14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4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60" name="Freeform 84"/>
              <p:cNvSpPr>
                <a:spLocks/>
              </p:cNvSpPr>
              <p:nvPr/>
            </p:nvSpPr>
            <p:spPr bwMode="auto">
              <a:xfrm>
                <a:off x="1520" y="1601"/>
                <a:ext cx="87" cy="21"/>
              </a:xfrm>
              <a:custGeom>
                <a:avLst/>
                <a:gdLst/>
                <a:ahLst/>
                <a:cxnLst>
                  <a:cxn ang="0">
                    <a:pos x="79" y="20"/>
                  </a:cxn>
                  <a:cxn ang="0">
                    <a:pos x="86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8" y="20"/>
                  </a:cxn>
                  <a:cxn ang="0">
                    <a:pos x="79" y="20"/>
                  </a:cxn>
                </a:cxnLst>
                <a:rect l="0" t="0" r="r" b="b"/>
                <a:pathLst>
                  <a:path w="87" h="21">
                    <a:moveTo>
                      <a:pt x="79" y="20"/>
                    </a:moveTo>
                    <a:lnTo>
                      <a:pt x="86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8" y="20"/>
                    </a:lnTo>
                    <a:lnTo>
                      <a:pt x="79" y="2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61" name="Freeform 85"/>
              <p:cNvSpPr>
                <a:spLocks/>
              </p:cNvSpPr>
              <p:nvPr/>
            </p:nvSpPr>
            <p:spPr bwMode="auto">
              <a:xfrm>
                <a:off x="1528" y="1622"/>
                <a:ext cx="72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71" y="0"/>
                  </a:cxn>
                  <a:cxn ang="0">
                    <a:pos x="71" y="8"/>
                  </a:cxn>
                  <a:cxn ang="0">
                    <a:pos x="0" y="8"/>
                  </a:cxn>
                </a:cxnLst>
                <a:rect l="0" t="0" r="r" b="b"/>
                <a:pathLst>
                  <a:path w="72" h="9">
                    <a:moveTo>
                      <a:pt x="0" y="8"/>
                    </a:moveTo>
                    <a:lnTo>
                      <a:pt x="0" y="0"/>
                    </a:lnTo>
                    <a:lnTo>
                      <a:pt x="71" y="0"/>
                    </a:lnTo>
                    <a:lnTo>
                      <a:pt x="71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62" name="Freeform 86"/>
              <p:cNvSpPr>
                <a:spLocks/>
              </p:cNvSpPr>
              <p:nvPr/>
            </p:nvSpPr>
            <p:spPr bwMode="auto">
              <a:xfrm>
                <a:off x="1529" y="1631"/>
                <a:ext cx="70" cy="30"/>
              </a:xfrm>
              <a:custGeom>
                <a:avLst/>
                <a:gdLst/>
                <a:ahLst/>
                <a:cxnLst>
                  <a:cxn ang="0">
                    <a:pos x="66" y="29"/>
                  </a:cxn>
                  <a:cxn ang="0">
                    <a:pos x="69" y="0"/>
                  </a:cxn>
                  <a:cxn ang="0">
                    <a:pos x="0" y="0"/>
                  </a:cxn>
                  <a:cxn ang="0">
                    <a:pos x="3" y="29"/>
                  </a:cxn>
                  <a:cxn ang="0">
                    <a:pos x="66" y="29"/>
                  </a:cxn>
                </a:cxnLst>
                <a:rect l="0" t="0" r="r" b="b"/>
                <a:pathLst>
                  <a:path w="70" h="30">
                    <a:moveTo>
                      <a:pt x="66" y="29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3" y="29"/>
                    </a:lnTo>
                    <a:lnTo>
                      <a:pt x="66" y="2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63" name="Line 87"/>
              <p:cNvSpPr>
                <a:spLocks noChangeShapeType="1"/>
              </p:cNvSpPr>
              <p:nvPr/>
            </p:nvSpPr>
            <p:spPr bwMode="auto">
              <a:xfrm>
                <a:off x="1533" y="1635"/>
                <a:ext cx="2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264" name="Line 88"/>
              <p:cNvSpPr>
                <a:spLocks noChangeShapeType="1"/>
              </p:cNvSpPr>
              <p:nvPr/>
            </p:nvSpPr>
            <p:spPr bwMode="auto">
              <a:xfrm>
                <a:off x="1539" y="1635"/>
                <a:ext cx="2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265" name="Freeform 89"/>
              <p:cNvSpPr>
                <a:spLocks/>
              </p:cNvSpPr>
              <p:nvPr/>
            </p:nvSpPr>
            <p:spPr bwMode="auto">
              <a:xfrm>
                <a:off x="1547" y="1631"/>
                <a:ext cx="1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"/>
                  </a:cxn>
                  <a:cxn ang="0">
                    <a:pos x="0" y="28"/>
                  </a:cxn>
                </a:cxnLst>
                <a:rect l="0" t="0" r="r" b="b"/>
                <a:pathLst>
                  <a:path w="1" h="30">
                    <a:moveTo>
                      <a:pt x="0" y="0"/>
                    </a:moveTo>
                    <a:lnTo>
                      <a:pt x="0" y="29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66" name="Line 90"/>
              <p:cNvSpPr>
                <a:spLocks noChangeShapeType="1"/>
              </p:cNvSpPr>
              <p:nvPr/>
            </p:nvSpPr>
            <p:spPr bwMode="auto">
              <a:xfrm>
                <a:off x="1555" y="1635"/>
                <a:ext cx="0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267" name="Line 91"/>
              <p:cNvSpPr>
                <a:spLocks noChangeShapeType="1"/>
              </p:cNvSpPr>
              <p:nvPr/>
            </p:nvSpPr>
            <p:spPr bwMode="auto">
              <a:xfrm flipH="1">
                <a:off x="1586" y="1635"/>
                <a:ext cx="11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268" name="Line 92"/>
              <p:cNvSpPr>
                <a:spLocks noChangeShapeType="1"/>
              </p:cNvSpPr>
              <p:nvPr/>
            </p:nvSpPr>
            <p:spPr bwMode="auto">
              <a:xfrm flipH="1">
                <a:off x="1582" y="1635"/>
                <a:ext cx="9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269" name="Freeform 93"/>
              <p:cNvSpPr>
                <a:spLocks/>
              </p:cNvSpPr>
              <p:nvPr/>
            </p:nvSpPr>
            <p:spPr bwMode="auto">
              <a:xfrm>
                <a:off x="1578" y="1631"/>
                <a:ext cx="3" cy="3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9"/>
                  </a:cxn>
                  <a:cxn ang="0">
                    <a:pos x="0" y="28"/>
                  </a:cxn>
                </a:cxnLst>
                <a:rect l="0" t="0" r="r" b="b"/>
                <a:pathLst>
                  <a:path w="3" h="30">
                    <a:moveTo>
                      <a:pt x="2" y="0"/>
                    </a:moveTo>
                    <a:lnTo>
                      <a:pt x="0" y="29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70" name="Line 94"/>
              <p:cNvSpPr>
                <a:spLocks noChangeShapeType="1"/>
              </p:cNvSpPr>
              <p:nvPr/>
            </p:nvSpPr>
            <p:spPr bwMode="auto">
              <a:xfrm flipH="1">
                <a:off x="1567" y="1635"/>
                <a:ext cx="9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271" name="Line 95"/>
              <p:cNvSpPr>
                <a:spLocks noChangeShapeType="1"/>
              </p:cNvSpPr>
              <p:nvPr/>
            </p:nvSpPr>
            <p:spPr bwMode="auto">
              <a:xfrm>
                <a:off x="1563" y="1635"/>
                <a:ext cx="0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272" name="Line 96"/>
              <p:cNvSpPr>
                <a:spLocks noChangeShapeType="1"/>
              </p:cNvSpPr>
              <p:nvPr/>
            </p:nvSpPr>
            <p:spPr bwMode="auto">
              <a:xfrm>
                <a:off x="1547" y="1385"/>
                <a:ext cx="0" cy="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273" name="Line 97"/>
              <p:cNvSpPr>
                <a:spLocks noChangeShapeType="1"/>
              </p:cNvSpPr>
              <p:nvPr/>
            </p:nvSpPr>
            <p:spPr bwMode="auto">
              <a:xfrm>
                <a:off x="1578" y="1385"/>
                <a:ext cx="0" cy="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274" name="Freeform 98"/>
              <p:cNvSpPr>
                <a:spLocks/>
              </p:cNvSpPr>
              <p:nvPr/>
            </p:nvSpPr>
            <p:spPr bwMode="auto">
              <a:xfrm>
                <a:off x="1497" y="1123"/>
                <a:ext cx="24" cy="51"/>
              </a:xfrm>
              <a:custGeom>
                <a:avLst/>
                <a:gdLst/>
                <a:ahLst/>
                <a:cxnLst>
                  <a:cxn ang="0">
                    <a:pos x="10" y="49"/>
                  </a:cxn>
                  <a:cxn ang="0">
                    <a:pos x="8" y="49"/>
                  </a:cxn>
                  <a:cxn ang="0">
                    <a:pos x="5" y="47"/>
                  </a:cxn>
                  <a:cxn ang="0">
                    <a:pos x="4" y="44"/>
                  </a:cxn>
                  <a:cxn ang="0">
                    <a:pos x="3" y="42"/>
                  </a:cxn>
                  <a:cxn ang="0">
                    <a:pos x="1" y="39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0" y="15"/>
                  </a:cxn>
                  <a:cxn ang="0">
                    <a:pos x="1" y="11"/>
                  </a:cxn>
                  <a:cxn ang="0">
                    <a:pos x="4" y="6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0" y="1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6" y="2"/>
                  </a:cxn>
                  <a:cxn ang="0">
                    <a:pos x="18" y="4"/>
                  </a:cxn>
                  <a:cxn ang="0">
                    <a:pos x="20" y="7"/>
                  </a:cxn>
                  <a:cxn ang="0">
                    <a:pos x="22" y="11"/>
                  </a:cxn>
                  <a:cxn ang="0">
                    <a:pos x="22" y="15"/>
                  </a:cxn>
                  <a:cxn ang="0">
                    <a:pos x="23" y="18"/>
                  </a:cxn>
                  <a:cxn ang="0">
                    <a:pos x="23" y="21"/>
                  </a:cxn>
                  <a:cxn ang="0">
                    <a:pos x="23" y="25"/>
                  </a:cxn>
                  <a:cxn ang="0">
                    <a:pos x="22" y="35"/>
                  </a:cxn>
                  <a:cxn ang="0">
                    <a:pos x="20" y="42"/>
                  </a:cxn>
                  <a:cxn ang="0">
                    <a:pos x="18" y="45"/>
                  </a:cxn>
                  <a:cxn ang="0">
                    <a:pos x="16" y="48"/>
                  </a:cxn>
                  <a:cxn ang="0">
                    <a:pos x="14" y="49"/>
                  </a:cxn>
                  <a:cxn ang="0">
                    <a:pos x="12" y="49"/>
                  </a:cxn>
                </a:cxnLst>
                <a:rect l="0" t="0" r="r" b="b"/>
                <a:pathLst>
                  <a:path w="24" h="51">
                    <a:moveTo>
                      <a:pt x="11" y="50"/>
                    </a:moveTo>
                    <a:lnTo>
                      <a:pt x="10" y="49"/>
                    </a:lnTo>
                    <a:lnTo>
                      <a:pt x="9" y="49"/>
                    </a:lnTo>
                    <a:lnTo>
                      <a:pt x="8" y="49"/>
                    </a:lnTo>
                    <a:lnTo>
                      <a:pt x="7" y="48"/>
                    </a:lnTo>
                    <a:lnTo>
                      <a:pt x="5" y="47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1" y="9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5"/>
                    </a:lnTo>
                    <a:lnTo>
                      <a:pt x="23" y="30"/>
                    </a:lnTo>
                    <a:lnTo>
                      <a:pt x="22" y="35"/>
                    </a:lnTo>
                    <a:lnTo>
                      <a:pt x="22" y="39"/>
                    </a:lnTo>
                    <a:lnTo>
                      <a:pt x="20" y="42"/>
                    </a:lnTo>
                    <a:lnTo>
                      <a:pt x="19" y="44"/>
                    </a:lnTo>
                    <a:lnTo>
                      <a:pt x="18" y="45"/>
                    </a:lnTo>
                    <a:lnTo>
                      <a:pt x="18" y="47"/>
                    </a:lnTo>
                    <a:lnTo>
                      <a:pt x="16" y="48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2" y="49"/>
                    </a:lnTo>
                    <a:lnTo>
                      <a:pt x="11" y="5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75" name="Freeform 99"/>
              <p:cNvSpPr>
                <a:spLocks/>
              </p:cNvSpPr>
              <p:nvPr/>
            </p:nvSpPr>
            <p:spPr bwMode="auto">
              <a:xfrm>
                <a:off x="1497" y="1151"/>
                <a:ext cx="25" cy="100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99"/>
                  </a:cxn>
                  <a:cxn ang="0">
                    <a:pos x="0" y="99"/>
                  </a:cxn>
                </a:cxnLst>
                <a:rect l="0" t="0" r="r" b="b"/>
                <a:pathLst>
                  <a:path w="25" h="100">
                    <a:moveTo>
                      <a:pt x="0" y="9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99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76" name="Freeform 100"/>
              <p:cNvSpPr>
                <a:spLocks/>
              </p:cNvSpPr>
              <p:nvPr/>
            </p:nvSpPr>
            <p:spPr bwMode="auto">
              <a:xfrm>
                <a:off x="1491" y="1249"/>
                <a:ext cx="35" cy="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7" y="6"/>
                  </a:cxn>
                  <a:cxn ang="0">
                    <a:pos x="9" y="11"/>
                  </a:cxn>
                  <a:cxn ang="0">
                    <a:pos x="11" y="17"/>
                  </a:cxn>
                  <a:cxn ang="0">
                    <a:pos x="13" y="21"/>
                  </a:cxn>
                  <a:cxn ang="0">
                    <a:pos x="1" y="23"/>
                  </a:cxn>
                  <a:cxn ang="0">
                    <a:pos x="1" y="35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17" y="36"/>
                  </a:cxn>
                  <a:cxn ang="0">
                    <a:pos x="18" y="36"/>
                  </a:cxn>
                  <a:cxn ang="0">
                    <a:pos x="34" y="38"/>
                  </a:cxn>
                  <a:cxn ang="0">
                    <a:pos x="34" y="35"/>
                  </a:cxn>
                  <a:cxn ang="0">
                    <a:pos x="34" y="23"/>
                  </a:cxn>
                  <a:cxn ang="0">
                    <a:pos x="22" y="21"/>
                  </a:cxn>
                  <a:cxn ang="0">
                    <a:pos x="26" y="17"/>
                  </a:cxn>
                  <a:cxn ang="0">
                    <a:pos x="27" y="11"/>
                  </a:cxn>
                  <a:cxn ang="0">
                    <a:pos x="29" y="6"/>
                  </a:cxn>
                  <a:cxn ang="0">
                    <a:pos x="30" y="0"/>
                  </a:cxn>
                  <a:cxn ang="0">
                    <a:pos x="6" y="0"/>
                  </a:cxn>
                </a:cxnLst>
                <a:rect l="0" t="0" r="r" b="b"/>
                <a:pathLst>
                  <a:path w="35" h="39">
                    <a:moveTo>
                      <a:pt x="6" y="0"/>
                    </a:moveTo>
                    <a:lnTo>
                      <a:pt x="7" y="6"/>
                    </a:lnTo>
                    <a:lnTo>
                      <a:pt x="9" y="11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" y="23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17" y="36"/>
                    </a:lnTo>
                    <a:lnTo>
                      <a:pt x="18" y="36"/>
                    </a:lnTo>
                    <a:lnTo>
                      <a:pt x="34" y="38"/>
                    </a:lnTo>
                    <a:lnTo>
                      <a:pt x="34" y="35"/>
                    </a:lnTo>
                    <a:lnTo>
                      <a:pt x="34" y="23"/>
                    </a:lnTo>
                    <a:lnTo>
                      <a:pt x="22" y="21"/>
                    </a:lnTo>
                    <a:lnTo>
                      <a:pt x="26" y="17"/>
                    </a:lnTo>
                    <a:lnTo>
                      <a:pt x="27" y="11"/>
                    </a:lnTo>
                    <a:lnTo>
                      <a:pt x="29" y="6"/>
                    </a:lnTo>
                    <a:lnTo>
                      <a:pt x="30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77" name="Freeform 101"/>
              <p:cNvSpPr>
                <a:spLocks/>
              </p:cNvSpPr>
              <p:nvPr/>
            </p:nvSpPr>
            <p:spPr bwMode="auto">
              <a:xfrm>
                <a:off x="1507" y="1263"/>
                <a:ext cx="3" cy="2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3" h="28">
                    <a:moveTo>
                      <a:pt x="0" y="2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78" name="Freeform 102"/>
              <p:cNvSpPr>
                <a:spLocks/>
              </p:cNvSpPr>
              <p:nvPr/>
            </p:nvSpPr>
            <p:spPr bwMode="auto">
              <a:xfrm>
                <a:off x="1526" y="1123"/>
                <a:ext cx="25" cy="51"/>
              </a:xfrm>
              <a:custGeom>
                <a:avLst/>
                <a:gdLst/>
                <a:ahLst/>
                <a:cxnLst>
                  <a:cxn ang="0">
                    <a:pos x="11" y="49"/>
                  </a:cxn>
                  <a:cxn ang="0">
                    <a:pos x="9" y="49"/>
                  </a:cxn>
                  <a:cxn ang="0">
                    <a:pos x="7" y="47"/>
                  </a:cxn>
                  <a:cxn ang="0">
                    <a:pos x="4" y="44"/>
                  </a:cxn>
                  <a:cxn ang="0">
                    <a:pos x="3" y="42"/>
                  </a:cxn>
                  <a:cxn ang="0">
                    <a:pos x="2" y="39"/>
                  </a:cxn>
                  <a:cxn ang="0">
                    <a:pos x="1" y="36"/>
                  </a:cxn>
                  <a:cxn ang="0">
                    <a:pos x="1" y="32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1" y="15"/>
                  </a:cxn>
                  <a:cxn ang="0">
                    <a:pos x="2" y="11"/>
                  </a:cxn>
                  <a:cxn ang="0">
                    <a:pos x="4" y="6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9" y="3"/>
                  </a:cxn>
                  <a:cxn ang="0">
                    <a:pos x="20" y="6"/>
                  </a:cxn>
                  <a:cxn ang="0">
                    <a:pos x="22" y="9"/>
                  </a:cxn>
                  <a:cxn ang="0">
                    <a:pos x="23" y="13"/>
                  </a:cxn>
                  <a:cxn ang="0">
                    <a:pos x="23" y="16"/>
                  </a:cxn>
                  <a:cxn ang="0">
                    <a:pos x="24" y="20"/>
                  </a:cxn>
                  <a:cxn ang="0">
                    <a:pos x="24" y="22"/>
                  </a:cxn>
                  <a:cxn ang="0">
                    <a:pos x="24" y="30"/>
                  </a:cxn>
                  <a:cxn ang="0">
                    <a:pos x="22" y="39"/>
                  </a:cxn>
                  <a:cxn ang="0">
                    <a:pos x="20" y="44"/>
                  </a:cxn>
                  <a:cxn ang="0">
                    <a:pos x="19" y="47"/>
                  </a:cxn>
                  <a:cxn ang="0">
                    <a:pos x="16" y="49"/>
                  </a:cxn>
                  <a:cxn ang="0">
                    <a:pos x="14" y="49"/>
                  </a:cxn>
                  <a:cxn ang="0">
                    <a:pos x="12" y="50"/>
                  </a:cxn>
                </a:cxnLst>
                <a:rect l="0" t="0" r="r" b="b"/>
                <a:pathLst>
                  <a:path w="25" h="51">
                    <a:moveTo>
                      <a:pt x="12" y="50"/>
                    </a:moveTo>
                    <a:lnTo>
                      <a:pt x="11" y="49"/>
                    </a:lnTo>
                    <a:lnTo>
                      <a:pt x="10" y="49"/>
                    </a:lnTo>
                    <a:lnTo>
                      <a:pt x="9" y="49"/>
                    </a:lnTo>
                    <a:lnTo>
                      <a:pt x="8" y="48"/>
                    </a:lnTo>
                    <a:lnTo>
                      <a:pt x="7" y="47"/>
                    </a:lnTo>
                    <a:lnTo>
                      <a:pt x="5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" y="20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3" y="13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4" y="21"/>
                    </a:lnTo>
                    <a:lnTo>
                      <a:pt x="24" y="22"/>
                    </a:lnTo>
                    <a:lnTo>
                      <a:pt x="24" y="25"/>
                    </a:lnTo>
                    <a:lnTo>
                      <a:pt x="24" y="30"/>
                    </a:lnTo>
                    <a:lnTo>
                      <a:pt x="23" y="35"/>
                    </a:lnTo>
                    <a:lnTo>
                      <a:pt x="22" y="39"/>
                    </a:lnTo>
                    <a:lnTo>
                      <a:pt x="21" y="42"/>
                    </a:lnTo>
                    <a:lnTo>
                      <a:pt x="20" y="44"/>
                    </a:lnTo>
                    <a:lnTo>
                      <a:pt x="19" y="45"/>
                    </a:lnTo>
                    <a:lnTo>
                      <a:pt x="19" y="47"/>
                    </a:lnTo>
                    <a:lnTo>
                      <a:pt x="16" y="48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2" y="5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79" name="Freeform 103"/>
              <p:cNvSpPr>
                <a:spLocks/>
              </p:cNvSpPr>
              <p:nvPr/>
            </p:nvSpPr>
            <p:spPr bwMode="auto">
              <a:xfrm>
                <a:off x="1526" y="1151"/>
                <a:ext cx="25" cy="100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99"/>
                  </a:cxn>
                  <a:cxn ang="0">
                    <a:pos x="0" y="99"/>
                  </a:cxn>
                </a:cxnLst>
                <a:rect l="0" t="0" r="r" b="b"/>
                <a:pathLst>
                  <a:path w="25" h="100">
                    <a:moveTo>
                      <a:pt x="0" y="9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99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80" name="Freeform 104"/>
              <p:cNvSpPr>
                <a:spLocks/>
              </p:cNvSpPr>
              <p:nvPr/>
            </p:nvSpPr>
            <p:spPr bwMode="auto">
              <a:xfrm>
                <a:off x="1521" y="1249"/>
                <a:ext cx="36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6"/>
                  </a:cxn>
                  <a:cxn ang="0">
                    <a:pos x="9" y="11"/>
                  </a:cxn>
                  <a:cxn ang="0">
                    <a:pos x="11" y="17"/>
                  </a:cxn>
                  <a:cxn ang="0">
                    <a:pos x="13" y="21"/>
                  </a:cxn>
                  <a:cxn ang="0">
                    <a:pos x="1" y="23"/>
                  </a:cxn>
                  <a:cxn ang="0">
                    <a:pos x="1" y="35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18" y="36"/>
                  </a:cxn>
                  <a:cxn ang="0">
                    <a:pos x="19" y="36"/>
                  </a:cxn>
                  <a:cxn ang="0">
                    <a:pos x="35" y="38"/>
                  </a:cxn>
                  <a:cxn ang="0">
                    <a:pos x="35" y="35"/>
                  </a:cxn>
                  <a:cxn ang="0">
                    <a:pos x="35" y="23"/>
                  </a:cxn>
                  <a:cxn ang="0">
                    <a:pos x="23" y="21"/>
                  </a:cxn>
                  <a:cxn ang="0">
                    <a:pos x="26" y="17"/>
                  </a:cxn>
                  <a:cxn ang="0">
                    <a:pos x="27" y="11"/>
                  </a:cxn>
                  <a:cxn ang="0">
                    <a:pos x="30" y="6"/>
                  </a:cxn>
                  <a:cxn ang="0">
                    <a:pos x="31" y="0"/>
                  </a:cxn>
                  <a:cxn ang="0">
                    <a:pos x="5" y="0"/>
                  </a:cxn>
                </a:cxnLst>
                <a:rect l="0" t="0" r="r" b="b"/>
                <a:pathLst>
                  <a:path w="36" h="39">
                    <a:moveTo>
                      <a:pt x="5" y="0"/>
                    </a:moveTo>
                    <a:lnTo>
                      <a:pt x="7" y="6"/>
                    </a:lnTo>
                    <a:lnTo>
                      <a:pt x="9" y="11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" y="23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35" y="38"/>
                    </a:lnTo>
                    <a:lnTo>
                      <a:pt x="35" y="35"/>
                    </a:lnTo>
                    <a:lnTo>
                      <a:pt x="35" y="23"/>
                    </a:lnTo>
                    <a:lnTo>
                      <a:pt x="23" y="21"/>
                    </a:lnTo>
                    <a:lnTo>
                      <a:pt x="26" y="17"/>
                    </a:lnTo>
                    <a:lnTo>
                      <a:pt x="27" y="11"/>
                    </a:lnTo>
                    <a:lnTo>
                      <a:pt x="30" y="6"/>
                    </a:lnTo>
                    <a:lnTo>
                      <a:pt x="31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81" name="Freeform 105"/>
              <p:cNvSpPr>
                <a:spLocks/>
              </p:cNvSpPr>
              <p:nvPr/>
            </p:nvSpPr>
            <p:spPr bwMode="auto">
              <a:xfrm>
                <a:off x="1537" y="1263"/>
                <a:ext cx="3" cy="2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3" h="28">
                    <a:moveTo>
                      <a:pt x="0" y="2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82" name="Freeform 106"/>
              <p:cNvSpPr>
                <a:spLocks/>
              </p:cNvSpPr>
              <p:nvPr/>
            </p:nvSpPr>
            <p:spPr bwMode="auto">
              <a:xfrm>
                <a:off x="1584" y="1123"/>
                <a:ext cx="24" cy="51"/>
              </a:xfrm>
              <a:custGeom>
                <a:avLst/>
                <a:gdLst/>
                <a:ahLst/>
                <a:cxnLst>
                  <a:cxn ang="0">
                    <a:pos x="10" y="49"/>
                  </a:cxn>
                  <a:cxn ang="0">
                    <a:pos x="8" y="49"/>
                  </a:cxn>
                  <a:cxn ang="0">
                    <a:pos x="5" y="47"/>
                  </a:cxn>
                  <a:cxn ang="0">
                    <a:pos x="4" y="44"/>
                  </a:cxn>
                  <a:cxn ang="0">
                    <a:pos x="3" y="42"/>
                  </a:cxn>
                  <a:cxn ang="0">
                    <a:pos x="1" y="39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0" y="15"/>
                  </a:cxn>
                  <a:cxn ang="0">
                    <a:pos x="1" y="11"/>
                  </a:cxn>
                  <a:cxn ang="0">
                    <a:pos x="4" y="6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0" y="1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5" y="2"/>
                  </a:cxn>
                  <a:cxn ang="0">
                    <a:pos x="18" y="4"/>
                  </a:cxn>
                  <a:cxn ang="0">
                    <a:pos x="20" y="7"/>
                  </a:cxn>
                  <a:cxn ang="0">
                    <a:pos x="22" y="11"/>
                  </a:cxn>
                  <a:cxn ang="0">
                    <a:pos x="22" y="15"/>
                  </a:cxn>
                  <a:cxn ang="0">
                    <a:pos x="23" y="18"/>
                  </a:cxn>
                  <a:cxn ang="0">
                    <a:pos x="23" y="21"/>
                  </a:cxn>
                  <a:cxn ang="0">
                    <a:pos x="23" y="25"/>
                  </a:cxn>
                  <a:cxn ang="0">
                    <a:pos x="22" y="35"/>
                  </a:cxn>
                  <a:cxn ang="0">
                    <a:pos x="20" y="42"/>
                  </a:cxn>
                  <a:cxn ang="0">
                    <a:pos x="18" y="45"/>
                  </a:cxn>
                  <a:cxn ang="0">
                    <a:pos x="15" y="48"/>
                  </a:cxn>
                  <a:cxn ang="0">
                    <a:pos x="14" y="49"/>
                  </a:cxn>
                  <a:cxn ang="0">
                    <a:pos x="12" y="49"/>
                  </a:cxn>
                </a:cxnLst>
                <a:rect l="0" t="0" r="r" b="b"/>
                <a:pathLst>
                  <a:path w="24" h="51">
                    <a:moveTo>
                      <a:pt x="11" y="50"/>
                    </a:moveTo>
                    <a:lnTo>
                      <a:pt x="10" y="49"/>
                    </a:lnTo>
                    <a:lnTo>
                      <a:pt x="9" y="49"/>
                    </a:lnTo>
                    <a:lnTo>
                      <a:pt x="8" y="49"/>
                    </a:lnTo>
                    <a:lnTo>
                      <a:pt x="7" y="48"/>
                    </a:lnTo>
                    <a:lnTo>
                      <a:pt x="5" y="47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1" y="9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5"/>
                    </a:lnTo>
                    <a:lnTo>
                      <a:pt x="23" y="30"/>
                    </a:lnTo>
                    <a:lnTo>
                      <a:pt x="22" y="35"/>
                    </a:lnTo>
                    <a:lnTo>
                      <a:pt x="22" y="39"/>
                    </a:lnTo>
                    <a:lnTo>
                      <a:pt x="20" y="42"/>
                    </a:lnTo>
                    <a:lnTo>
                      <a:pt x="19" y="44"/>
                    </a:lnTo>
                    <a:lnTo>
                      <a:pt x="18" y="45"/>
                    </a:lnTo>
                    <a:lnTo>
                      <a:pt x="18" y="47"/>
                    </a:lnTo>
                    <a:lnTo>
                      <a:pt x="15" y="48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2" y="49"/>
                    </a:lnTo>
                    <a:lnTo>
                      <a:pt x="11" y="5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83" name="Freeform 107"/>
              <p:cNvSpPr>
                <a:spLocks/>
              </p:cNvSpPr>
              <p:nvPr/>
            </p:nvSpPr>
            <p:spPr bwMode="auto">
              <a:xfrm>
                <a:off x="1584" y="1151"/>
                <a:ext cx="25" cy="100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99"/>
                  </a:cxn>
                  <a:cxn ang="0">
                    <a:pos x="0" y="99"/>
                  </a:cxn>
                </a:cxnLst>
                <a:rect l="0" t="0" r="r" b="b"/>
                <a:pathLst>
                  <a:path w="25" h="100">
                    <a:moveTo>
                      <a:pt x="0" y="9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99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84" name="Freeform 108"/>
              <p:cNvSpPr>
                <a:spLocks/>
              </p:cNvSpPr>
              <p:nvPr/>
            </p:nvSpPr>
            <p:spPr bwMode="auto">
              <a:xfrm>
                <a:off x="1577" y="1249"/>
                <a:ext cx="36" cy="3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6"/>
                  </a:cxn>
                  <a:cxn ang="0">
                    <a:pos x="9" y="11"/>
                  </a:cxn>
                  <a:cxn ang="0">
                    <a:pos x="11" y="17"/>
                  </a:cxn>
                  <a:cxn ang="0">
                    <a:pos x="13" y="21"/>
                  </a:cxn>
                  <a:cxn ang="0">
                    <a:pos x="1" y="23"/>
                  </a:cxn>
                  <a:cxn ang="0">
                    <a:pos x="1" y="35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18" y="36"/>
                  </a:cxn>
                  <a:cxn ang="0">
                    <a:pos x="19" y="36"/>
                  </a:cxn>
                  <a:cxn ang="0">
                    <a:pos x="35" y="38"/>
                  </a:cxn>
                  <a:cxn ang="0">
                    <a:pos x="35" y="35"/>
                  </a:cxn>
                  <a:cxn ang="0">
                    <a:pos x="35" y="23"/>
                  </a:cxn>
                  <a:cxn ang="0">
                    <a:pos x="23" y="21"/>
                  </a:cxn>
                  <a:cxn ang="0">
                    <a:pos x="26" y="17"/>
                  </a:cxn>
                  <a:cxn ang="0">
                    <a:pos x="27" y="11"/>
                  </a:cxn>
                  <a:cxn ang="0">
                    <a:pos x="30" y="6"/>
                  </a:cxn>
                  <a:cxn ang="0">
                    <a:pos x="31" y="0"/>
                  </a:cxn>
                  <a:cxn ang="0">
                    <a:pos x="7" y="0"/>
                  </a:cxn>
                </a:cxnLst>
                <a:rect l="0" t="0" r="r" b="b"/>
                <a:pathLst>
                  <a:path w="36" h="39">
                    <a:moveTo>
                      <a:pt x="7" y="0"/>
                    </a:moveTo>
                    <a:lnTo>
                      <a:pt x="8" y="6"/>
                    </a:lnTo>
                    <a:lnTo>
                      <a:pt x="9" y="11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" y="23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35" y="38"/>
                    </a:lnTo>
                    <a:lnTo>
                      <a:pt x="35" y="35"/>
                    </a:lnTo>
                    <a:lnTo>
                      <a:pt x="35" y="23"/>
                    </a:lnTo>
                    <a:lnTo>
                      <a:pt x="23" y="21"/>
                    </a:lnTo>
                    <a:lnTo>
                      <a:pt x="26" y="17"/>
                    </a:lnTo>
                    <a:lnTo>
                      <a:pt x="27" y="11"/>
                    </a:lnTo>
                    <a:lnTo>
                      <a:pt x="30" y="6"/>
                    </a:lnTo>
                    <a:lnTo>
                      <a:pt x="31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85" name="Freeform 109"/>
              <p:cNvSpPr>
                <a:spLocks/>
              </p:cNvSpPr>
              <p:nvPr/>
            </p:nvSpPr>
            <p:spPr bwMode="auto">
              <a:xfrm>
                <a:off x="1594" y="1263"/>
                <a:ext cx="3" cy="2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3" h="28">
                    <a:moveTo>
                      <a:pt x="0" y="2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86" name="Freeform 110"/>
              <p:cNvSpPr>
                <a:spLocks/>
              </p:cNvSpPr>
              <p:nvPr/>
            </p:nvSpPr>
            <p:spPr bwMode="auto">
              <a:xfrm>
                <a:off x="1613" y="1123"/>
                <a:ext cx="25" cy="51"/>
              </a:xfrm>
              <a:custGeom>
                <a:avLst/>
                <a:gdLst/>
                <a:ahLst/>
                <a:cxnLst>
                  <a:cxn ang="0">
                    <a:pos x="11" y="49"/>
                  </a:cxn>
                  <a:cxn ang="0">
                    <a:pos x="9" y="49"/>
                  </a:cxn>
                  <a:cxn ang="0">
                    <a:pos x="7" y="47"/>
                  </a:cxn>
                  <a:cxn ang="0">
                    <a:pos x="4" y="44"/>
                  </a:cxn>
                  <a:cxn ang="0">
                    <a:pos x="3" y="42"/>
                  </a:cxn>
                  <a:cxn ang="0">
                    <a:pos x="2" y="39"/>
                  </a:cxn>
                  <a:cxn ang="0">
                    <a:pos x="1" y="36"/>
                  </a:cxn>
                  <a:cxn ang="0">
                    <a:pos x="1" y="32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1" y="15"/>
                  </a:cxn>
                  <a:cxn ang="0">
                    <a:pos x="2" y="11"/>
                  </a:cxn>
                  <a:cxn ang="0">
                    <a:pos x="4" y="6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9" y="3"/>
                  </a:cxn>
                  <a:cxn ang="0">
                    <a:pos x="20" y="6"/>
                  </a:cxn>
                  <a:cxn ang="0">
                    <a:pos x="22" y="9"/>
                  </a:cxn>
                  <a:cxn ang="0">
                    <a:pos x="23" y="13"/>
                  </a:cxn>
                  <a:cxn ang="0">
                    <a:pos x="23" y="16"/>
                  </a:cxn>
                  <a:cxn ang="0">
                    <a:pos x="24" y="20"/>
                  </a:cxn>
                  <a:cxn ang="0">
                    <a:pos x="24" y="22"/>
                  </a:cxn>
                  <a:cxn ang="0">
                    <a:pos x="24" y="30"/>
                  </a:cxn>
                  <a:cxn ang="0">
                    <a:pos x="22" y="39"/>
                  </a:cxn>
                  <a:cxn ang="0">
                    <a:pos x="20" y="44"/>
                  </a:cxn>
                  <a:cxn ang="0">
                    <a:pos x="19" y="47"/>
                  </a:cxn>
                  <a:cxn ang="0">
                    <a:pos x="16" y="49"/>
                  </a:cxn>
                  <a:cxn ang="0">
                    <a:pos x="14" y="49"/>
                  </a:cxn>
                  <a:cxn ang="0">
                    <a:pos x="12" y="50"/>
                  </a:cxn>
                </a:cxnLst>
                <a:rect l="0" t="0" r="r" b="b"/>
                <a:pathLst>
                  <a:path w="25" h="51">
                    <a:moveTo>
                      <a:pt x="12" y="50"/>
                    </a:moveTo>
                    <a:lnTo>
                      <a:pt x="11" y="49"/>
                    </a:lnTo>
                    <a:lnTo>
                      <a:pt x="10" y="49"/>
                    </a:lnTo>
                    <a:lnTo>
                      <a:pt x="9" y="49"/>
                    </a:lnTo>
                    <a:lnTo>
                      <a:pt x="8" y="48"/>
                    </a:lnTo>
                    <a:lnTo>
                      <a:pt x="7" y="47"/>
                    </a:lnTo>
                    <a:lnTo>
                      <a:pt x="5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" y="20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3" y="13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4" y="21"/>
                    </a:lnTo>
                    <a:lnTo>
                      <a:pt x="24" y="22"/>
                    </a:lnTo>
                    <a:lnTo>
                      <a:pt x="24" y="25"/>
                    </a:lnTo>
                    <a:lnTo>
                      <a:pt x="24" y="30"/>
                    </a:lnTo>
                    <a:lnTo>
                      <a:pt x="23" y="35"/>
                    </a:lnTo>
                    <a:lnTo>
                      <a:pt x="22" y="39"/>
                    </a:lnTo>
                    <a:lnTo>
                      <a:pt x="21" y="42"/>
                    </a:lnTo>
                    <a:lnTo>
                      <a:pt x="20" y="44"/>
                    </a:lnTo>
                    <a:lnTo>
                      <a:pt x="19" y="45"/>
                    </a:lnTo>
                    <a:lnTo>
                      <a:pt x="19" y="47"/>
                    </a:lnTo>
                    <a:lnTo>
                      <a:pt x="16" y="48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2" y="5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87" name="Freeform 111"/>
              <p:cNvSpPr>
                <a:spLocks/>
              </p:cNvSpPr>
              <p:nvPr/>
            </p:nvSpPr>
            <p:spPr bwMode="auto">
              <a:xfrm>
                <a:off x="1613" y="1151"/>
                <a:ext cx="25" cy="100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99"/>
                  </a:cxn>
                  <a:cxn ang="0">
                    <a:pos x="0" y="99"/>
                  </a:cxn>
                </a:cxnLst>
                <a:rect l="0" t="0" r="r" b="b"/>
                <a:pathLst>
                  <a:path w="25" h="100">
                    <a:moveTo>
                      <a:pt x="0" y="9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99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88" name="Freeform 112"/>
              <p:cNvSpPr>
                <a:spLocks/>
              </p:cNvSpPr>
              <p:nvPr/>
            </p:nvSpPr>
            <p:spPr bwMode="auto">
              <a:xfrm>
                <a:off x="1608" y="1249"/>
                <a:ext cx="35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6"/>
                  </a:cxn>
                  <a:cxn ang="0">
                    <a:pos x="9" y="11"/>
                  </a:cxn>
                  <a:cxn ang="0">
                    <a:pos x="11" y="17"/>
                  </a:cxn>
                  <a:cxn ang="0">
                    <a:pos x="13" y="21"/>
                  </a:cxn>
                  <a:cxn ang="0">
                    <a:pos x="1" y="23"/>
                  </a:cxn>
                  <a:cxn ang="0">
                    <a:pos x="1" y="35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17" y="36"/>
                  </a:cxn>
                  <a:cxn ang="0">
                    <a:pos x="18" y="36"/>
                  </a:cxn>
                  <a:cxn ang="0">
                    <a:pos x="34" y="38"/>
                  </a:cxn>
                  <a:cxn ang="0">
                    <a:pos x="34" y="35"/>
                  </a:cxn>
                  <a:cxn ang="0">
                    <a:pos x="34" y="23"/>
                  </a:cxn>
                  <a:cxn ang="0">
                    <a:pos x="22" y="21"/>
                  </a:cxn>
                  <a:cxn ang="0">
                    <a:pos x="26" y="17"/>
                  </a:cxn>
                  <a:cxn ang="0">
                    <a:pos x="27" y="11"/>
                  </a:cxn>
                  <a:cxn ang="0">
                    <a:pos x="29" y="6"/>
                  </a:cxn>
                  <a:cxn ang="0">
                    <a:pos x="30" y="0"/>
                  </a:cxn>
                  <a:cxn ang="0">
                    <a:pos x="5" y="0"/>
                  </a:cxn>
                </a:cxnLst>
                <a:rect l="0" t="0" r="r" b="b"/>
                <a:pathLst>
                  <a:path w="35" h="39">
                    <a:moveTo>
                      <a:pt x="5" y="0"/>
                    </a:moveTo>
                    <a:lnTo>
                      <a:pt x="6" y="6"/>
                    </a:lnTo>
                    <a:lnTo>
                      <a:pt x="9" y="11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" y="23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17" y="36"/>
                    </a:lnTo>
                    <a:lnTo>
                      <a:pt x="18" y="36"/>
                    </a:lnTo>
                    <a:lnTo>
                      <a:pt x="34" y="38"/>
                    </a:lnTo>
                    <a:lnTo>
                      <a:pt x="34" y="35"/>
                    </a:lnTo>
                    <a:lnTo>
                      <a:pt x="34" y="23"/>
                    </a:lnTo>
                    <a:lnTo>
                      <a:pt x="22" y="21"/>
                    </a:lnTo>
                    <a:lnTo>
                      <a:pt x="26" y="17"/>
                    </a:lnTo>
                    <a:lnTo>
                      <a:pt x="27" y="11"/>
                    </a:lnTo>
                    <a:lnTo>
                      <a:pt x="29" y="6"/>
                    </a:lnTo>
                    <a:lnTo>
                      <a:pt x="30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89" name="Freeform 113"/>
              <p:cNvSpPr>
                <a:spLocks/>
              </p:cNvSpPr>
              <p:nvPr/>
            </p:nvSpPr>
            <p:spPr bwMode="auto">
              <a:xfrm>
                <a:off x="1624" y="1263"/>
                <a:ext cx="3" cy="2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3" h="28">
                    <a:moveTo>
                      <a:pt x="0" y="2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90" name="Freeform 114"/>
              <p:cNvSpPr>
                <a:spLocks/>
              </p:cNvSpPr>
              <p:nvPr/>
            </p:nvSpPr>
            <p:spPr bwMode="auto">
              <a:xfrm>
                <a:off x="1354" y="1351"/>
                <a:ext cx="24" cy="51"/>
              </a:xfrm>
              <a:custGeom>
                <a:avLst/>
                <a:gdLst/>
                <a:ahLst/>
                <a:cxnLst>
                  <a:cxn ang="0">
                    <a:pos x="10" y="50"/>
                  </a:cxn>
                  <a:cxn ang="0">
                    <a:pos x="8" y="49"/>
                  </a:cxn>
                  <a:cxn ang="0">
                    <a:pos x="5" y="47"/>
                  </a:cxn>
                  <a:cxn ang="0">
                    <a:pos x="4" y="44"/>
                  </a:cxn>
                  <a:cxn ang="0">
                    <a:pos x="2" y="43"/>
                  </a:cxn>
                  <a:cxn ang="0">
                    <a:pos x="1" y="39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0" y="15"/>
                  </a:cxn>
                  <a:cxn ang="0">
                    <a:pos x="1" y="11"/>
                  </a:cxn>
                  <a:cxn ang="0">
                    <a:pos x="4" y="6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0" y="1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15" y="2"/>
                  </a:cxn>
                  <a:cxn ang="0">
                    <a:pos x="18" y="5"/>
                  </a:cxn>
                  <a:cxn ang="0">
                    <a:pos x="20" y="7"/>
                  </a:cxn>
                  <a:cxn ang="0">
                    <a:pos x="22" y="11"/>
                  </a:cxn>
                  <a:cxn ang="0">
                    <a:pos x="22" y="15"/>
                  </a:cxn>
                  <a:cxn ang="0">
                    <a:pos x="23" y="18"/>
                  </a:cxn>
                  <a:cxn ang="0">
                    <a:pos x="23" y="21"/>
                  </a:cxn>
                  <a:cxn ang="0">
                    <a:pos x="23" y="25"/>
                  </a:cxn>
                  <a:cxn ang="0">
                    <a:pos x="22" y="35"/>
                  </a:cxn>
                  <a:cxn ang="0">
                    <a:pos x="20" y="43"/>
                  </a:cxn>
                  <a:cxn ang="0">
                    <a:pos x="18" y="45"/>
                  </a:cxn>
                  <a:cxn ang="0">
                    <a:pos x="15" y="48"/>
                  </a:cxn>
                  <a:cxn ang="0">
                    <a:pos x="14" y="49"/>
                  </a:cxn>
                  <a:cxn ang="0">
                    <a:pos x="13" y="50"/>
                  </a:cxn>
                  <a:cxn ang="0">
                    <a:pos x="11" y="50"/>
                  </a:cxn>
                </a:cxnLst>
                <a:rect l="0" t="0" r="r" b="b"/>
                <a:pathLst>
                  <a:path w="24" h="51">
                    <a:moveTo>
                      <a:pt x="11" y="50"/>
                    </a:moveTo>
                    <a:lnTo>
                      <a:pt x="10" y="50"/>
                    </a:lnTo>
                    <a:lnTo>
                      <a:pt x="9" y="49"/>
                    </a:lnTo>
                    <a:lnTo>
                      <a:pt x="8" y="49"/>
                    </a:lnTo>
                    <a:lnTo>
                      <a:pt x="7" y="48"/>
                    </a:lnTo>
                    <a:lnTo>
                      <a:pt x="5" y="47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2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1" y="9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3" y="25"/>
                    </a:lnTo>
                    <a:lnTo>
                      <a:pt x="23" y="30"/>
                    </a:lnTo>
                    <a:lnTo>
                      <a:pt x="22" y="35"/>
                    </a:lnTo>
                    <a:lnTo>
                      <a:pt x="22" y="39"/>
                    </a:lnTo>
                    <a:lnTo>
                      <a:pt x="20" y="43"/>
                    </a:lnTo>
                    <a:lnTo>
                      <a:pt x="19" y="44"/>
                    </a:lnTo>
                    <a:lnTo>
                      <a:pt x="18" y="45"/>
                    </a:lnTo>
                    <a:lnTo>
                      <a:pt x="18" y="47"/>
                    </a:lnTo>
                    <a:lnTo>
                      <a:pt x="15" y="48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3" y="50"/>
                    </a:lnTo>
                    <a:lnTo>
                      <a:pt x="12" y="50"/>
                    </a:lnTo>
                    <a:lnTo>
                      <a:pt x="11" y="5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91" name="Freeform 115"/>
              <p:cNvSpPr>
                <a:spLocks/>
              </p:cNvSpPr>
              <p:nvPr/>
            </p:nvSpPr>
            <p:spPr bwMode="auto">
              <a:xfrm>
                <a:off x="1354" y="1379"/>
                <a:ext cx="25" cy="100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99"/>
                  </a:cxn>
                  <a:cxn ang="0">
                    <a:pos x="0" y="99"/>
                  </a:cxn>
                </a:cxnLst>
                <a:rect l="0" t="0" r="r" b="b"/>
                <a:pathLst>
                  <a:path w="25" h="100">
                    <a:moveTo>
                      <a:pt x="0" y="9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99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92" name="Freeform 116"/>
              <p:cNvSpPr>
                <a:spLocks/>
              </p:cNvSpPr>
              <p:nvPr/>
            </p:nvSpPr>
            <p:spPr bwMode="auto">
              <a:xfrm>
                <a:off x="1348" y="1477"/>
                <a:ext cx="35" cy="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7" y="6"/>
                  </a:cxn>
                  <a:cxn ang="0">
                    <a:pos x="9" y="11"/>
                  </a:cxn>
                  <a:cxn ang="0">
                    <a:pos x="11" y="17"/>
                  </a:cxn>
                  <a:cxn ang="0">
                    <a:pos x="13" y="21"/>
                  </a:cxn>
                  <a:cxn ang="0">
                    <a:pos x="1" y="23"/>
                  </a:cxn>
                  <a:cxn ang="0">
                    <a:pos x="1" y="35"/>
                  </a:cxn>
                  <a:cxn ang="0">
                    <a:pos x="1" y="38"/>
                  </a:cxn>
                  <a:cxn ang="0">
                    <a:pos x="0" y="38"/>
                  </a:cxn>
                  <a:cxn ang="0">
                    <a:pos x="17" y="36"/>
                  </a:cxn>
                  <a:cxn ang="0">
                    <a:pos x="18" y="36"/>
                  </a:cxn>
                  <a:cxn ang="0">
                    <a:pos x="34" y="38"/>
                  </a:cxn>
                  <a:cxn ang="0">
                    <a:pos x="34" y="35"/>
                  </a:cxn>
                  <a:cxn ang="0">
                    <a:pos x="34" y="23"/>
                  </a:cxn>
                  <a:cxn ang="0">
                    <a:pos x="22" y="21"/>
                  </a:cxn>
                  <a:cxn ang="0">
                    <a:pos x="26" y="17"/>
                  </a:cxn>
                  <a:cxn ang="0">
                    <a:pos x="27" y="11"/>
                  </a:cxn>
                  <a:cxn ang="0">
                    <a:pos x="29" y="6"/>
                  </a:cxn>
                  <a:cxn ang="0">
                    <a:pos x="30" y="0"/>
                  </a:cxn>
                  <a:cxn ang="0">
                    <a:pos x="6" y="0"/>
                  </a:cxn>
                </a:cxnLst>
                <a:rect l="0" t="0" r="r" b="b"/>
                <a:pathLst>
                  <a:path w="35" h="39">
                    <a:moveTo>
                      <a:pt x="6" y="0"/>
                    </a:moveTo>
                    <a:lnTo>
                      <a:pt x="7" y="6"/>
                    </a:lnTo>
                    <a:lnTo>
                      <a:pt x="9" y="11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" y="23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17" y="36"/>
                    </a:lnTo>
                    <a:lnTo>
                      <a:pt x="18" y="36"/>
                    </a:lnTo>
                    <a:lnTo>
                      <a:pt x="34" y="38"/>
                    </a:lnTo>
                    <a:lnTo>
                      <a:pt x="34" y="35"/>
                    </a:lnTo>
                    <a:lnTo>
                      <a:pt x="34" y="23"/>
                    </a:lnTo>
                    <a:lnTo>
                      <a:pt x="22" y="21"/>
                    </a:lnTo>
                    <a:lnTo>
                      <a:pt x="26" y="17"/>
                    </a:lnTo>
                    <a:lnTo>
                      <a:pt x="27" y="11"/>
                    </a:lnTo>
                    <a:lnTo>
                      <a:pt x="29" y="6"/>
                    </a:lnTo>
                    <a:lnTo>
                      <a:pt x="30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93" name="Freeform 117"/>
              <p:cNvSpPr>
                <a:spLocks/>
              </p:cNvSpPr>
              <p:nvPr/>
            </p:nvSpPr>
            <p:spPr bwMode="auto">
              <a:xfrm>
                <a:off x="1364" y="1491"/>
                <a:ext cx="3" cy="2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3" h="28">
                    <a:moveTo>
                      <a:pt x="0" y="2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94" name="Freeform 118"/>
              <p:cNvSpPr>
                <a:spLocks/>
              </p:cNvSpPr>
              <p:nvPr/>
            </p:nvSpPr>
            <p:spPr bwMode="auto">
              <a:xfrm>
                <a:off x="1746" y="1351"/>
                <a:ext cx="25" cy="51"/>
              </a:xfrm>
              <a:custGeom>
                <a:avLst/>
                <a:gdLst/>
                <a:ahLst/>
                <a:cxnLst>
                  <a:cxn ang="0">
                    <a:pos x="11" y="50"/>
                  </a:cxn>
                  <a:cxn ang="0">
                    <a:pos x="9" y="49"/>
                  </a:cxn>
                  <a:cxn ang="0">
                    <a:pos x="7" y="47"/>
                  </a:cxn>
                  <a:cxn ang="0">
                    <a:pos x="4" y="44"/>
                  </a:cxn>
                  <a:cxn ang="0">
                    <a:pos x="3" y="41"/>
                  </a:cxn>
                  <a:cxn ang="0">
                    <a:pos x="2" y="37"/>
                  </a:cxn>
                  <a:cxn ang="0">
                    <a:pos x="1" y="35"/>
                  </a:cxn>
                  <a:cxn ang="0">
                    <a:pos x="1" y="30"/>
                  </a:cxn>
                  <a:cxn ang="0">
                    <a:pos x="0" y="27"/>
                  </a:cxn>
                  <a:cxn ang="0">
                    <a:pos x="1" y="20"/>
                  </a:cxn>
                  <a:cxn ang="0">
                    <a:pos x="2" y="13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8" y="2"/>
                  </a:cxn>
                  <a:cxn ang="0">
                    <a:pos x="10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9" y="3"/>
                  </a:cxn>
                  <a:cxn ang="0">
                    <a:pos x="20" y="6"/>
                  </a:cxn>
                  <a:cxn ang="0">
                    <a:pos x="22" y="9"/>
                  </a:cxn>
                  <a:cxn ang="0">
                    <a:pos x="23" y="13"/>
                  </a:cxn>
                  <a:cxn ang="0">
                    <a:pos x="24" y="16"/>
                  </a:cxn>
                  <a:cxn ang="0">
                    <a:pos x="24" y="20"/>
                  </a:cxn>
                  <a:cxn ang="0">
                    <a:pos x="24" y="23"/>
                  </a:cxn>
                  <a:cxn ang="0">
                    <a:pos x="24" y="30"/>
                  </a:cxn>
                  <a:cxn ang="0">
                    <a:pos x="22" y="39"/>
                  </a:cxn>
                  <a:cxn ang="0">
                    <a:pos x="20" y="44"/>
                  </a:cxn>
                  <a:cxn ang="0">
                    <a:pos x="19" y="47"/>
                  </a:cxn>
                  <a:cxn ang="0">
                    <a:pos x="16" y="49"/>
                  </a:cxn>
                  <a:cxn ang="0">
                    <a:pos x="14" y="49"/>
                  </a:cxn>
                  <a:cxn ang="0">
                    <a:pos x="12" y="50"/>
                  </a:cxn>
                </a:cxnLst>
                <a:rect l="0" t="0" r="r" b="b"/>
                <a:pathLst>
                  <a:path w="25" h="51">
                    <a:moveTo>
                      <a:pt x="12" y="50"/>
                    </a:moveTo>
                    <a:lnTo>
                      <a:pt x="11" y="50"/>
                    </a:lnTo>
                    <a:lnTo>
                      <a:pt x="10" y="49"/>
                    </a:lnTo>
                    <a:lnTo>
                      <a:pt x="9" y="49"/>
                    </a:lnTo>
                    <a:lnTo>
                      <a:pt x="8" y="48"/>
                    </a:lnTo>
                    <a:lnTo>
                      <a:pt x="7" y="47"/>
                    </a:lnTo>
                    <a:lnTo>
                      <a:pt x="5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3" y="41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1" y="35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" y="20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4" y="21"/>
                    </a:lnTo>
                    <a:lnTo>
                      <a:pt x="24" y="23"/>
                    </a:lnTo>
                    <a:lnTo>
                      <a:pt x="24" y="25"/>
                    </a:lnTo>
                    <a:lnTo>
                      <a:pt x="24" y="30"/>
                    </a:lnTo>
                    <a:lnTo>
                      <a:pt x="24" y="35"/>
                    </a:lnTo>
                    <a:lnTo>
                      <a:pt x="22" y="39"/>
                    </a:lnTo>
                    <a:lnTo>
                      <a:pt x="21" y="43"/>
                    </a:lnTo>
                    <a:lnTo>
                      <a:pt x="20" y="44"/>
                    </a:lnTo>
                    <a:lnTo>
                      <a:pt x="20" y="45"/>
                    </a:lnTo>
                    <a:lnTo>
                      <a:pt x="19" y="47"/>
                    </a:lnTo>
                    <a:lnTo>
                      <a:pt x="17" y="48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3" y="50"/>
                    </a:lnTo>
                    <a:lnTo>
                      <a:pt x="12" y="5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95" name="Freeform 119"/>
              <p:cNvSpPr>
                <a:spLocks/>
              </p:cNvSpPr>
              <p:nvPr/>
            </p:nvSpPr>
            <p:spPr bwMode="auto">
              <a:xfrm>
                <a:off x="1746" y="1379"/>
                <a:ext cx="25" cy="100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99"/>
                  </a:cxn>
                  <a:cxn ang="0">
                    <a:pos x="0" y="99"/>
                  </a:cxn>
                </a:cxnLst>
                <a:rect l="0" t="0" r="r" b="b"/>
                <a:pathLst>
                  <a:path w="25" h="100">
                    <a:moveTo>
                      <a:pt x="0" y="9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99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96" name="Freeform 120"/>
              <p:cNvSpPr>
                <a:spLocks/>
              </p:cNvSpPr>
              <p:nvPr/>
            </p:nvSpPr>
            <p:spPr bwMode="auto">
              <a:xfrm>
                <a:off x="1742" y="1477"/>
                <a:ext cx="36" cy="3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6"/>
                  </a:cxn>
                  <a:cxn ang="0">
                    <a:pos x="8" y="11"/>
                  </a:cxn>
                  <a:cxn ang="0">
                    <a:pos x="10" y="17"/>
                  </a:cxn>
                  <a:cxn ang="0">
                    <a:pos x="13" y="21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0" y="38"/>
                  </a:cxn>
                  <a:cxn ang="0">
                    <a:pos x="18" y="36"/>
                  </a:cxn>
                  <a:cxn ang="0">
                    <a:pos x="34" y="38"/>
                  </a:cxn>
                  <a:cxn ang="0">
                    <a:pos x="35" y="38"/>
                  </a:cxn>
                  <a:cxn ang="0">
                    <a:pos x="35" y="35"/>
                  </a:cxn>
                  <a:cxn ang="0">
                    <a:pos x="35" y="23"/>
                  </a:cxn>
                  <a:cxn ang="0">
                    <a:pos x="22" y="21"/>
                  </a:cxn>
                  <a:cxn ang="0">
                    <a:pos x="25" y="17"/>
                  </a:cxn>
                  <a:cxn ang="0">
                    <a:pos x="26" y="11"/>
                  </a:cxn>
                  <a:cxn ang="0">
                    <a:pos x="28" y="6"/>
                  </a:cxn>
                  <a:cxn ang="0">
                    <a:pos x="30" y="0"/>
                  </a:cxn>
                  <a:cxn ang="0">
                    <a:pos x="4" y="0"/>
                  </a:cxn>
                </a:cxnLst>
                <a:rect l="0" t="0" r="r" b="b"/>
                <a:pathLst>
                  <a:path w="36" h="39">
                    <a:moveTo>
                      <a:pt x="4" y="0"/>
                    </a:moveTo>
                    <a:lnTo>
                      <a:pt x="7" y="6"/>
                    </a:lnTo>
                    <a:lnTo>
                      <a:pt x="8" y="11"/>
                    </a:lnTo>
                    <a:lnTo>
                      <a:pt x="10" y="17"/>
                    </a:lnTo>
                    <a:lnTo>
                      <a:pt x="13" y="21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18" y="36"/>
                    </a:lnTo>
                    <a:lnTo>
                      <a:pt x="34" y="38"/>
                    </a:lnTo>
                    <a:lnTo>
                      <a:pt x="35" y="38"/>
                    </a:lnTo>
                    <a:lnTo>
                      <a:pt x="35" y="35"/>
                    </a:lnTo>
                    <a:lnTo>
                      <a:pt x="35" y="23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6" y="11"/>
                    </a:lnTo>
                    <a:lnTo>
                      <a:pt x="28" y="6"/>
                    </a:lnTo>
                    <a:lnTo>
                      <a:pt x="30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97" name="Freeform 121"/>
              <p:cNvSpPr>
                <a:spLocks/>
              </p:cNvSpPr>
              <p:nvPr/>
            </p:nvSpPr>
            <p:spPr bwMode="auto">
              <a:xfrm>
                <a:off x="1757" y="1491"/>
                <a:ext cx="3" cy="2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3" h="28">
                    <a:moveTo>
                      <a:pt x="0" y="2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" name="Group 122"/>
            <p:cNvGrpSpPr>
              <a:grpSpLocks/>
            </p:cNvGrpSpPr>
            <p:nvPr/>
          </p:nvGrpSpPr>
          <p:grpSpPr bwMode="auto">
            <a:xfrm rot="16200000">
              <a:off x="4546" y="1310"/>
              <a:ext cx="485" cy="734"/>
              <a:chOff x="5693" y="678"/>
              <a:chExt cx="525" cy="734"/>
            </a:xfrm>
          </p:grpSpPr>
          <p:sp>
            <p:nvSpPr>
              <p:cNvPr id="50299" name="Freeform 123"/>
              <p:cNvSpPr>
                <a:spLocks/>
              </p:cNvSpPr>
              <p:nvPr/>
            </p:nvSpPr>
            <p:spPr bwMode="auto">
              <a:xfrm>
                <a:off x="5892" y="1080"/>
                <a:ext cx="133" cy="153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0" y="0"/>
                  </a:cxn>
                  <a:cxn ang="0">
                    <a:pos x="132" y="0"/>
                  </a:cxn>
                  <a:cxn ang="0">
                    <a:pos x="132" y="152"/>
                  </a:cxn>
                  <a:cxn ang="0">
                    <a:pos x="0" y="152"/>
                  </a:cxn>
                </a:cxnLst>
                <a:rect l="0" t="0" r="r" b="b"/>
                <a:pathLst>
                  <a:path w="133" h="153">
                    <a:moveTo>
                      <a:pt x="0" y="152"/>
                    </a:moveTo>
                    <a:lnTo>
                      <a:pt x="0" y="0"/>
                    </a:lnTo>
                    <a:lnTo>
                      <a:pt x="132" y="0"/>
                    </a:lnTo>
                    <a:lnTo>
                      <a:pt x="132" y="152"/>
                    </a:lnTo>
                    <a:lnTo>
                      <a:pt x="0" y="152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00" name="Freeform 124"/>
              <p:cNvSpPr>
                <a:spLocks/>
              </p:cNvSpPr>
              <p:nvPr/>
            </p:nvSpPr>
            <p:spPr bwMode="auto">
              <a:xfrm>
                <a:off x="5897" y="754"/>
                <a:ext cx="115" cy="335"/>
              </a:xfrm>
              <a:custGeom>
                <a:avLst/>
                <a:gdLst/>
                <a:ahLst/>
                <a:cxnLst>
                  <a:cxn ang="0">
                    <a:pos x="114" y="334"/>
                  </a:cxn>
                  <a:cxn ang="0">
                    <a:pos x="113" y="287"/>
                  </a:cxn>
                  <a:cxn ang="0">
                    <a:pos x="107" y="226"/>
                  </a:cxn>
                  <a:cxn ang="0">
                    <a:pos x="99" y="192"/>
                  </a:cxn>
                  <a:cxn ang="0">
                    <a:pos x="99" y="158"/>
                  </a:cxn>
                  <a:cxn ang="0">
                    <a:pos x="94" y="99"/>
                  </a:cxn>
                  <a:cxn ang="0">
                    <a:pos x="93" y="85"/>
                  </a:cxn>
                  <a:cxn ang="0">
                    <a:pos x="91" y="82"/>
                  </a:cxn>
                  <a:cxn ang="0">
                    <a:pos x="89" y="76"/>
                  </a:cxn>
                  <a:cxn ang="0">
                    <a:pos x="86" y="74"/>
                  </a:cxn>
                  <a:cxn ang="0">
                    <a:pos x="81" y="72"/>
                  </a:cxn>
                  <a:cxn ang="0">
                    <a:pos x="77" y="72"/>
                  </a:cxn>
                  <a:cxn ang="0">
                    <a:pos x="77" y="1"/>
                  </a:cxn>
                  <a:cxn ang="0">
                    <a:pos x="77" y="0"/>
                  </a:cxn>
                  <a:cxn ang="0">
                    <a:pos x="37" y="0"/>
                  </a:cxn>
                  <a:cxn ang="0">
                    <a:pos x="37" y="1"/>
                  </a:cxn>
                  <a:cxn ang="0">
                    <a:pos x="37" y="72"/>
                  </a:cxn>
                  <a:cxn ang="0">
                    <a:pos x="33" y="72"/>
                  </a:cxn>
                  <a:cxn ang="0">
                    <a:pos x="29" y="74"/>
                  </a:cxn>
                  <a:cxn ang="0">
                    <a:pos x="25" y="76"/>
                  </a:cxn>
                  <a:cxn ang="0">
                    <a:pos x="23" y="82"/>
                  </a:cxn>
                  <a:cxn ang="0">
                    <a:pos x="21" y="85"/>
                  </a:cxn>
                  <a:cxn ang="0">
                    <a:pos x="20" y="99"/>
                  </a:cxn>
                  <a:cxn ang="0">
                    <a:pos x="15" y="158"/>
                  </a:cxn>
                  <a:cxn ang="0">
                    <a:pos x="15" y="192"/>
                  </a:cxn>
                  <a:cxn ang="0">
                    <a:pos x="7" y="226"/>
                  </a:cxn>
                  <a:cxn ang="0">
                    <a:pos x="1" y="287"/>
                  </a:cxn>
                  <a:cxn ang="0">
                    <a:pos x="0" y="334"/>
                  </a:cxn>
                  <a:cxn ang="0">
                    <a:pos x="114" y="334"/>
                  </a:cxn>
                </a:cxnLst>
                <a:rect l="0" t="0" r="r" b="b"/>
                <a:pathLst>
                  <a:path w="115" h="335">
                    <a:moveTo>
                      <a:pt x="114" y="334"/>
                    </a:moveTo>
                    <a:lnTo>
                      <a:pt x="113" y="287"/>
                    </a:lnTo>
                    <a:lnTo>
                      <a:pt x="107" y="226"/>
                    </a:lnTo>
                    <a:lnTo>
                      <a:pt x="99" y="192"/>
                    </a:lnTo>
                    <a:lnTo>
                      <a:pt x="99" y="158"/>
                    </a:lnTo>
                    <a:lnTo>
                      <a:pt x="94" y="99"/>
                    </a:lnTo>
                    <a:lnTo>
                      <a:pt x="93" y="85"/>
                    </a:lnTo>
                    <a:lnTo>
                      <a:pt x="91" y="82"/>
                    </a:lnTo>
                    <a:lnTo>
                      <a:pt x="89" y="76"/>
                    </a:lnTo>
                    <a:lnTo>
                      <a:pt x="86" y="74"/>
                    </a:lnTo>
                    <a:lnTo>
                      <a:pt x="81" y="72"/>
                    </a:lnTo>
                    <a:lnTo>
                      <a:pt x="77" y="72"/>
                    </a:lnTo>
                    <a:lnTo>
                      <a:pt x="77" y="1"/>
                    </a:lnTo>
                    <a:lnTo>
                      <a:pt x="77" y="0"/>
                    </a:lnTo>
                    <a:lnTo>
                      <a:pt x="37" y="0"/>
                    </a:lnTo>
                    <a:lnTo>
                      <a:pt x="37" y="1"/>
                    </a:lnTo>
                    <a:lnTo>
                      <a:pt x="37" y="72"/>
                    </a:lnTo>
                    <a:lnTo>
                      <a:pt x="33" y="72"/>
                    </a:lnTo>
                    <a:lnTo>
                      <a:pt x="29" y="74"/>
                    </a:lnTo>
                    <a:lnTo>
                      <a:pt x="25" y="76"/>
                    </a:lnTo>
                    <a:lnTo>
                      <a:pt x="23" y="82"/>
                    </a:lnTo>
                    <a:lnTo>
                      <a:pt x="21" y="85"/>
                    </a:lnTo>
                    <a:lnTo>
                      <a:pt x="20" y="99"/>
                    </a:lnTo>
                    <a:lnTo>
                      <a:pt x="15" y="158"/>
                    </a:lnTo>
                    <a:lnTo>
                      <a:pt x="15" y="192"/>
                    </a:lnTo>
                    <a:lnTo>
                      <a:pt x="7" y="226"/>
                    </a:lnTo>
                    <a:lnTo>
                      <a:pt x="1" y="287"/>
                    </a:lnTo>
                    <a:lnTo>
                      <a:pt x="0" y="334"/>
                    </a:lnTo>
                    <a:lnTo>
                      <a:pt x="114" y="334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01" name="Freeform 125"/>
              <p:cNvSpPr>
                <a:spLocks/>
              </p:cNvSpPr>
              <p:nvPr/>
            </p:nvSpPr>
            <p:spPr bwMode="auto">
              <a:xfrm>
                <a:off x="5715" y="1189"/>
                <a:ext cx="197" cy="47"/>
              </a:xfrm>
              <a:custGeom>
                <a:avLst/>
                <a:gdLst/>
                <a:ahLst/>
                <a:cxnLst>
                  <a:cxn ang="0">
                    <a:pos x="1" y="33"/>
                  </a:cxn>
                  <a:cxn ang="0">
                    <a:pos x="0" y="10"/>
                  </a:cxn>
                  <a:cxn ang="0">
                    <a:pos x="194" y="0"/>
                  </a:cxn>
                  <a:cxn ang="0">
                    <a:pos x="196" y="46"/>
                  </a:cxn>
                  <a:cxn ang="0">
                    <a:pos x="1" y="33"/>
                  </a:cxn>
                </a:cxnLst>
                <a:rect l="0" t="0" r="r" b="b"/>
                <a:pathLst>
                  <a:path w="197" h="47">
                    <a:moveTo>
                      <a:pt x="1" y="33"/>
                    </a:moveTo>
                    <a:lnTo>
                      <a:pt x="0" y="10"/>
                    </a:lnTo>
                    <a:lnTo>
                      <a:pt x="194" y="0"/>
                    </a:lnTo>
                    <a:lnTo>
                      <a:pt x="196" y="46"/>
                    </a:lnTo>
                    <a:lnTo>
                      <a:pt x="1" y="33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02" name="Line 126"/>
              <p:cNvSpPr>
                <a:spLocks noChangeShapeType="1"/>
              </p:cNvSpPr>
              <p:nvPr/>
            </p:nvSpPr>
            <p:spPr bwMode="auto">
              <a:xfrm>
                <a:off x="5778" y="1200"/>
                <a:ext cx="0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03" name="Freeform 127"/>
              <p:cNvSpPr>
                <a:spLocks/>
              </p:cNvSpPr>
              <p:nvPr/>
            </p:nvSpPr>
            <p:spPr bwMode="auto">
              <a:xfrm>
                <a:off x="5712" y="1089"/>
                <a:ext cx="198" cy="112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190" y="0"/>
                  </a:cxn>
                  <a:cxn ang="0">
                    <a:pos x="191" y="21"/>
                  </a:cxn>
                  <a:cxn ang="0">
                    <a:pos x="196" y="40"/>
                  </a:cxn>
                  <a:cxn ang="0">
                    <a:pos x="197" y="99"/>
                  </a:cxn>
                  <a:cxn ang="0">
                    <a:pos x="0" y="111"/>
                  </a:cxn>
                  <a:cxn ang="0">
                    <a:pos x="0" y="74"/>
                  </a:cxn>
                </a:cxnLst>
                <a:rect l="0" t="0" r="r" b="b"/>
                <a:pathLst>
                  <a:path w="198" h="112">
                    <a:moveTo>
                      <a:pt x="0" y="74"/>
                    </a:moveTo>
                    <a:lnTo>
                      <a:pt x="190" y="0"/>
                    </a:lnTo>
                    <a:lnTo>
                      <a:pt x="191" y="21"/>
                    </a:lnTo>
                    <a:lnTo>
                      <a:pt x="196" y="40"/>
                    </a:lnTo>
                    <a:lnTo>
                      <a:pt x="197" y="99"/>
                    </a:lnTo>
                    <a:lnTo>
                      <a:pt x="0" y="111"/>
                    </a:lnTo>
                    <a:lnTo>
                      <a:pt x="0" y="74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04" name="Freeform 128"/>
              <p:cNvSpPr>
                <a:spLocks/>
              </p:cNvSpPr>
              <p:nvPr/>
            </p:nvSpPr>
            <p:spPr bwMode="auto">
              <a:xfrm>
                <a:off x="5714" y="1054"/>
                <a:ext cx="185" cy="110"/>
              </a:xfrm>
              <a:custGeom>
                <a:avLst/>
                <a:gdLst/>
                <a:ahLst/>
                <a:cxnLst>
                  <a:cxn ang="0">
                    <a:pos x="184" y="0"/>
                  </a:cxn>
                  <a:cxn ang="0">
                    <a:pos x="0" y="93"/>
                  </a:cxn>
                  <a:cxn ang="0">
                    <a:pos x="0" y="109"/>
                  </a:cxn>
                  <a:cxn ang="0">
                    <a:pos x="184" y="37"/>
                  </a:cxn>
                  <a:cxn ang="0">
                    <a:pos x="184" y="0"/>
                  </a:cxn>
                </a:cxnLst>
                <a:rect l="0" t="0" r="r" b="b"/>
                <a:pathLst>
                  <a:path w="185" h="110">
                    <a:moveTo>
                      <a:pt x="184" y="0"/>
                    </a:moveTo>
                    <a:lnTo>
                      <a:pt x="0" y="93"/>
                    </a:lnTo>
                    <a:lnTo>
                      <a:pt x="0" y="109"/>
                    </a:lnTo>
                    <a:lnTo>
                      <a:pt x="184" y="37"/>
                    </a:lnTo>
                    <a:lnTo>
                      <a:pt x="184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05" name="Freeform 129"/>
              <p:cNvSpPr>
                <a:spLocks/>
              </p:cNvSpPr>
              <p:nvPr/>
            </p:nvSpPr>
            <p:spPr bwMode="auto">
              <a:xfrm>
                <a:off x="5738" y="1188"/>
                <a:ext cx="5" cy="1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0"/>
                  </a:cxn>
                  <a:cxn ang="0">
                    <a:pos x="3" y="18"/>
                  </a:cxn>
                  <a:cxn ang="0">
                    <a:pos x="4" y="10"/>
                  </a:cxn>
                  <a:cxn ang="0">
                    <a:pos x="3" y="0"/>
                  </a:cxn>
                </a:cxnLst>
                <a:rect l="0" t="0" r="r" b="b"/>
                <a:pathLst>
                  <a:path w="5" h="19">
                    <a:moveTo>
                      <a:pt x="3" y="0"/>
                    </a:moveTo>
                    <a:lnTo>
                      <a:pt x="0" y="10"/>
                    </a:lnTo>
                    <a:lnTo>
                      <a:pt x="3" y="18"/>
                    </a:lnTo>
                    <a:lnTo>
                      <a:pt x="4" y="1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06" name="Freeform 130"/>
              <p:cNvSpPr>
                <a:spLocks/>
              </p:cNvSpPr>
              <p:nvPr/>
            </p:nvSpPr>
            <p:spPr bwMode="auto">
              <a:xfrm>
                <a:off x="5832" y="1173"/>
                <a:ext cx="7" cy="3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6" y="15"/>
                  </a:cxn>
                  <a:cxn ang="0">
                    <a:pos x="4" y="0"/>
                  </a:cxn>
                </a:cxnLst>
                <a:rect l="0" t="0" r="r" b="b"/>
                <a:pathLst>
                  <a:path w="7" h="30">
                    <a:moveTo>
                      <a:pt x="4" y="0"/>
                    </a:moveTo>
                    <a:lnTo>
                      <a:pt x="0" y="17"/>
                    </a:lnTo>
                    <a:lnTo>
                      <a:pt x="4" y="29"/>
                    </a:lnTo>
                    <a:lnTo>
                      <a:pt x="6" y="15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07" name="Freeform 131"/>
              <p:cNvSpPr>
                <a:spLocks/>
              </p:cNvSpPr>
              <p:nvPr/>
            </p:nvSpPr>
            <p:spPr bwMode="auto">
              <a:xfrm>
                <a:off x="5708" y="1120"/>
                <a:ext cx="9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3" y="9"/>
                  </a:cxn>
                  <a:cxn ang="0">
                    <a:pos x="6" y="9"/>
                  </a:cxn>
                  <a:cxn ang="0">
                    <a:pos x="7" y="15"/>
                  </a:cxn>
                  <a:cxn ang="0">
                    <a:pos x="8" y="41"/>
                  </a:cxn>
                  <a:cxn ang="0">
                    <a:pos x="5" y="44"/>
                  </a:cxn>
                  <a:cxn ang="0">
                    <a:pos x="5" y="80"/>
                  </a:cxn>
                  <a:cxn ang="0">
                    <a:pos x="0" y="103"/>
                  </a:cxn>
                  <a:cxn ang="0">
                    <a:pos x="0" y="0"/>
                  </a:cxn>
                </a:cxnLst>
                <a:rect l="0" t="0" r="r" b="b"/>
                <a:pathLst>
                  <a:path w="9" h="104">
                    <a:moveTo>
                      <a:pt x="0" y="0"/>
                    </a:moveTo>
                    <a:lnTo>
                      <a:pt x="2" y="3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7" y="15"/>
                    </a:lnTo>
                    <a:lnTo>
                      <a:pt x="8" y="41"/>
                    </a:lnTo>
                    <a:lnTo>
                      <a:pt x="5" y="44"/>
                    </a:lnTo>
                    <a:lnTo>
                      <a:pt x="5" y="80"/>
                    </a:lnTo>
                    <a:lnTo>
                      <a:pt x="0" y="10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08" name="Freeform 132"/>
              <p:cNvSpPr>
                <a:spLocks/>
              </p:cNvSpPr>
              <p:nvPr/>
            </p:nvSpPr>
            <p:spPr bwMode="auto">
              <a:xfrm>
                <a:off x="5767" y="1130"/>
                <a:ext cx="7" cy="7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0" y="58"/>
                  </a:cxn>
                  <a:cxn ang="0">
                    <a:pos x="0" y="70"/>
                  </a:cxn>
                  <a:cxn ang="0">
                    <a:pos x="2" y="75"/>
                  </a:cxn>
                  <a:cxn ang="0">
                    <a:pos x="4" y="77"/>
                  </a:cxn>
                  <a:cxn ang="0">
                    <a:pos x="5" y="74"/>
                  </a:cxn>
                  <a:cxn ang="0">
                    <a:pos x="6" y="66"/>
                  </a:cxn>
                  <a:cxn ang="0">
                    <a:pos x="6" y="5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7" h="78">
                    <a:moveTo>
                      <a:pt x="2" y="0"/>
                    </a:moveTo>
                    <a:lnTo>
                      <a:pt x="1" y="3"/>
                    </a:lnTo>
                    <a:lnTo>
                      <a:pt x="0" y="6"/>
                    </a:lnTo>
                    <a:lnTo>
                      <a:pt x="0" y="58"/>
                    </a:lnTo>
                    <a:lnTo>
                      <a:pt x="0" y="70"/>
                    </a:lnTo>
                    <a:lnTo>
                      <a:pt x="2" y="75"/>
                    </a:lnTo>
                    <a:lnTo>
                      <a:pt x="4" y="77"/>
                    </a:lnTo>
                    <a:lnTo>
                      <a:pt x="5" y="74"/>
                    </a:lnTo>
                    <a:lnTo>
                      <a:pt x="6" y="66"/>
                    </a:lnTo>
                    <a:lnTo>
                      <a:pt x="6" y="5"/>
                    </a:lnTo>
                    <a:lnTo>
                      <a:pt x="4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09" name="Freeform 133"/>
              <p:cNvSpPr>
                <a:spLocks/>
              </p:cNvSpPr>
              <p:nvPr/>
            </p:nvSpPr>
            <p:spPr bwMode="auto">
              <a:xfrm>
                <a:off x="5805" y="1104"/>
                <a:ext cx="8" cy="7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3"/>
                  </a:cxn>
                  <a:cxn ang="0">
                    <a:pos x="0" y="6"/>
                  </a:cxn>
                  <a:cxn ang="0">
                    <a:pos x="0" y="58"/>
                  </a:cxn>
                  <a:cxn ang="0">
                    <a:pos x="1" y="70"/>
                  </a:cxn>
                  <a:cxn ang="0">
                    <a:pos x="3" y="74"/>
                  </a:cxn>
                  <a:cxn ang="0">
                    <a:pos x="5" y="77"/>
                  </a:cxn>
                  <a:cxn ang="0">
                    <a:pos x="6" y="74"/>
                  </a:cxn>
                  <a:cxn ang="0">
                    <a:pos x="7" y="66"/>
                  </a:cxn>
                  <a:cxn ang="0">
                    <a:pos x="7" y="5"/>
                  </a:cxn>
                  <a:cxn ang="0">
                    <a:pos x="5" y="2"/>
                  </a:cxn>
                  <a:cxn ang="0">
                    <a:pos x="3" y="0"/>
                  </a:cxn>
                </a:cxnLst>
                <a:rect l="0" t="0" r="r" b="b"/>
                <a:pathLst>
                  <a:path w="8" h="78">
                    <a:moveTo>
                      <a:pt x="3" y="0"/>
                    </a:moveTo>
                    <a:lnTo>
                      <a:pt x="2" y="3"/>
                    </a:lnTo>
                    <a:lnTo>
                      <a:pt x="0" y="6"/>
                    </a:lnTo>
                    <a:lnTo>
                      <a:pt x="0" y="58"/>
                    </a:lnTo>
                    <a:lnTo>
                      <a:pt x="1" y="70"/>
                    </a:lnTo>
                    <a:lnTo>
                      <a:pt x="3" y="74"/>
                    </a:lnTo>
                    <a:lnTo>
                      <a:pt x="5" y="77"/>
                    </a:lnTo>
                    <a:lnTo>
                      <a:pt x="6" y="74"/>
                    </a:lnTo>
                    <a:lnTo>
                      <a:pt x="7" y="66"/>
                    </a:lnTo>
                    <a:lnTo>
                      <a:pt x="7" y="5"/>
                    </a:lnTo>
                    <a:lnTo>
                      <a:pt x="5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10" name="Freeform 134"/>
              <p:cNvSpPr>
                <a:spLocks/>
              </p:cNvSpPr>
              <p:nvPr/>
            </p:nvSpPr>
            <p:spPr bwMode="auto">
              <a:xfrm>
                <a:off x="5854" y="1084"/>
                <a:ext cx="8" cy="7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0" y="59"/>
                  </a:cxn>
                  <a:cxn ang="0">
                    <a:pos x="1" y="71"/>
                  </a:cxn>
                  <a:cxn ang="0">
                    <a:pos x="3" y="75"/>
                  </a:cxn>
                  <a:cxn ang="0">
                    <a:pos x="4" y="77"/>
                  </a:cxn>
                  <a:cxn ang="0">
                    <a:pos x="6" y="75"/>
                  </a:cxn>
                  <a:cxn ang="0">
                    <a:pos x="7" y="67"/>
                  </a:cxn>
                  <a:cxn ang="0">
                    <a:pos x="7" y="6"/>
                  </a:cxn>
                  <a:cxn ang="0">
                    <a:pos x="5" y="3"/>
                  </a:cxn>
                  <a:cxn ang="0">
                    <a:pos x="3" y="0"/>
                  </a:cxn>
                </a:cxnLst>
                <a:rect l="0" t="0" r="r" b="b"/>
                <a:pathLst>
                  <a:path w="8" h="78">
                    <a:moveTo>
                      <a:pt x="3" y="0"/>
                    </a:moveTo>
                    <a:lnTo>
                      <a:pt x="2" y="4"/>
                    </a:lnTo>
                    <a:lnTo>
                      <a:pt x="0" y="7"/>
                    </a:lnTo>
                    <a:lnTo>
                      <a:pt x="0" y="59"/>
                    </a:lnTo>
                    <a:lnTo>
                      <a:pt x="1" y="71"/>
                    </a:lnTo>
                    <a:lnTo>
                      <a:pt x="3" y="75"/>
                    </a:lnTo>
                    <a:lnTo>
                      <a:pt x="4" y="77"/>
                    </a:lnTo>
                    <a:lnTo>
                      <a:pt x="6" y="75"/>
                    </a:lnTo>
                    <a:lnTo>
                      <a:pt x="7" y="67"/>
                    </a:lnTo>
                    <a:lnTo>
                      <a:pt x="7" y="6"/>
                    </a:lnTo>
                    <a:lnTo>
                      <a:pt x="5" y="3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11" name="Freeform 135"/>
              <p:cNvSpPr>
                <a:spLocks/>
              </p:cNvSpPr>
              <p:nvPr/>
            </p:nvSpPr>
            <p:spPr bwMode="auto">
              <a:xfrm>
                <a:off x="5701" y="1094"/>
                <a:ext cx="6" cy="13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0" y="129"/>
                  </a:cxn>
                  <a:cxn ang="0">
                    <a:pos x="5" y="129"/>
                  </a:cxn>
                  <a:cxn ang="0">
                    <a:pos x="5" y="3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130">
                    <a:moveTo>
                      <a:pt x="3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0" y="129"/>
                    </a:lnTo>
                    <a:lnTo>
                      <a:pt x="5" y="129"/>
                    </a:lnTo>
                    <a:lnTo>
                      <a:pt x="5" y="3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12" name="Freeform 136"/>
              <p:cNvSpPr>
                <a:spLocks/>
              </p:cNvSpPr>
              <p:nvPr/>
            </p:nvSpPr>
            <p:spPr bwMode="auto">
              <a:xfrm>
                <a:off x="5694" y="1191"/>
                <a:ext cx="9" cy="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1" y="24"/>
                  </a:cxn>
                  <a:cxn ang="0">
                    <a:pos x="8" y="24"/>
                  </a:cxn>
                  <a:cxn ang="0">
                    <a:pos x="8" y="0"/>
                  </a:cxn>
                </a:cxnLst>
                <a:rect l="0" t="0" r="r" b="b"/>
                <a:pathLst>
                  <a:path w="9" h="25">
                    <a:moveTo>
                      <a:pt x="8" y="0"/>
                    </a:moveTo>
                    <a:lnTo>
                      <a:pt x="0" y="6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8" y="24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13" name="Freeform 137"/>
              <p:cNvSpPr>
                <a:spLocks/>
              </p:cNvSpPr>
              <p:nvPr/>
            </p:nvSpPr>
            <p:spPr bwMode="auto">
              <a:xfrm>
                <a:off x="5705" y="1191"/>
                <a:ext cx="8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6"/>
                  </a:cxn>
                  <a:cxn ang="0">
                    <a:pos x="7" y="24"/>
                  </a:cxn>
                  <a:cxn ang="0">
                    <a:pos x="0" y="24"/>
                  </a:cxn>
                  <a:cxn ang="0">
                    <a:pos x="0" y="0"/>
                  </a:cxn>
                </a:cxnLst>
                <a:rect l="0" t="0" r="r" b="b"/>
                <a:pathLst>
                  <a:path w="8" h="25">
                    <a:moveTo>
                      <a:pt x="0" y="0"/>
                    </a:moveTo>
                    <a:lnTo>
                      <a:pt x="7" y="6"/>
                    </a:lnTo>
                    <a:lnTo>
                      <a:pt x="7" y="24"/>
                    </a:ln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14" name="Freeform 138"/>
              <p:cNvSpPr>
                <a:spLocks/>
              </p:cNvSpPr>
              <p:nvPr/>
            </p:nvSpPr>
            <p:spPr bwMode="auto">
              <a:xfrm>
                <a:off x="5693" y="1110"/>
                <a:ext cx="10" cy="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9" y="0"/>
                  </a:cxn>
                  <a:cxn ang="0">
                    <a:pos x="9" y="7"/>
                  </a:cxn>
                  <a:cxn ang="0">
                    <a:pos x="0" y="7"/>
                  </a:cxn>
                </a:cxnLst>
                <a:rect l="0" t="0" r="r" b="b"/>
                <a:pathLst>
                  <a:path w="10" h="8">
                    <a:moveTo>
                      <a:pt x="0" y="7"/>
                    </a:moveTo>
                    <a:lnTo>
                      <a:pt x="9" y="0"/>
                    </a:lnTo>
                    <a:lnTo>
                      <a:pt x="9" y="7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15" name="Freeform 139"/>
              <p:cNvSpPr>
                <a:spLocks/>
              </p:cNvSpPr>
              <p:nvPr/>
            </p:nvSpPr>
            <p:spPr bwMode="auto">
              <a:xfrm>
                <a:off x="5705" y="1110"/>
                <a:ext cx="11" cy="8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0" y="7"/>
                  </a:cxn>
                </a:cxnLst>
                <a:rect l="0" t="0" r="r" b="b"/>
                <a:pathLst>
                  <a:path w="11" h="8">
                    <a:moveTo>
                      <a:pt x="10" y="7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0" y="7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16" name="Freeform 140"/>
              <p:cNvSpPr>
                <a:spLocks/>
              </p:cNvSpPr>
              <p:nvPr/>
            </p:nvSpPr>
            <p:spPr bwMode="auto">
              <a:xfrm>
                <a:off x="5701" y="1136"/>
                <a:ext cx="6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17" name="Freeform 141"/>
              <p:cNvSpPr>
                <a:spLocks/>
              </p:cNvSpPr>
              <p:nvPr/>
            </p:nvSpPr>
            <p:spPr bwMode="auto">
              <a:xfrm>
                <a:off x="5701" y="1173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18" name="Freeform 142"/>
              <p:cNvSpPr>
                <a:spLocks/>
              </p:cNvSpPr>
              <p:nvPr/>
            </p:nvSpPr>
            <p:spPr bwMode="auto">
              <a:xfrm>
                <a:off x="5701" y="1180"/>
                <a:ext cx="6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1"/>
                  </a:cxn>
                  <a:cxn ang="0">
                    <a:pos x="0" y="1"/>
                  </a:cxn>
                </a:cxnLst>
                <a:rect l="0" t="0" r="r" b="b"/>
                <a:pathLst>
                  <a:path w="6" h="2">
                    <a:moveTo>
                      <a:pt x="0" y="1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19" name="Freeform 143"/>
              <p:cNvSpPr>
                <a:spLocks/>
              </p:cNvSpPr>
              <p:nvPr/>
            </p:nvSpPr>
            <p:spPr bwMode="auto">
              <a:xfrm>
                <a:off x="5999" y="1189"/>
                <a:ext cx="197" cy="47"/>
              </a:xfrm>
              <a:custGeom>
                <a:avLst/>
                <a:gdLst/>
                <a:ahLst/>
                <a:cxnLst>
                  <a:cxn ang="0">
                    <a:pos x="195" y="33"/>
                  </a:cxn>
                  <a:cxn ang="0">
                    <a:pos x="196" y="10"/>
                  </a:cxn>
                  <a:cxn ang="0">
                    <a:pos x="2" y="0"/>
                  </a:cxn>
                  <a:cxn ang="0">
                    <a:pos x="0" y="46"/>
                  </a:cxn>
                  <a:cxn ang="0">
                    <a:pos x="195" y="33"/>
                  </a:cxn>
                </a:cxnLst>
                <a:rect l="0" t="0" r="r" b="b"/>
                <a:pathLst>
                  <a:path w="197" h="47">
                    <a:moveTo>
                      <a:pt x="195" y="33"/>
                    </a:moveTo>
                    <a:lnTo>
                      <a:pt x="196" y="10"/>
                    </a:lnTo>
                    <a:lnTo>
                      <a:pt x="2" y="0"/>
                    </a:lnTo>
                    <a:lnTo>
                      <a:pt x="0" y="46"/>
                    </a:lnTo>
                    <a:lnTo>
                      <a:pt x="195" y="33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20" name="Line 144"/>
              <p:cNvSpPr>
                <a:spLocks noChangeShapeType="1"/>
              </p:cNvSpPr>
              <p:nvPr/>
            </p:nvSpPr>
            <p:spPr bwMode="auto">
              <a:xfrm>
                <a:off x="6132" y="1200"/>
                <a:ext cx="0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21" name="Freeform 145"/>
              <p:cNvSpPr>
                <a:spLocks/>
              </p:cNvSpPr>
              <p:nvPr/>
            </p:nvSpPr>
            <p:spPr bwMode="auto">
              <a:xfrm>
                <a:off x="6001" y="1089"/>
                <a:ext cx="198" cy="112"/>
              </a:xfrm>
              <a:custGeom>
                <a:avLst/>
                <a:gdLst/>
                <a:ahLst/>
                <a:cxnLst>
                  <a:cxn ang="0">
                    <a:pos x="197" y="74"/>
                  </a:cxn>
                  <a:cxn ang="0">
                    <a:pos x="7" y="0"/>
                  </a:cxn>
                  <a:cxn ang="0">
                    <a:pos x="6" y="21"/>
                  </a:cxn>
                  <a:cxn ang="0">
                    <a:pos x="1" y="40"/>
                  </a:cxn>
                  <a:cxn ang="0">
                    <a:pos x="0" y="99"/>
                  </a:cxn>
                  <a:cxn ang="0">
                    <a:pos x="197" y="111"/>
                  </a:cxn>
                  <a:cxn ang="0">
                    <a:pos x="197" y="74"/>
                  </a:cxn>
                </a:cxnLst>
                <a:rect l="0" t="0" r="r" b="b"/>
                <a:pathLst>
                  <a:path w="198" h="112">
                    <a:moveTo>
                      <a:pt x="197" y="74"/>
                    </a:moveTo>
                    <a:lnTo>
                      <a:pt x="7" y="0"/>
                    </a:lnTo>
                    <a:lnTo>
                      <a:pt x="6" y="21"/>
                    </a:lnTo>
                    <a:lnTo>
                      <a:pt x="1" y="40"/>
                    </a:lnTo>
                    <a:lnTo>
                      <a:pt x="0" y="99"/>
                    </a:lnTo>
                    <a:lnTo>
                      <a:pt x="197" y="111"/>
                    </a:lnTo>
                    <a:lnTo>
                      <a:pt x="197" y="74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22" name="Freeform 146"/>
              <p:cNvSpPr>
                <a:spLocks/>
              </p:cNvSpPr>
              <p:nvPr/>
            </p:nvSpPr>
            <p:spPr bwMode="auto">
              <a:xfrm>
                <a:off x="6012" y="1054"/>
                <a:ext cx="185" cy="1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4" y="93"/>
                  </a:cxn>
                  <a:cxn ang="0">
                    <a:pos x="184" y="109"/>
                  </a:cxn>
                  <a:cxn ang="0">
                    <a:pos x="0" y="37"/>
                  </a:cxn>
                  <a:cxn ang="0">
                    <a:pos x="0" y="0"/>
                  </a:cxn>
                </a:cxnLst>
                <a:rect l="0" t="0" r="r" b="b"/>
                <a:pathLst>
                  <a:path w="185" h="110">
                    <a:moveTo>
                      <a:pt x="0" y="0"/>
                    </a:moveTo>
                    <a:lnTo>
                      <a:pt x="184" y="93"/>
                    </a:lnTo>
                    <a:lnTo>
                      <a:pt x="184" y="109"/>
                    </a:lnTo>
                    <a:lnTo>
                      <a:pt x="0" y="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23" name="Freeform 147"/>
              <p:cNvSpPr>
                <a:spLocks/>
              </p:cNvSpPr>
              <p:nvPr/>
            </p:nvSpPr>
            <p:spPr bwMode="auto">
              <a:xfrm>
                <a:off x="6168" y="1188"/>
                <a:ext cx="5" cy="1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10"/>
                  </a:cxn>
                  <a:cxn ang="0">
                    <a:pos x="1" y="18"/>
                  </a:cxn>
                  <a:cxn ang="0">
                    <a:pos x="0" y="10"/>
                  </a:cxn>
                  <a:cxn ang="0">
                    <a:pos x="1" y="0"/>
                  </a:cxn>
                </a:cxnLst>
                <a:rect l="0" t="0" r="r" b="b"/>
                <a:pathLst>
                  <a:path w="5" h="19">
                    <a:moveTo>
                      <a:pt x="1" y="0"/>
                    </a:moveTo>
                    <a:lnTo>
                      <a:pt x="4" y="10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24" name="Freeform 148"/>
              <p:cNvSpPr>
                <a:spLocks/>
              </p:cNvSpPr>
              <p:nvPr/>
            </p:nvSpPr>
            <p:spPr bwMode="auto">
              <a:xfrm>
                <a:off x="6072" y="1173"/>
                <a:ext cx="7" cy="3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17"/>
                  </a:cxn>
                  <a:cxn ang="0">
                    <a:pos x="2" y="29"/>
                  </a:cxn>
                  <a:cxn ang="0">
                    <a:pos x="0" y="15"/>
                  </a:cxn>
                  <a:cxn ang="0">
                    <a:pos x="2" y="0"/>
                  </a:cxn>
                </a:cxnLst>
                <a:rect l="0" t="0" r="r" b="b"/>
                <a:pathLst>
                  <a:path w="7" h="30">
                    <a:moveTo>
                      <a:pt x="2" y="0"/>
                    </a:moveTo>
                    <a:lnTo>
                      <a:pt x="6" y="17"/>
                    </a:lnTo>
                    <a:lnTo>
                      <a:pt x="2" y="29"/>
                    </a:lnTo>
                    <a:lnTo>
                      <a:pt x="0" y="15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25" name="Freeform 149"/>
              <p:cNvSpPr>
                <a:spLocks/>
              </p:cNvSpPr>
              <p:nvPr/>
            </p:nvSpPr>
            <p:spPr bwMode="auto">
              <a:xfrm>
                <a:off x="6194" y="1120"/>
                <a:ext cx="9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3"/>
                  </a:cxn>
                  <a:cxn ang="0">
                    <a:pos x="5" y="9"/>
                  </a:cxn>
                  <a:cxn ang="0">
                    <a:pos x="2" y="9"/>
                  </a:cxn>
                  <a:cxn ang="0">
                    <a:pos x="1" y="15"/>
                  </a:cxn>
                  <a:cxn ang="0">
                    <a:pos x="0" y="41"/>
                  </a:cxn>
                  <a:cxn ang="0">
                    <a:pos x="3" y="44"/>
                  </a:cxn>
                  <a:cxn ang="0">
                    <a:pos x="3" y="80"/>
                  </a:cxn>
                  <a:cxn ang="0">
                    <a:pos x="8" y="103"/>
                  </a:cxn>
                  <a:cxn ang="0">
                    <a:pos x="8" y="0"/>
                  </a:cxn>
                </a:cxnLst>
                <a:rect l="0" t="0" r="r" b="b"/>
                <a:pathLst>
                  <a:path w="9" h="104">
                    <a:moveTo>
                      <a:pt x="8" y="0"/>
                    </a:moveTo>
                    <a:lnTo>
                      <a:pt x="6" y="3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1" y="15"/>
                    </a:lnTo>
                    <a:lnTo>
                      <a:pt x="0" y="41"/>
                    </a:lnTo>
                    <a:lnTo>
                      <a:pt x="3" y="44"/>
                    </a:lnTo>
                    <a:lnTo>
                      <a:pt x="3" y="80"/>
                    </a:lnTo>
                    <a:lnTo>
                      <a:pt x="8" y="103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26" name="Freeform 150"/>
              <p:cNvSpPr>
                <a:spLocks/>
              </p:cNvSpPr>
              <p:nvPr/>
            </p:nvSpPr>
            <p:spPr bwMode="auto">
              <a:xfrm>
                <a:off x="6137" y="1130"/>
                <a:ext cx="7" cy="7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3"/>
                  </a:cxn>
                  <a:cxn ang="0">
                    <a:pos x="6" y="6"/>
                  </a:cxn>
                  <a:cxn ang="0">
                    <a:pos x="6" y="58"/>
                  </a:cxn>
                  <a:cxn ang="0">
                    <a:pos x="6" y="70"/>
                  </a:cxn>
                  <a:cxn ang="0">
                    <a:pos x="4" y="75"/>
                  </a:cxn>
                  <a:cxn ang="0">
                    <a:pos x="2" y="77"/>
                  </a:cxn>
                  <a:cxn ang="0">
                    <a:pos x="1" y="74"/>
                  </a:cxn>
                  <a:cxn ang="0">
                    <a:pos x="0" y="66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7" h="78">
                    <a:moveTo>
                      <a:pt x="4" y="0"/>
                    </a:moveTo>
                    <a:lnTo>
                      <a:pt x="5" y="3"/>
                    </a:lnTo>
                    <a:lnTo>
                      <a:pt x="6" y="6"/>
                    </a:lnTo>
                    <a:lnTo>
                      <a:pt x="6" y="58"/>
                    </a:lnTo>
                    <a:lnTo>
                      <a:pt x="6" y="70"/>
                    </a:lnTo>
                    <a:lnTo>
                      <a:pt x="4" y="75"/>
                    </a:lnTo>
                    <a:lnTo>
                      <a:pt x="2" y="77"/>
                    </a:lnTo>
                    <a:lnTo>
                      <a:pt x="1" y="74"/>
                    </a:lnTo>
                    <a:lnTo>
                      <a:pt x="0" y="66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27" name="Freeform 151"/>
              <p:cNvSpPr>
                <a:spLocks/>
              </p:cNvSpPr>
              <p:nvPr/>
            </p:nvSpPr>
            <p:spPr bwMode="auto">
              <a:xfrm>
                <a:off x="6098" y="1104"/>
                <a:ext cx="8" cy="7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3"/>
                  </a:cxn>
                  <a:cxn ang="0">
                    <a:pos x="7" y="6"/>
                  </a:cxn>
                  <a:cxn ang="0">
                    <a:pos x="7" y="58"/>
                  </a:cxn>
                  <a:cxn ang="0">
                    <a:pos x="6" y="70"/>
                  </a:cxn>
                  <a:cxn ang="0">
                    <a:pos x="4" y="74"/>
                  </a:cxn>
                  <a:cxn ang="0">
                    <a:pos x="2" y="77"/>
                  </a:cxn>
                  <a:cxn ang="0">
                    <a:pos x="1" y="74"/>
                  </a:cxn>
                  <a:cxn ang="0">
                    <a:pos x="0" y="66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8" h="78">
                    <a:moveTo>
                      <a:pt x="4" y="0"/>
                    </a:moveTo>
                    <a:lnTo>
                      <a:pt x="5" y="3"/>
                    </a:lnTo>
                    <a:lnTo>
                      <a:pt x="7" y="6"/>
                    </a:lnTo>
                    <a:lnTo>
                      <a:pt x="7" y="58"/>
                    </a:lnTo>
                    <a:lnTo>
                      <a:pt x="6" y="70"/>
                    </a:lnTo>
                    <a:lnTo>
                      <a:pt x="4" y="74"/>
                    </a:lnTo>
                    <a:lnTo>
                      <a:pt x="2" y="77"/>
                    </a:lnTo>
                    <a:lnTo>
                      <a:pt x="1" y="74"/>
                    </a:lnTo>
                    <a:lnTo>
                      <a:pt x="0" y="66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28" name="Freeform 152"/>
              <p:cNvSpPr>
                <a:spLocks/>
              </p:cNvSpPr>
              <p:nvPr/>
            </p:nvSpPr>
            <p:spPr bwMode="auto">
              <a:xfrm>
                <a:off x="6049" y="1084"/>
                <a:ext cx="8" cy="7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4"/>
                  </a:cxn>
                  <a:cxn ang="0">
                    <a:pos x="7" y="7"/>
                  </a:cxn>
                  <a:cxn ang="0">
                    <a:pos x="7" y="59"/>
                  </a:cxn>
                  <a:cxn ang="0">
                    <a:pos x="6" y="71"/>
                  </a:cxn>
                  <a:cxn ang="0">
                    <a:pos x="4" y="75"/>
                  </a:cxn>
                  <a:cxn ang="0">
                    <a:pos x="2" y="77"/>
                  </a:cxn>
                  <a:cxn ang="0">
                    <a:pos x="1" y="75"/>
                  </a:cxn>
                  <a:cxn ang="0">
                    <a:pos x="0" y="67"/>
                  </a:cxn>
                  <a:cxn ang="0">
                    <a:pos x="0" y="6"/>
                  </a:cxn>
                  <a:cxn ang="0">
                    <a:pos x="2" y="3"/>
                  </a:cxn>
                  <a:cxn ang="0">
                    <a:pos x="4" y="0"/>
                  </a:cxn>
                </a:cxnLst>
                <a:rect l="0" t="0" r="r" b="b"/>
                <a:pathLst>
                  <a:path w="8" h="78">
                    <a:moveTo>
                      <a:pt x="4" y="0"/>
                    </a:moveTo>
                    <a:lnTo>
                      <a:pt x="5" y="4"/>
                    </a:lnTo>
                    <a:lnTo>
                      <a:pt x="7" y="7"/>
                    </a:lnTo>
                    <a:lnTo>
                      <a:pt x="7" y="59"/>
                    </a:lnTo>
                    <a:lnTo>
                      <a:pt x="6" y="71"/>
                    </a:lnTo>
                    <a:lnTo>
                      <a:pt x="4" y="75"/>
                    </a:lnTo>
                    <a:lnTo>
                      <a:pt x="2" y="77"/>
                    </a:lnTo>
                    <a:lnTo>
                      <a:pt x="1" y="75"/>
                    </a:lnTo>
                    <a:lnTo>
                      <a:pt x="0" y="67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29" name="Freeform 153"/>
              <p:cNvSpPr>
                <a:spLocks/>
              </p:cNvSpPr>
              <p:nvPr/>
            </p:nvSpPr>
            <p:spPr bwMode="auto">
              <a:xfrm>
                <a:off x="6204" y="1094"/>
                <a:ext cx="6" cy="13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0"/>
                  </a:cxn>
                  <a:cxn ang="0">
                    <a:pos x="5" y="3"/>
                  </a:cxn>
                  <a:cxn ang="0">
                    <a:pos x="5" y="129"/>
                  </a:cxn>
                  <a:cxn ang="0">
                    <a:pos x="0" y="129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130">
                    <a:moveTo>
                      <a:pt x="2" y="0"/>
                    </a:moveTo>
                    <a:lnTo>
                      <a:pt x="4" y="0"/>
                    </a:lnTo>
                    <a:lnTo>
                      <a:pt x="5" y="3"/>
                    </a:lnTo>
                    <a:lnTo>
                      <a:pt x="5" y="129"/>
                    </a:lnTo>
                    <a:lnTo>
                      <a:pt x="0" y="129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30" name="Freeform 154"/>
              <p:cNvSpPr>
                <a:spLocks/>
              </p:cNvSpPr>
              <p:nvPr/>
            </p:nvSpPr>
            <p:spPr bwMode="auto">
              <a:xfrm>
                <a:off x="6208" y="1191"/>
                <a:ext cx="9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6"/>
                  </a:cxn>
                  <a:cxn ang="0">
                    <a:pos x="8" y="24"/>
                  </a:cxn>
                  <a:cxn ang="0">
                    <a:pos x="7" y="24"/>
                  </a:cxn>
                  <a:cxn ang="0">
                    <a:pos x="0" y="24"/>
                  </a:cxn>
                  <a:cxn ang="0">
                    <a:pos x="0" y="0"/>
                  </a:cxn>
                </a:cxnLst>
                <a:rect l="0" t="0" r="r" b="b"/>
                <a:pathLst>
                  <a:path w="9" h="25">
                    <a:moveTo>
                      <a:pt x="0" y="0"/>
                    </a:moveTo>
                    <a:lnTo>
                      <a:pt x="8" y="6"/>
                    </a:lnTo>
                    <a:lnTo>
                      <a:pt x="8" y="24"/>
                    </a:lnTo>
                    <a:lnTo>
                      <a:pt x="7" y="24"/>
                    </a:ln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31" name="Freeform 155"/>
              <p:cNvSpPr>
                <a:spLocks/>
              </p:cNvSpPr>
              <p:nvPr/>
            </p:nvSpPr>
            <p:spPr bwMode="auto">
              <a:xfrm>
                <a:off x="6198" y="1191"/>
                <a:ext cx="8" cy="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7" y="24"/>
                  </a:cxn>
                  <a:cxn ang="0">
                    <a:pos x="7" y="0"/>
                  </a:cxn>
                </a:cxnLst>
                <a:rect l="0" t="0" r="r" b="b"/>
                <a:pathLst>
                  <a:path w="8" h="25">
                    <a:moveTo>
                      <a:pt x="7" y="0"/>
                    </a:moveTo>
                    <a:lnTo>
                      <a:pt x="0" y="6"/>
                    </a:lnTo>
                    <a:lnTo>
                      <a:pt x="0" y="24"/>
                    </a:lnTo>
                    <a:lnTo>
                      <a:pt x="7" y="24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32" name="Freeform 156"/>
              <p:cNvSpPr>
                <a:spLocks/>
              </p:cNvSpPr>
              <p:nvPr/>
            </p:nvSpPr>
            <p:spPr bwMode="auto">
              <a:xfrm>
                <a:off x="6208" y="1110"/>
                <a:ext cx="10" cy="8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9" y="7"/>
                  </a:cxn>
                </a:cxnLst>
                <a:rect l="0" t="0" r="r" b="b"/>
                <a:pathLst>
                  <a:path w="10" h="8">
                    <a:moveTo>
                      <a:pt x="9" y="7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9" y="7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33" name="Freeform 157"/>
              <p:cNvSpPr>
                <a:spLocks/>
              </p:cNvSpPr>
              <p:nvPr/>
            </p:nvSpPr>
            <p:spPr bwMode="auto">
              <a:xfrm>
                <a:off x="6195" y="1110"/>
                <a:ext cx="11" cy="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0" y="0"/>
                  </a:cxn>
                  <a:cxn ang="0">
                    <a:pos x="10" y="7"/>
                  </a:cxn>
                  <a:cxn ang="0">
                    <a:pos x="0" y="7"/>
                  </a:cxn>
                </a:cxnLst>
                <a:rect l="0" t="0" r="r" b="b"/>
                <a:pathLst>
                  <a:path w="11" h="8">
                    <a:moveTo>
                      <a:pt x="0" y="7"/>
                    </a:moveTo>
                    <a:lnTo>
                      <a:pt x="10" y="0"/>
                    </a:lnTo>
                    <a:lnTo>
                      <a:pt x="10" y="7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34" name="Freeform 158"/>
              <p:cNvSpPr>
                <a:spLocks/>
              </p:cNvSpPr>
              <p:nvPr/>
            </p:nvSpPr>
            <p:spPr bwMode="auto">
              <a:xfrm>
                <a:off x="6204" y="1136"/>
                <a:ext cx="6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2"/>
                  </a:cxn>
                </a:cxnLst>
                <a:rect l="0" t="0" r="r" b="b"/>
                <a:pathLst>
                  <a:path w="6" h="3">
                    <a:moveTo>
                      <a:pt x="5" y="2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35" name="Freeform 159"/>
              <p:cNvSpPr>
                <a:spLocks/>
              </p:cNvSpPr>
              <p:nvPr/>
            </p:nvSpPr>
            <p:spPr bwMode="auto">
              <a:xfrm>
                <a:off x="6204" y="1173"/>
                <a:ext cx="6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6" h="1">
                    <a:moveTo>
                      <a:pt x="5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36" name="Freeform 160"/>
              <p:cNvSpPr>
                <a:spLocks/>
              </p:cNvSpPr>
              <p:nvPr/>
            </p:nvSpPr>
            <p:spPr bwMode="auto">
              <a:xfrm>
                <a:off x="6204" y="1180"/>
                <a:ext cx="6" cy="2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37" name="Freeform 161"/>
              <p:cNvSpPr>
                <a:spLocks/>
              </p:cNvSpPr>
              <p:nvPr/>
            </p:nvSpPr>
            <p:spPr bwMode="auto">
              <a:xfrm>
                <a:off x="5934" y="678"/>
                <a:ext cx="41" cy="7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0" y="74"/>
                  </a:cxn>
                  <a:cxn ang="0">
                    <a:pos x="1" y="54"/>
                  </a:cxn>
                  <a:cxn ang="0">
                    <a:pos x="4" y="32"/>
                  </a:cxn>
                  <a:cxn ang="0">
                    <a:pos x="11" y="12"/>
                  </a:cxn>
                  <a:cxn ang="0">
                    <a:pos x="16" y="4"/>
                  </a:cxn>
                  <a:cxn ang="0">
                    <a:pos x="20" y="0"/>
                  </a:cxn>
                  <a:cxn ang="0">
                    <a:pos x="24" y="4"/>
                  </a:cxn>
                  <a:cxn ang="0">
                    <a:pos x="29" y="12"/>
                  </a:cxn>
                  <a:cxn ang="0">
                    <a:pos x="35" y="32"/>
                  </a:cxn>
                  <a:cxn ang="0">
                    <a:pos x="39" y="54"/>
                  </a:cxn>
                  <a:cxn ang="0">
                    <a:pos x="40" y="74"/>
                  </a:cxn>
                  <a:cxn ang="0">
                    <a:pos x="40" y="76"/>
                  </a:cxn>
                  <a:cxn ang="0">
                    <a:pos x="0" y="76"/>
                  </a:cxn>
                </a:cxnLst>
                <a:rect l="0" t="0" r="r" b="b"/>
                <a:pathLst>
                  <a:path w="41" h="77">
                    <a:moveTo>
                      <a:pt x="0" y="76"/>
                    </a:moveTo>
                    <a:lnTo>
                      <a:pt x="0" y="74"/>
                    </a:lnTo>
                    <a:lnTo>
                      <a:pt x="1" y="54"/>
                    </a:lnTo>
                    <a:lnTo>
                      <a:pt x="4" y="32"/>
                    </a:lnTo>
                    <a:lnTo>
                      <a:pt x="11" y="12"/>
                    </a:lnTo>
                    <a:lnTo>
                      <a:pt x="16" y="4"/>
                    </a:lnTo>
                    <a:lnTo>
                      <a:pt x="20" y="0"/>
                    </a:lnTo>
                    <a:lnTo>
                      <a:pt x="24" y="4"/>
                    </a:lnTo>
                    <a:lnTo>
                      <a:pt x="29" y="12"/>
                    </a:lnTo>
                    <a:lnTo>
                      <a:pt x="35" y="32"/>
                    </a:lnTo>
                    <a:lnTo>
                      <a:pt x="39" y="54"/>
                    </a:lnTo>
                    <a:lnTo>
                      <a:pt x="40" y="74"/>
                    </a:lnTo>
                    <a:lnTo>
                      <a:pt x="40" y="76"/>
                    </a:lnTo>
                    <a:lnTo>
                      <a:pt x="0" y="76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38" name="Freeform 162"/>
              <p:cNvSpPr>
                <a:spLocks/>
              </p:cNvSpPr>
              <p:nvPr/>
            </p:nvSpPr>
            <p:spPr bwMode="auto">
              <a:xfrm>
                <a:off x="5940" y="839"/>
                <a:ext cx="29" cy="35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34"/>
                  </a:cxn>
                  <a:cxn ang="0">
                    <a:pos x="0" y="34"/>
                  </a:cxn>
                </a:cxnLst>
                <a:rect l="0" t="0" r="r" b="b"/>
                <a:pathLst>
                  <a:path w="29" h="35">
                    <a:moveTo>
                      <a:pt x="0" y="34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34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39" name="Freeform 163"/>
              <p:cNvSpPr>
                <a:spLocks/>
              </p:cNvSpPr>
              <p:nvPr/>
            </p:nvSpPr>
            <p:spPr bwMode="auto">
              <a:xfrm>
                <a:off x="5946" y="875"/>
                <a:ext cx="17" cy="50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49"/>
                  </a:cxn>
                  <a:cxn ang="0">
                    <a:pos x="0" y="49"/>
                  </a:cxn>
                </a:cxnLst>
                <a:rect l="0" t="0" r="r" b="b"/>
                <a:pathLst>
                  <a:path w="17" h="50">
                    <a:moveTo>
                      <a:pt x="0" y="49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9"/>
                    </a:lnTo>
                    <a:lnTo>
                      <a:pt x="0" y="49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40" name="Freeform 164"/>
              <p:cNvSpPr>
                <a:spLocks/>
              </p:cNvSpPr>
              <p:nvPr/>
            </p:nvSpPr>
            <p:spPr bwMode="auto">
              <a:xfrm>
                <a:off x="5900" y="1034"/>
                <a:ext cx="40" cy="161"/>
              </a:xfrm>
              <a:custGeom>
                <a:avLst/>
                <a:gdLst/>
                <a:ahLst/>
                <a:cxnLst>
                  <a:cxn ang="0">
                    <a:pos x="1" y="28"/>
                  </a:cxn>
                  <a:cxn ang="0">
                    <a:pos x="1" y="56"/>
                  </a:cxn>
                  <a:cxn ang="0">
                    <a:pos x="10" y="56"/>
                  </a:cxn>
                  <a:cxn ang="0">
                    <a:pos x="10" y="82"/>
                  </a:cxn>
                  <a:cxn ang="0">
                    <a:pos x="13" y="110"/>
                  </a:cxn>
                  <a:cxn ang="0">
                    <a:pos x="14" y="160"/>
                  </a:cxn>
                  <a:cxn ang="0">
                    <a:pos x="29" y="160"/>
                  </a:cxn>
                  <a:cxn ang="0">
                    <a:pos x="29" y="132"/>
                  </a:cxn>
                  <a:cxn ang="0">
                    <a:pos x="14" y="132"/>
                  </a:cxn>
                  <a:cxn ang="0">
                    <a:pos x="27" y="132"/>
                  </a:cxn>
                  <a:cxn ang="0">
                    <a:pos x="27" y="111"/>
                  </a:cxn>
                  <a:cxn ang="0">
                    <a:pos x="36" y="104"/>
                  </a:cxn>
                  <a:cxn ang="0">
                    <a:pos x="36" y="78"/>
                  </a:cxn>
                  <a:cxn ang="0">
                    <a:pos x="27" y="65"/>
                  </a:cxn>
                  <a:cxn ang="0">
                    <a:pos x="10" y="65"/>
                  </a:cxn>
                  <a:cxn ang="0">
                    <a:pos x="35" y="65"/>
                  </a:cxn>
                  <a:cxn ang="0">
                    <a:pos x="38" y="29"/>
                  </a:cxn>
                  <a:cxn ang="0">
                    <a:pos x="39" y="0"/>
                  </a:cxn>
                  <a:cxn ang="0">
                    <a:pos x="36" y="31"/>
                  </a:cxn>
                  <a:cxn ang="0">
                    <a:pos x="32" y="32"/>
                  </a:cxn>
                  <a:cxn ang="0">
                    <a:pos x="21" y="35"/>
                  </a:cxn>
                  <a:cxn ang="0">
                    <a:pos x="11" y="32"/>
                  </a:cxn>
                  <a:cxn ang="0">
                    <a:pos x="0" y="28"/>
                  </a:cxn>
                  <a:cxn ang="0">
                    <a:pos x="17" y="26"/>
                  </a:cxn>
                  <a:cxn ang="0">
                    <a:pos x="24" y="27"/>
                  </a:cxn>
                  <a:cxn ang="0">
                    <a:pos x="24" y="5"/>
                  </a:cxn>
                  <a:cxn ang="0">
                    <a:pos x="24" y="26"/>
                  </a:cxn>
                  <a:cxn ang="0">
                    <a:pos x="37" y="30"/>
                  </a:cxn>
                  <a:cxn ang="0">
                    <a:pos x="1" y="28"/>
                  </a:cxn>
                </a:cxnLst>
                <a:rect l="0" t="0" r="r" b="b"/>
                <a:pathLst>
                  <a:path w="40" h="161">
                    <a:moveTo>
                      <a:pt x="1" y="28"/>
                    </a:moveTo>
                    <a:lnTo>
                      <a:pt x="1" y="56"/>
                    </a:lnTo>
                    <a:lnTo>
                      <a:pt x="10" y="56"/>
                    </a:lnTo>
                    <a:lnTo>
                      <a:pt x="10" y="82"/>
                    </a:lnTo>
                    <a:lnTo>
                      <a:pt x="13" y="110"/>
                    </a:lnTo>
                    <a:lnTo>
                      <a:pt x="14" y="160"/>
                    </a:lnTo>
                    <a:lnTo>
                      <a:pt x="29" y="160"/>
                    </a:lnTo>
                    <a:lnTo>
                      <a:pt x="29" y="132"/>
                    </a:lnTo>
                    <a:lnTo>
                      <a:pt x="14" y="132"/>
                    </a:lnTo>
                    <a:lnTo>
                      <a:pt x="27" y="132"/>
                    </a:lnTo>
                    <a:lnTo>
                      <a:pt x="27" y="111"/>
                    </a:lnTo>
                    <a:lnTo>
                      <a:pt x="36" y="104"/>
                    </a:lnTo>
                    <a:lnTo>
                      <a:pt x="36" y="78"/>
                    </a:lnTo>
                    <a:lnTo>
                      <a:pt x="27" y="65"/>
                    </a:lnTo>
                    <a:lnTo>
                      <a:pt x="10" y="65"/>
                    </a:lnTo>
                    <a:lnTo>
                      <a:pt x="35" y="65"/>
                    </a:lnTo>
                    <a:lnTo>
                      <a:pt x="38" y="29"/>
                    </a:lnTo>
                    <a:lnTo>
                      <a:pt x="39" y="0"/>
                    </a:lnTo>
                    <a:lnTo>
                      <a:pt x="36" y="31"/>
                    </a:lnTo>
                    <a:lnTo>
                      <a:pt x="32" y="32"/>
                    </a:lnTo>
                    <a:lnTo>
                      <a:pt x="21" y="35"/>
                    </a:lnTo>
                    <a:lnTo>
                      <a:pt x="11" y="32"/>
                    </a:lnTo>
                    <a:lnTo>
                      <a:pt x="0" y="28"/>
                    </a:lnTo>
                    <a:lnTo>
                      <a:pt x="17" y="26"/>
                    </a:lnTo>
                    <a:lnTo>
                      <a:pt x="24" y="27"/>
                    </a:lnTo>
                    <a:lnTo>
                      <a:pt x="24" y="5"/>
                    </a:lnTo>
                    <a:lnTo>
                      <a:pt x="24" y="26"/>
                    </a:lnTo>
                    <a:lnTo>
                      <a:pt x="37" y="30"/>
                    </a:lnTo>
                    <a:lnTo>
                      <a:pt x="1" y="28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41" name="Freeform 165"/>
              <p:cNvSpPr>
                <a:spLocks/>
              </p:cNvSpPr>
              <p:nvPr/>
            </p:nvSpPr>
            <p:spPr bwMode="auto">
              <a:xfrm>
                <a:off x="5969" y="1034"/>
                <a:ext cx="40" cy="161"/>
              </a:xfrm>
              <a:custGeom>
                <a:avLst/>
                <a:gdLst/>
                <a:ahLst/>
                <a:cxnLst>
                  <a:cxn ang="0">
                    <a:pos x="38" y="28"/>
                  </a:cxn>
                  <a:cxn ang="0">
                    <a:pos x="38" y="56"/>
                  </a:cxn>
                  <a:cxn ang="0">
                    <a:pos x="30" y="56"/>
                  </a:cxn>
                  <a:cxn ang="0">
                    <a:pos x="30" y="82"/>
                  </a:cxn>
                  <a:cxn ang="0">
                    <a:pos x="27" y="110"/>
                  </a:cxn>
                  <a:cxn ang="0">
                    <a:pos x="26" y="160"/>
                  </a:cxn>
                  <a:cxn ang="0">
                    <a:pos x="11" y="160"/>
                  </a:cxn>
                  <a:cxn ang="0">
                    <a:pos x="11" y="132"/>
                  </a:cxn>
                  <a:cxn ang="0">
                    <a:pos x="26" y="132"/>
                  </a:cxn>
                  <a:cxn ang="0">
                    <a:pos x="13" y="132"/>
                  </a:cxn>
                  <a:cxn ang="0">
                    <a:pos x="13" y="111"/>
                  </a:cxn>
                  <a:cxn ang="0">
                    <a:pos x="4" y="104"/>
                  </a:cxn>
                  <a:cxn ang="0">
                    <a:pos x="4" y="78"/>
                  </a:cxn>
                  <a:cxn ang="0">
                    <a:pos x="13" y="65"/>
                  </a:cxn>
                  <a:cxn ang="0">
                    <a:pos x="30" y="65"/>
                  </a:cxn>
                  <a:cxn ang="0">
                    <a:pos x="5" y="65"/>
                  </a:cxn>
                  <a:cxn ang="0">
                    <a:pos x="2" y="29"/>
                  </a:cxn>
                  <a:cxn ang="0">
                    <a:pos x="0" y="0"/>
                  </a:cxn>
                  <a:cxn ang="0">
                    <a:pos x="4" y="31"/>
                  </a:cxn>
                  <a:cxn ang="0">
                    <a:pos x="8" y="32"/>
                  </a:cxn>
                  <a:cxn ang="0">
                    <a:pos x="18" y="35"/>
                  </a:cxn>
                  <a:cxn ang="0">
                    <a:pos x="29" y="32"/>
                  </a:cxn>
                  <a:cxn ang="0">
                    <a:pos x="39" y="28"/>
                  </a:cxn>
                  <a:cxn ang="0">
                    <a:pos x="23" y="26"/>
                  </a:cxn>
                  <a:cxn ang="0">
                    <a:pos x="15" y="27"/>
                  </a:cxn>
                  <a:cxn ang="0">
                    <a:pos x="15" y="5"/>
                  </a:cxn>
                  <a:cxn ang="0">
                    <a:pos x="15" y="26"/>
                  </a:cxn>
                  <a:cxn ang="0">
                    <a:pos x="3" y="30"/>
                  </a:cxn>
                  <a:cxn ang="0">
                    <a:pos x="38" y="28"/>
                  </a:cxn>
                </a:cxnLst>
                <a:rect l="0" t="0" r="r" b="b"/>
                <a:pathLst>
                  <a:path w="40" h="161">
                    <a:moveTo>
                      <a:pt x="38" y="28"/>
                    </a:moveTo>
                    <a:lnTo>
                      <a:pt x="38" y="56"/>
                    </a:lnTo>
                    <a:lnTo>
                      <a:pt x="30" y="56"/>
                    </a:lnTo>
                    <a:lnTo>
                      <a:pt x="30" y="82"/>
                    </a:lnTo>
                    <a:lnTo>
                      <a:pt x="27" y="110"/>
                    </a:lnTo>
                    <a:lnTo>
                      <a:pt x="26" y="160"/>
                    </a:lnTo>
                    <a:lnTo>
                      <a:pt x="11" y="160"/>
                    </a:lnTo>
                    <a:lnTo>
                      <a:pt x="11" y="132"/>
                    </a:lnTo>
                    <a:lnTo>
                      <a:pt x="26" y="132"/>
                    </a:lnTo>
                    <a:lnTo>
                      <a:pt x="13" y="132"/>
                    </a:lnTo>
                    <a:lnTo>
                      <a:pt x="13" y="111"/>
                    </a:lnTo>
                    <a:lnTo>
                      <a:pt x="4" y="104"/>
                    </a:lnTo>
                    <a:lnTo>
                      <a:pt x="4" y="78"/>
                    </a:lnTo>
                    <a:lnTo>
                      <a:pt x="13" y="65"/>
                    </a:lnTo>
                    <a:lnTo>
                      <a:pt x="30" y="65"/>
                    </a:lnTo>
                    <a:lnTo>
                      <a:pt x="5" y="65"/>
                    </a:lnTo>
                    <a:lnTo>
                      <a:pt x="2" y="29"/>
                    </a:lnTo>
                    <a:lnTo>
                      <a:pt x="0" y="0"/>
                    </a:lnTo>
                    <a:lnTo>
                      <a:pt x="4" y="31"/>
                    </a:lnTo>
                    <a:lnTo>
                      <a:pt x="8" y="32"/>
                    </a:lnTo>
                    <a:lnTo>
                      <a:pt x="18" y="35"/>
                    </a:lnTo>
                    <a:lnTo>
                      <a:pt x="29" y="32"/>
                    </a:lnTo>
                    <a:lnTo>
                      <a:pt x="39" y="28"/>
                    </a:lnTo>
                    <a:lnTo>
                      <a:pt x="23" y="26"/>
                    </a:lnTo>
                    <a:lnTo>
                      <a:pt x="15" y="27"/>
                    </a:lnTo>
                    <a:lnTo>
                      <a:pt x="15" y="5"/>
                    </a:lnTo>
                    <a:lnTo>
                      <a:pt x="15" y="26"/>
                    </a:lnTo>
                    <a:lnTo>
                      <a:pt x="3" y="30"/>
                    </a:lnTo>
                    <a:lnTo>
                      <a:pt x="38" y="28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42" name="Freeform 166"/>
              <p:cNvSpPr>
                <a:spLocks/>
              </p:cNvSpPr>
              <p:nvPr/>
            </p:nvSpPr>
            <p:spPr bwMode="auto">
              <a:xfrm>
                <a:off x="5911" y="1072"/>
                <a:ext cx="23" cy="19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21" y="18"/>
                  </a:cxn>
                  <a:cxn ang="0">
                    <a:pos x="22" y="0"/>
                  </a:cxn>
                </a:cxnLst>
                <a:rect l="0" t="0" r="r" b="b"/>
                <a:pathLst>
                  <a:path w="23" h="19">
                    <a:moveTo>
                      <a:pt x="0" y="18"/>
                    </a:moveTo>
                    <a:lnTo>
                      <a:pt x="21" y="18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43" name="Line 167"/>
              <p:cNvSpPr>
                <a:spLocks noChangeShapeType="1"/>
              </p:cNvSpPr>
              <p:nvPr/>
            </p:nvSpPr>
            <p:spPr bwMode="auto">
              <a:xfrm>
                <a:off x="5917" y="1142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44" name="Freeform 168"/>
              <p:cNvSpPr>
                <a:spLocks/>
              </p:cNvSpPr>
              <p:nvPr/>
            </p:nvSpPr>
            <p:spPr bwMode="auto">
              <a:xfrm>
                <a:off x="5951" y="1176"/>
                <a:ext cx="10" cy="22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1"/>
                  </a:cxn>
                  <a:cxn ang="0">
                    <a:pos x="0" y="21"/>
                  </a:cxn>
                </a:cxnLst>
                <a:rect l="0" t="0" r="r" b="b"/>
                <a:pathLst>
                  <a:path w="10" h="22">
                    <a:moveTo>
                      <a:pt x="0" y="21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21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45" name="Freeform 169"/>
              <p:cNvSpPr>
                <a:spLocks/>
              </p:cNvSpPr>
              <p:nvPr/>
            </p:nvSpPr>
            <p:spPr bwMode="auto">
              <a:xfrm>
                <a:off x="5918" y="1197"/>
                <a:ext cx="9" cy="14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7" y="2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8" y="8"/>
                  </a:cxn>
                  <a:cxn ang="0">
                    <a:pos x="8" y="9"/>
                  </a:cxn>
                  <a:cxn ang="0">
                    <a:pos x="8" y="10"/>
                  </a:cxn>
                  <a:cxn ang="0">
                    <a:pos x="7" y="11"/>
                  </a:cxn>
                  <a:cxn ang="0">
                    <a:pos x="7" y="12"/>
                  </a:cxn>
                  <a:cxn ang="0">
                    <a:pos x="6" y="12"/>
                  </a:cxn>
                  <a:cxn ang="0">
                    <a:pos x="5" y="12"/>
                  </a:cxn>
                  <a:cxn ang="0">
                    <a:pos x="4" y="13"/>
                  </a:cxn>
                </a:cxnLst>
                <a:rect l="0" t="0" r="r" b="b"/>
                <a:pathLst>
                  <a:path w="9" h="14">
                    <a:moveTo>
                      <a:pt x="4" y="13"/>
                    </a:moveTo>
                    <a:lnTo>
                      <a:pt x="3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3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46" name="Freeform 170"/>
              <p:cNvSpPr>
                <a:spLocks/>
              </p:cNvSpPr>
              <p:nvPr/>
            </p:nvSpPr>
            <p:spPr bwMode="auto">
              <a:xfrm>
                <a:off x="5985" y="1197"/>
                <a:ext cx="10" cy="13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4" y="12"/>
                  </a:cxn>
                  <a:cxn ang="0">
                    <a:pos x="3" y="12"/>
                  </a:cxn>
                  <a:cxn ang="0">
                    <a:pos x="2" y="11"/>
                  </a:cxn>
                  <a:cxn ang="0">
                    <a:pos x="1" y="10"/>
                  </a:cxn>
                  <a:cxn ang="0">
                    <a:pos x="1" y="9"/>
                  </a:cxn>
                  <a:cxn ang="0">
                    <a:pos x="1" y="8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1"/>
                  </a:cxn>
                  <a:cxn ang="0">
                    <a:pos x="8" y="2"/>
                  </a:cxn>
                  <a:cxn ang="0">
                    <a:pos x="8" y="3"/>
                  </a:cxn>
                  <a:cxn ang="0">
                    <a:pos x="9" y="5"/>
                  </a:cxn>
                  <a:cxn ang="0">
                    <a:pos x="9" y="6"/>
                  </a:cxn>
                  <a:cxn ang="0">
                    <a:pos x="9" y="7"/>
                  </a:cxn>
                  <a:cxn ang="0">
                    <a:pos x="8" y="8"/>
                  </a:cxn>
                  <a:cxn ang="0">
                    <a:pos x="8" y="9"/>
                  </a:cxn>
                  <a:cxn ang="0">
                    <a:pos x="7" y="10"/>
                  </a:cxn>
                  <a:cxn ang="0">
                    <a:pos x="7" y="11"/>
                  </a:cxn>
                  <a:cxn ang="0">
                    <a:pos x="6" y="11"/>
                  </a:cxn>
                  <a:cxn ang="0">
                    <a:pos x="6" y="12"/>
                  </a:cxn>
                  <a:cxn ang="0">
                    <a:pos x="5" y="12"/>
                  </a:cxn>
                  <a:cxn ang="0">
                    <a:pos x="4" y="12"/>
                  </a:cxn>
                </a:cxnLst>
                <a:rect l="0" t="0" r="r" b="b"/>
                <a:pathLst>
                  <a:path w="10" h="13">
                    <a:moveTo>
                      <a:pt x="4" y="12"/>
                    </a:moveTo>
                    <a:lnTo>
                      <a:pt x="4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2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47" name="Freeform 171"/>
              <p:cNvSpPr>
                <a:spLocks/>
              </p:cNvSpPr>
              <p:nvPr/>
            </p:nvSpPr>
            <p:spPr bwMode="auto">
              <a:xfrm>
                <a:off x="5916" y="1212"/>
                <a:ext cx="13" cy="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7"/>
                  </a:cxn>
                  <a:cxn ang="0">
                    <a:pos x="0" y="7"/>
                  </a:cxn>
                </a:cxnLst>
                <a:rect l="0" t="0" r="r" b="b"/>
                <a:pathLst>
                  <a:path w="13" h="8">
                    <a:moveTo>
                      <a:pt x="0" y="7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7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48" name="Freeform 172"/>
              <p:cNvSpPr>
                <a:spLocks/>
              </p:cNvSpPr>
              <p:nvPr/>
            </p:nvSpPr>
            <p:spPr bwMode="auto">
              <a:xfrm>
                <a:off x="5983" y="1212"/>
                <a:ext cx="14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8"/>
                  </a:cxn>
                  <a:cxn ang="0">
                    <a:pos x="0" y="8"/>
                  </a:cxn>
                </a:cxnLst>
                <a:rect l="0" t="0" r="r" b="b"/>
                <a:pathLst>
                  <a:path w="14" h="9">
                    <a:moveTo>
                      <a:pt x="0" y="8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49" name="Freeform 173"/>
              <p:cNvSpPr>
                <a:spLocks/>
              </p:cNvSpPr>
              <p:nvPr/>
            </p:nvSpPr>
            <p:spPr bwMode="auto">
              <a:xfrm>
                <a:off x="5880" y="1233"/>
                <a:ext cx="36" cy="8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53"/>
                  </a:cxn>
                  <a:cxn ang="0">
                    <a:pos x="1" y="81"/>
                  </a:cxn>
                  <a:cxn ang="0">
                    <a:pos x="35" y="51"/>
                  </a:cxn>
                  <a:cxn ang="0">
                    <a:pos x="35" y="1"/>
                  </a:cxn>
                  <a:cxn ang="0">
                    <a:pos x="21" y="0"/>
                  </a:cxn>
                </a:cxnLst>
                <a:rect l="0" t="0" r="r" b="b"/>
                <a:pathLst>
                  <a:path w="36" h="82">
                    <a:moveTo>
                      <a:pt x="21" y="0"/>
                    </a:moveTo>
                    <a:lnTo>
                      <a:pt x="0" y="53"/>
                    </a:lnTo>
                    <a:lnTo>
                      <a:pt x="1" y="81"/>
                    </a:lnTo>
                    <a:lnTo>
                      <a:pt x="35" y="51"/>
                    </a:lnTo>
                    <a:lnTo>
                      <a:pt x="35" y="1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50" name="Freeform 174"/>
              <p:cNvSpPr>
                <a:spLocks/>
              </p:cNvSpPr>
              <p:nvPr/>
            </p:nvSpPr>
            <p:spPr bwMode="auto">
              <a:xfrm>
                <a:off x="5910" y="1228"/>
                <a:ext cx="46" cy="1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97"/>
                  </a:cxn>
                  <a:cxn ang="0">
                    <a:pos x="6" y="131"/>
                  </a:cxn>
                  <a:cxn ang="0">
                    <a:pos x="8" y="141"/>
                  </a:cxn>
                  <a:cxn ang="0">
                    <a:pos x="45" y="140"/>
                  </a:cxn>
                  <a:cxn ang="0">
                    <a:pos x="45" y="25"/>
                  </a:cxn>
                  <a:cxn ang="0">
                    <a:pos x="40" y="10"/>
                  </a:cxn>
                  <a:cxn ang="0">
                    <a:pos x="4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46" h="142">
                    <a:moveTo>
                      <a:pt x="0" y="0"/>
                    </a:moveTo>
                    <a:lnTo>
                      <a:pt x="3" y="97"/>
                    </a:lnTo>
                    <a:lnTo>
                      <a:pt x="6" y="131"/>
                    </a:lnTo>
                    <a:lnTo>
                      <a:pt x="8" y="141"/>
                    </a:lnTo>
                    <a:lnTo>
                      <a:pt x="45" y="140"/>
                    </a:lnTo>
                    <a:lnTo>
                      <a:pt x="45" y="25"/>
                    </a:lnTo>
                    <a:lnTo>
                      <a:pt x="40" y="10"/>
                    </a:lnTo>
                    <a:lnTo>
                      <a:pt x="40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51" name="Line 175"/>
              <p:cNvSpPr>
                <a:spLocks noChangeShapeType="1"/>
              </p:cNvSpPr>
              <p:nvPr/>
            </p:nvSpPr>
            <p:spPr bwMode="auto">
              <a:xfrm>
                <a:off x="5915" y="1269"/>
                <a:ext cx="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52" name="Line 176"/>
              <p:cNvSpPr>
                <a:spLocks noChangeShapeType="1"/>
              </p:cNvSpPr>
              <p:nvPr/>
            </p:nvSpPr>
            <p:spPr bwMode="auto">
              <a:xfrm>
                <a:off x="5917" y="1326"/>
                <a:ext cx="3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53" name="Line 177"/>
              <p:cNvSpPr>
                <a:spLocks noChangeShapeType="1"/>
              </p:cNvSpPr>
              <p:nvPr/>
            </p:nvSpPr>
            <p:spPr bwMode="auto">
              <a:xfrm>
                <a:off x="5921" y="1359"/>
                <a:ext cx="3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54" name="Freeform 178"/>
              <p:cNvSpPr>
                <a:spLocks/>
              </p:cNvSpPr>
              <p:nvPr/>
            </p:nvSpPr>
            <p:spPr bwMode="auto">
              <a:xfrm>
                <a:off x="5819" y="1279"/>
                <a:ext cx="100" cy="133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83" y="13"/>
                  </a:cxn>
                  <a:cxn ang="0">
                    <a:pos x="83" y="0"/>
                  </a:cxn>
                  <a:cxn ang="0">
                    <a:pos x="0" y="93"/>
                  </a:cxn>
                  <a:cxn ang="0">
                    <a:pos x="0" y="119"/>
                  </a:cxn>
                  <a:cxn ang="0">
                    <a:pos x="3" y="127"/>
                  </a:cxn>
                  <a:cxn ang="0">
                    <a:pos x="7" y="130"/>
                  </a:cxn>
                  <a:cxn ang="0">
                    <a:pos x="11" y="132"/>
                  </a:cxn>
                  <a:cxn ang="0">
                    <a:pos x="16" y="131"/>
                  </a:cxn>
                  <a:cxn ang="0">
                    <a:pos x="98" y="96"/>
                  </a:cxn>
                  <a:cxn ang="0">
                    <a:pos x="99" y="88"/>
                  </a:cxn>
                  <a:cxn ang="0">
                    <a:pos x="93" y="0"/>
                  </a:cxn>
                </a:cxnLst>
                <a:rect l="0" t="0" r="r" b="b"/>
                <a:pathLst>
                  <a:path w="100" h="133">
                    <a:moveTo>
                      <a:pt x="93" y="0"/>
                    </a:moveTo>
                    <a:lnTo>
                      <a:pt x="83" y="13"/>
                    </a:lnTo>
                    <a:lnTo>
                      <a:pt x="83" y="0"/>
                    </a:lnTo>
                    <a:lnTo>
                      <a:pt x="0" y="93"/>
                    </a:lnTo>
                    <a:lnTo>
                      <a:pt x="0" y="119"/>
                    </a:lnTo>
                    <a:lnTo>
                      <a:pt x="3" y="127"/>
                    </a:lnTo>
                    <a:lnTo>
                      <a:pt x="7" y="130"/>
                    </a:lnTo>
                    <a:lnTo>
                      <a:pt x="11" y="132"/>
                    </a:lnTo>
                    <a:lnTo>
                      <a:pt x="16" y="131"/>
                    </a:lnTo>
                    <a:lnTo>
                      <a:pt x="98" y="96"/>
                    </a:lnTo>
                    <a:lnTo>
                      <a:pt x="99" y="88"/>
                    </a:lnTo>
                    <a:lnTo>
                      <a:pt x="93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55" name="Freeform 179"/>
              <p:cNvSpPr>
                <a:spLocks/>
              </p:cNvSpPr>
              <p:nvPr/>
            </p:nvSpPr>
            <p:spPr bwMode="auto">
              <a:xfrm>
                <a:off x="5918" y="1370"/>
                <a:ext cx="38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3"/>
                  </a:cxn>
                  <a:cxn ang="0">
                    <a:pos x="32" y="23"/>
                  </a:cxn>
                  <a:cxn ang="0">
                    <a:pos x="37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24">
                    <a:moveTo>
                      <a:pt x="0" y="0"/>
                    </a:moveTo>
                    <a:lnTo>
                      <a:pt x="5" y="23"/>
                    </a:lnTo>
                    <a:lnTo>
                      <a:pt x="32" y="23"/>
                    </a:lnTo>
                    <a:lnTo>
                      <a:pt x="3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56" name="Line 180"/>
              <p:cNvSpPr>
                <a:spLocks noChangeShapeType="1"/>
              </p:cNvSpPr>
              <p:nvPr/>
            </p:nvSpPr>
            <p:spPr bwMode="auto">
              <a:xfrm>
                <a:off x="5923" y="1374"/>
                <a:ext cx="3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57" name="Line 181"/>
              <p:cNvSpPr>
                <a:spLocks noChangeShapeType="1"/>
              </p:cNvSpPr>
              <p:nvPr/>
            </p:nvSpPr>
            <p:spPr bwMode="auto">
              <a:xfrm>
                <a:off x="5927" y="1374"/>
                <a:ext cx="2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58" name="Line 182"/>
              <p:cNvSpPr>
                <a:spLocks noChangeShapeType="1"/>
              </p:cNvSpPr>
              <p:nvPr/>
            </p:nvSpPr>
            <p:spPr bwMode="auto">
              <a:xfrm>
                <a:off x="5932" y="1374"/>
                <a:ext cx="0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59" name="Line 183"/>
              <p:cNvSpPr>
                <a:spLocks noChangeShapeType="1"/>
              </p:cNvSpPr>
              <p:nvPr/>
            </p:nvSpPr>
            <p:spPr bwMode="auto">
              <a:xfrm flipH="1">
                <a:off x="5942" y="1374"/>
                <a:ext cx="11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60" name="Line 184"/>
              <p:cNvSpPr>
                <a:spLocks noChangeShapeType="1"/>
              </p:cNvSpPr>
              <p:nvPr/>
            </p:nvSpPr>
            <p:spPr bwMode="auto">
              <a:xfrm flipH="1">
                <a:off x="5939" y="1374"/>
                <a:ext cx="10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61" name="Line 185"/>
              <p:cNvSpPr>
                <a:spLocks noChangeShapeType="1"/>
              </p:cNvSpPr>
              <p:nvPr/>
            </p:nvSpPr>
            <p:spPr bwMode="auto">
              <a:xfrm>
                <a:off x="5940" y="1374"/>
                <a:ext cx="0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62" name="Line 186"/>
              <p:cNvSpPr>
                <a:spLocks noChangeShapeType="1"/>
              </p:cNvSpPr>
              <p:nvPr/>
            </p:nvSpPr>
            <p:spPr bwMode="auto">
              <a:xfrm>
                <a:off x="5936" y="1374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63" name="Freeform 187"/>
              <p:cNvSpPr>
                <a:spLocks/>
              </p:cNvSpPr>
              <p:nvPr/>
            </p:nvSpPr>
            <p:spPr bwMode="auto">
              <a:xfrm>
                <a:off x="5995" y="1233"/>
                <a:ext cx="36" cy="8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35" y="53"/>
                  </a:cxn>
                  <a:cxn ang="0">
                    <a:pos x="35" y="81"/>
                  </a:cxn>
                  <a:cxn ang="0">
                    <a:pos x="0" y="51"/>
                  </a:cxn>
                  <a:cxn ang="0">
                    <a:pos x="0" y="1"/>
                  </a:cxn>
                  <a:cxn ang="0">
                    <a:pos x="14" y="0"/>
                  </a:cxn>
                </a:cxnLst>
                <a:rect l="0" t="0" r="r" b="b"/>
                <a:pathLst>
                  <a:path w="36" h="82">
                    <a:moveTo>
                      <a:pt x="14" y="0"/>
                    </a:moveTo>
                    <a:lnTo>
                      <a:pt x="35" y="53"/>
                    </a:lnTo>
                    <a:lnTo>
                      <a:pt x="35" y="81"/>
                    </a:lnTo>
                    <a:lnTo>
                      <a:pt x="0" y="51"/>
                    </a:lnTo>
                    <a:lnTo>
                      <a:pt x="0" y="1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64" name="Freeform 188"/>
              <p:cNvSpPr>
                <a:spLocks/>
              </p:cNvSpPr>
              <p:nvPr/>
            </p:nvSpPr>
            <p:spPr bwMode="auto">
              <a:xfrm>
                <a:off x="5955" y="1228"/>
                <a:ext cx="46" cy="142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2" y="97"/>
                  </a:cxn>
                  <a:cxn ang="0">
                    <a:pos x="39" y="131"/>
                  </a:cxn>
                  <a:cxn ang="0">
                    <a:pos x="37" y="141"/>
                  </a:cxn>
                  <a:cxn ang="0">
                    <a:pos x="0" y="140"/>
                  </a:cxn>
                  <a:cxn ang="0">
                    <a:pos x="0" y="25"/>
                  </a:cxn>
                  <a:cxn ang="0">
                    <a:pos x="6" y="10"/>
                  </a:cxn>
                  <a:cxn ang="0">
                    <a:pos x="6" y="1"/>
                  </a:cxn>
                  <a:cxn ang="0">
                    <a:pos x="45" y="1"/>
                  </a:cxn>
                  <a:cxn ang="0">
                    <a:pos x="45" y="0"/>
                  </a:cxn>
                </a:cxnLst>
                <a:rect l="0" t="0" r="r" b="b"/>
                <a:pathLst>
                  <a:path w="46" h="142">
                    <a:moveTo>
                      <a:pt x="45" y="0"/>
                    </a:moveTo>
                    <a:lnTo>
                      <a:pt x="42" y="97"/>
                    </a:lnTo>
                    <a:lnTo>
                      <a:pt x="39" y="131"/>
                    </a:lnTo>
                    <a:lnTo>
                      <a:pt x="37" y="141"/>
                    </a:lnTo>
                    <a:lnTo>
                      <a:pt x="0" y="140"/>
                    </a:lnTo>
                    <a:lnTo>
                      <a:pt x="0" y="25"/>
                    </a:lnTo>
                    <a:lnTo>
                      <a:pt x="6" y="10"/>
                    </a:lnTo>
                    <a:lnTo>
                      <a:pt x="6" y="1"/>
                    </a:lnTo>
                    <a:lnTo>
                      <a:pt x="45" y="1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65" name="Line 189"/>
              <p:cNvSpPr>
                <a:spLocks noChangeShapeType="1"/>
              </p:cNvSpPr>
              <p:nvPr/>
            </p:nvSpPr>
            <p:spPr bwMode="auto">
              <a:xfrm flipH="1">
                <a:off x="5951" y="1269"/>
                <a:ext cx="5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66" name="Line 190"/>
              <p:cNvSpPr>
                <a:spLocks noChangeShapeType="1"/>
              </p:cNvSpPr>
              <p:nvPr/>
            </p:nvSpPr>
            <p:spPr bwMode="auto">
              <a:xfrm flipH="1">
                <a:off x="5951" y="1326"/>
                <a:ext cx="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67" name="Line 191"/>
              <p:cNvSpPr>
                <a:spLocks noChangeShapeType="1"/>
              </p:cNvSpPr>
              <p:nvPr/>
            </p:nvSpPr>
            <p:spPr bwMode="auto">
              <a:xfrm flipH="1">
                <a:off x="5951" y="1359"/>
                <a:ext cx="4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68" name="Freeform 192"/>
              <p:cNvSpPr>
                <a:spLocks/>
              </p:cNvSpPr>
              <p:nvPr/>
            </p:nvSpPr>
            <p:spPr bwMode="auto">
              <a:xfrm>
                <a:off x="5993" y="1279"/>
                <a:ext cx="99" cy="13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5" y="13"/>
                  </a:cxn>
                  <a:cxn ang="0">
                    <a:pos x="15" y="0"/>
                  </a:cxn>
                  <a:cxn ang="0">
                    <a:pos x="98" y="93"/>
                  </a:cxn>
                  <a:cxn ang="0">
                    <a:pos x="98" y="119"/>
                  </a:cxn>
                  <a:cxn ang="0">
                    <a:pos x="95" y="127"/>
                  </a:cxn>
                  <a:cxn ang="0">
                    <a:pos x="91" y="130"/>
                  </a:cxn>
                  <a:cxn ang="0">
                    <a:pos x="87" y="132"/>
                  </a:cxn>
                  <a:cxn ang="0">
                    <a:pos x="82" y="131"/>
                  </a:cxn>
                  <a:cxn ang="0">
                    <a:pos x="0" y="96"/>
                  </a:cxn>
                  <a:cxn ang="0">
                    <a:pos x="0" y="88"/>
                  </a:cxn>
                  <a:cxn ang="0">
                    <a:pos x="5" y="0"/>
                  </a:cxn>
                </a:cxnLst>
                <a:rect l="0" t="0" r="r" b="b"/>
                <a:pathLst>
                  <a:path w="99" h="133">
                    <a:moveTo>
                      <a:pt x="5" y="0"/>
                    </a:moveTo>
                    <a:lnTo>
                      <a:pt x="15" y="13"/>
                    </a:lnTo>
                    <a:lnTo>
                      <a:pt x="15" y="0"/>
                    </a:lnTo>
                    <a:lnTo>
                      <a:pt x="98" y="93"/>
                    </a:lnTo>
                    <a:lnTo>
                      <a:pt x="98" y="119"/>
                    </a:lnTo>
                    <a:lnTo>
                      <a:pt x="95" y="127"/>
                    </a:lnTo>
                    <a:lnTo>
                      <a:pt x="91" y="130"/>
                    </a:lnTo>
                    <a:lnTo>
                      <a:pt x="87" y="132"/>
                    </a:lnTo>
                    <a:lnTo>
                      <a:pt x="82" y="131"/>
                    </a:lnTo>
                    <a:lnTo>
                      <a:pt x="0" y="96"/>
                    </a:lnTo>
                    <a:lnTo>
                      <a:pt x="0" y="8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69" name="Freeform 193"/>
              <p:cNvSpPr>
                <a:spLocks/>
              </p:cNvSpPr>
              <p:nvPr/>
            </p:nvSpPr>
            <p:spPr bwMode="auto">
              <a:xfrm>
                <a:off x="5955" y="1370"/>
                <a:ext cx="39" cy="24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2" y="23"/>
                  </a:cxn>
                  <a:cxn ang="0">
                    <a:pos x="6" y="23"/>
                  </a:cxn>
                  <a:cxn ang="0">
                    <a:pos x="0" y="0"/>
                  </a:cxn>
                  <a:cxn ang="0">
                    <a:pos x="38" y="0"/>
                  </a:cxn>
                </a:cxnLst>
                <a:rect l="0" t="0" r="r" b="b"/>
                <a:pathLst>
                  <a:path w="39" h="24">
                    <a:moveTo>
                      <a:pt x="38" y="0"/>
                    </a:moveTo>
                    <a:lnTo>
                      <a:pt x="32" y="23"/>
                    </a:lnTo>
                    <a:lnTo>
                      <a:pt x="6" y="23"/>
                    </a:lnTo>
                    <a:lnTo>
                      <a:pt x="0" y="0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70" name="Line 194"/>
              <p:cNvSpPr>
                <a:spLocks noChangeShapeType="1"/>
              </p:cNvSpPr>
              <p:nvPr/>
            </p:nvSpPr>
            <p:spPr bwMode="auto">
              <a:xfrm flipH="1">
                <a:off x="5980" y="1374"/>
                <a:ext cx="11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71" name="Line 195"/>
              <p:cNvSpPr>
                <a:spLocks noChangeShapeType="1"/>
              </p:cNvSpPr>
              <p:nvPr/>
            </p:nvSpPr>
            <p:spPr bwMode="auto">
              <a:xfrm flipH="1">
                <a:off x="5977" y="1374"/>
                <a:ext cx="10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72" name="Line 196"/>
              <p:cNvSpPr>
                <a:spLocks noChangeShapeType="1"/>
              </p:cNvSpPr>
              <p:nvPr/>
            </p:nvSpPr>
            <p:spPr bwMode="auto">
              <a:xfrm>
                <a:off x="5978" y="1374"/>
                <a:ext cx="0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73" name="Line 197"/>
              <p:cNvSpPr>
                <a:spLocks noChangeShapeType="1"/>
              </p:cNvSpPr>
              <p:nvPr/>
            </p:nvSpPr>
            <p:spPr bwMode="auto">
              <a:xfrm>
                <a:off x="5961" y="1374"/>
                <a:ext cx="3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74" name="Line 198"/>
              <p:cNvSpPr>
                <a:spLocks noChangeShapeType="1"/>
              </p:cNvSpPr>
              <p:nvPr/>
            </p:nvSpPr>
            <p:spPr bwMode="auto">
              <a:xfrm>
                <a:off x="5965" y="1374"/>
                <a:ext cx="2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75" name="Line 199"/>
              <p:cNvSpPr>
                <a:spLocks noChangeShapeType="1"/>
              </p:cNvSpPr>
              <p:nvPr/>
            </p:nvSpPr>
            <p:spPr bwMode="auto">
              <a:xfrm>
                <a:off x="5970" y="1374"/>
                <a:ext cx="0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76" name="Line 200"/>
              <p:cNvSpPr>
                <a:spLocks noChangeShapeType="1"/>
              </p:cNvSpPr>
              <p:nvPr/>
            </p:nvSpPr>
            <p:spPr bwMode="auto">
              <a:xfrm>
                <a:off x="5974" y="1374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77" name="Freeform 201"/>
              <p:cNvSpPr>
                <a:spLocks/>
              </p:cNvSpPr>
              <p:nvPr/>
            </p:nvSpPr>
            <p:spPr bwMode="auto">
              <a:xfrm>
                <a:off x="5951" y="924"/>
                <a:ext cx="10" cy="93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92"/>
                  </a:cxn>
                  <a:cxn ang="0">
                    <a:pos x="0" y="92"/>
                  </a:cxn>
                </a:cxnLst>
                <a:rect l="0" t="0" r="r" b="b"/>
                <a:pathLst>
                  <a:path w="10" h="93">
                    <a:moveTo>
                      <a:pt x="0" y="92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92"/>
                    </a:lnTo>
                    <a:lnTo>
                      <a:pt x="0" y="92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78" name="Freeform 202"/>
              <p:cNvSpPr>
                <a:spLocks/>
              </p:cNvSpPr>
              <p:nvPr/>
            </p:nvSpPr>
            <p:spPr bwMode="auto">
              <a:xfrm>
                <a:off x="5946" y="1088"/>
                <a:ext cx="21" cy="142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0" y="0"/>
                  </a:cxn>
                  <a:cxn ang="0">
                    <a:pos x="20" y="0"/>
                  </a:cxn>
                  <a:cxn ang="0">
                    <a:pos x="20" y="141"/>
                  </a:cxn>
                  <a:cxn ang="0">
                    <a:pos x="0" y="141"/>
                  </a:cxn>
                </a:cxnLst>
                <a:rect l="0" t="0" r="r" b="b"/>
                <a:pathLst>
                  <a:path w="21" h="142">
                    <a:moveTo>
                      <a:pt x="0" y="141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141"/>
                    </a:lnTo>
                    <a:lnTo>
                      <a:pt x="0" y="141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79" name="Freeform 203"/>
              <p:cNvSpPr>
                <a:spLocks/>
              </p:cNvSpPr>
              <p:nvPr/>
            </p:nvSpPr>
            <p:spPr bwMode="auto">
              <a:xfrm>
                <a:off x="5953" y="1252"/>
                <a:ext cx="5" cy="106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105"/>
                  </a:cxn>
                  <a:cxn ang="0">
                    <a:pos x="0" y="105"/>
                  </a:cxn>
                </a:cxnLst>
                <a:rect l="0" t="0" r="r" b="b"/>
                <a:pathLst>
                  <a:path w="5" h="106">
                    <a:moveTo>
                      <a:pt x="0" y="105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105"/>
                    </a:lnTo>
                    <a:lnTo>
                      <a:pt x="0" y="105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80" name="Freeform 204"/>
              <p:cNvSpPr>
                <a:spLocks/>
              </p:cNvSpPr>
              <p:nvPr/>
            </p:nvSpPr>
            <p:spPr bwMode="auto">
              <a:xfrm>
                <a:off x="5951" y="1345"/>
                <a:ext cx="9" cy="19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8"/>
                  </a:cxn>
                  <a:cxn ang="0">
                    <a:pos x="0" y="18"/>
                  </a:cxn>
                </a:cxnLst>
                <a:rect l="0" t="0" r="r" b="b"/>
                <a:pathLst>
                  <a:path w="9" h="19">
                    <a:moveTo>
                      <a:pt x="0" y="1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81" name="Freeform 205"/>
              <p:cNvSpPr>
                <a:spLocks/>
              </p:cNvSpPr>
              <p:nvPr/>
            </p:nvSpPr>
            <p:spPr bwMode="auto">
              <a:xfrm>
                <a:off x="5926" y="902"/>
                <a:ext cx="28" cy="121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4" y="4"/>
                  </a:cxn>
                  <a:cxn ang="0">
                    <a:pos x="0" y="120"/>
                  </a:cxn>
                </a:cxnLst>
                <a:rect l="0" t="0" r="r" b="b"/>
                <a:pathLst>
                  <a:path w="28" h="121">
                    <a:moveTo>
                      <a:pt x="27" y="0"/>
                    </a:moveTo>
                    <a:lnTo>
                      <a:pt x="4" y="4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82" name="Freeform 206"/>
              <p:cNvSpPr>
                <a:spLocks/>
              </p:cNvSpPr>
              <p:nvPr/>
            </p:nvSpPr>
            <p:spPr bwMode="auto">
              <a:xfrm>
                <a:off x="5956" y="902"/>
                <a:ext cx="29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4"/>
                  </a:cxn>
                  <a:cxn ang="0">
                    <a:pos x="28" y="120"/>
                  </a:cxn>
                </a:cxnLst>
                <a:rect l="0" t="0" r="r" b="b"/>
                <a:pathLst>
                  <a:path w="29" h="121">
                    <a:moveTo>
                      <a:pt x="0" y="0"/>
                    </a:moveTo>
                    <a:lnTo>
                      <a:pt x="23" y="4"/>
                    </a:lnTo>
                    <a:lnTo>
                      <a:pt x="28" y="12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" name="Group 207"/>
            <p:cNvGrpSpPr>
              <a:grpSpLocks/>
            </p:cNvGrpSpPr>
            <p:nvPr/>
          </p:nvGrpSpPr>
          <p:grpSpPr bwMode="auto">
            <a:xfrm rot="7846035">
              <a:off x="2006" y="857"/>
              <a:ext cx="490" cy="827"/>
              <a:chOff x="1298" y="834"/>
              <a:chExt cx="531" cy="827"/>
            </a:xfrm>
          </p:grpSpPr>
          <p:sp>
            <p:nvSpPr>
              <p:cNvPr id="50384" name="Freeform 208"/>
              <p:cNvSpPr>
                <a:spLocks/>
              </p:cNvSpPr>
              <p:nvPr/>
            </p:nvSpPr>
            <p:spPr bwMode="auto">
              <a:xfrm>
                <a:off x="1505" y="1168"/>
                <a:ext cx="118" cy="433"/>
              </a:xfrm>
              <a:custGeom>
                <a:avLst/>
                <a:gdLst/>
                <a:ahLst/>
                <a:cxnLst>
                  <a:cxn ang="0">
                    <a:pos x="100" y="432"/>
                  </a:cxn>
                  <a:cxn ang="0">
                    <a:pos x="114" y="348"/>
                  </a:cxn>
                  <a:cxn ang="0">
                    <a:pos x="117" y="164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35" y="0"/>
                  </a:cxn>
                  <a:cxn ang="0">
                    <a:pos x="0" y="164"/>
                  </a:cxn>
                  <a:cxn ang="0">
                    <a:pos x="3" y="348"/>
                  </a:cxn>
                  <a:cxn ang="0">
                    <a:pos x="17" y="432"/>
                  </a:cxn>
                  <a:cxn ang="0">
                    <a:pos x="100" y="432"/>
                  </a:cxn>
                </a:cxnLst>
                <a:rect l="0" t="0" r="r" b="b"/>
                <a:pathLst>
                  <a:path w="118" h="433">
                    <a:moveTo>
                      <a:pt x="100" y="432"/>
                    </a:moveTo>
                    <a:lnTo>
                      <a:pt x="114" y="348"/>
                    </a:lnTo>
                    <a:lnTo>
                      <a:pt x="117" y="164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35" y="0"/>
                    </a:lnTo>
                    <a:lnTo>
                      <a:pt x="0" y="164"/>
                    </a:lnTo>
                    <a:lnTo>
                      <a:pt x="3" y="348"/>
                    </a:lnTo>
                    <a:lnTo>
                      <a:pt x="17" y="432"/>
                    </a:lnTo>
                    <a:lnTo>
                      <a:pt x="100" y="432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85" name="Freeform 209"/>
              <p:cNvSpPr>
                <a:spLocks/>
              </p:cNvSpPr>
              <p:nvPr/>
            </p:nvSpPr>
            <p:spPr bwMode="auto">
              <a:xfrm>
                <a:off x="1541" y="834"/>
                <a:ext cx="45" cy="346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0" y="345"/>
                  </a:cxn>
                  <a:cxn ang="0">
                    <a:pos x="0" y="114"/>
                  </a:cxn>
                  <a:cxn ang="0">
                    <a:pos x="4" y="72"/>
                  </a:cxn>
                  <a:cxn ang="0">
                    <a:pos x="11" y="40"/>
                  </a:cxn>
                  <a:cxn ang="0">
                    <a:pos x="23" y="0"/>
                  </a:cxn>
                  <a:cxn ang="0">
                    <a:pos x="34" y="40"/>
                  </a:cxn>
                  <a:cxn ang="0">
                    <a:pos x="40" y="72"/>
                  </a:cxn>
                  <a:cxn ang="0">
                    <a:pos x="44" y="114"/>
                  </a:cxn>
                  <a:cxn ang="0">
                    <a:pos x="44" y="345"/>
                  </a:cxn>
                  <a:cxn ang="0">
                    <a:pos x="44" y="344"/>
                  </a:cxn>
                  <a:cxn ang="0">
                    <a:pos x="0" y="344"/>
                  </a:cxn>
                </a:cxnLst>
                <a:rect l="0" t="0" r="r" b="b"/>
                <a:pathLst>
                  <a:path w="45" h="346">
                    <a:moveTo>
                      <a:pt x="0" y="344"/>
                    </a:moveTo>
                    <a:lnTo>
                      <a:pt x="0" y="345"/>
                    </a:lnTo>
                    <a:lnTo>
                      <a:pt x="0" y="114"/>
                    </a:lnTo>
                    <a:lnTo>
                      <a:pt x="4" y="72"/>
                    </a:lnTo>
                    <a:lnTo>
                      <a:pt x="11" y="40"/>
                    </a:lnTo>
                    <a:lnTo>
                      <a:pt x="23" y="0"/>
                    </a:lnTo>
                    <a:lnTo>
                      <a:pt x="34" y="40"/>
                    </a:lnTo>
                    <a:lnTo>
                      <a:pt x="40" y="72"/>
                    </a:lnTo>
                    <a:lnTo>
                      <a:pt x="44" y="114"/>
                    </a:lnTo>
                    <a:lnTo>
                      <a:pt x="44" y="345"/>
                    </a:lnTo>
                    <a:lnTo>
                      <a:pt x="44" y="344"/>
                    </a:lnTo>
                    <a:lnTo>
                      <a:pt x="0" y="344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86" name="Freeform 210"/>
              <p:cNvSpPr>
                <a:spLocks/>
              </p:cNvSpPr>
              <p:nvPr/>
            </p:nvSpPr>
            <p:spPr bwMode="auto">
              <a:xfrm>
                <a:off x="1497" y="1108"/>
                <a:ext cx="42" cy="7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9" y="8"/>
                  </a:cxn>
                  <a:cxn ang="0">
                    <a:pos x="9" y="42"/>
                  </a:cxn>
                  <a:cxn ang="0">
                    <a:pos x="9" y="31"/>
                  </a:cxn>
                  <a:cxn ang="0">
                    <a:pos x="4" y="31"/>
                  </a:cxn>
                  <a:cxn ang="0">
                    <a:pos x="1" y="34"/>
                  </a:cxn>
                  <a:cxn ang="0">
                    <a:pos x="0" y="40"/>
                  </a:cxn>
                  <a:cxn ang="0">
                    <a:pos x="0" y="76"/>
                  </a:cxn>
                  <a:cxn ang="0">
                    <a:pos x="41" y="75"/>
                  </a:cxn>
                  <a:cxn ang="0">
                    <a:pos x="41" y="8"/>
                  </a:cxn>
                  <a:cxn ang="0">
                    <a:pos x="33" y="8"/>
                  </a:cxn>
                  <a:cxn ang="0">
                    <a:pos x="23" y="6"/>
                  </a:cxn>
                  <a:cxn ang="0">
                    <a:pos x="15" y="4"/>
                  </a:cxn>
                  <a:cxn ang="0">
                    <a:pos x="11" y="2"/>
                  </a:cxn>
                  <a:cxn ang="0">
                    <a:pos x="12" y="0"/>
                  </a:cxn>
                </a:cxnLst>
                <a:rect l="0" t="0" r="r" b="b"/>
                <a:pathLst>
                  <a:path w="42" h="77">
                    <a:moveTo>
                      <a:pt x="12" y="0"/>
                    </a:moveTo>
                    <a:lnTo>
                      <a:pt x="9" y="8"/>
                    </a:lnTo>
                    <a:lnTo>
                      <a:pt x="9" y="42"/>
                    </a:lnTo>
                    <a:lnTo>
                      <a:pt x="9" y="31"/>
                    </a:lnTo>
                    <a:lnTo>
                      <a:pt x="4" y="31"/>
                    </a:lnTo>
                    <a:lnTo>
                      <a:pt x="1" y="34"/>
                    </a:lnTo>
                    <a:lnTo>
                      <a:pt x="0" y="40"/>
                    </a:lnTo>
                    <a:lnTo>
                      <a:pt x="0" y="76"/>
                    </a:lnTo>
                    <a:lnTo>
                      <a:pt x="41" y="75"/>
                    </a:lnTo>
                    <a:lnTo>
                      <a:pt x="41" y="8"/>
                    </a:lnTo>
                    <a:lnTo>
                      <a:pt x="33" y="8"/>
                    </a:lnTo>
                    <a:lnTo>
                      <a:pt x="23" y="6"/>
                    </a:lnTo>
                    <a:lnTo>
                      <a:pt x="15" y="4"/>
                    </a:lnTo>
                    <a:lnTo>
                      <a:pt x="11" y="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87" name="Freeform 211"/>
              <p:cNvSpPr>
                <a:spLocks/>
              </p:cNvSpPr>
              <p:nvPr/>
            </p:nvSpPr>
            <p:spPr bwMode="auto">
              <a:xfrm>
                <a:off x="1298" y="1136"/>
                <a:ext cx="219" cy="414"/>
              </a:xfrm>
              <a:custGeom>
                <a:avLst/>
                <a:gdLst/>
                <a:ahLst/>
                <a:cxnLst>
                  <a:cxn ang="0">
                    <a:pos x="218" y="0"/>
                  </a:cxn>
                  <a:cxn ang="0">
                    <a:pos x="0" y="360"/>
                  </a:cxn>
                  <a:cxn ang="0">
                    <a:pos x="0" y="404"/>
                  </a:cxn>
                  <a:cxn ang="0">
                    <a:pos x="218" y="413"/>
                  </a:cxn>
                  <a:cxn ang="0">
                    <a:pos x="218" y="0"/>
                  </a:cxn>
                </a:cxnLst>
                <a:rect l="0" t="0" r="r" b="b"/>
                <a:pathLst>
                  <a:path w="219" h="414">
                    <a:moveTo>
                      <a:pt x="218" y="0"/>
                    </a:moveTo>
                    <a:lnTo>
                      <a:pt x="0" y="360"/>
                    </a:lnTo>
                    <a:lnTo>
                      <a:pt x="0" y="404"/>
                    </a:lnTo>
                    <a:lnTo>
                      <a:pt x="218" y="413"/>
                    </a:lnTo>
                    <a:lnTo>
                      <a:pt x="218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88" name="Line 212"/>
              <p:cNvSpPr>
                <a:spLocks noChangeShapeType="1"/>
              </p:cNvSpPr>
              <p:nvPr/>
            </p:nvSpPr>
            <p:spPr bwMode="auto">
              <a:xfrm flipV="1">
                <a:off x="1313" y="1190"/>
                <a:ext cx="182" cy="3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89" name="Line 213"/>
              <p:cNvSpPr>
                <a:spLocks noChangeShapeType="1"/>
              </p:cNvSpPr>
              <p:nvPr/>
            </p:nvSpPr>
            <p:spPr bwMode="auto">
              <a:xfrm flipV="1">
                <a:off x="1317" y="1203"/>
                <a:ext cx="181" cy="30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90" name="Line 214"/>
              <p:cNvSpPr>
                <a:spLocks noChangeShapeType="1"/>
              </p:cNvSpPr>
              <p:nvPr/>
            </p:nvSpPr>
            <p:spPr bwMode="auto">
              <a:xfrm>
                <a:off x="1317" y="1498"/>
                <a:ext cx="18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91" name="Line 215"/>
              <p:cNvSpPr>
                <a:spLocks noChangeShapeType="1"/>
              </p:cNvSpPr>
              <p:nvPr/>
            </p:nvSpPr>
            <p:spPr bwMode="auto">
              <a:xfrm>
                <a:off x="1422" y="1502"/>
                <a:ext cx="0" cy="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92" name="Freeform 216"/>
              <p:cNvSpPr>
                <a:spLocks/>
              </p:cNvSpPr>
              <p:nvPr/>
            </p:nvSpPr>
            <p:spPr bwMode="auto">
              <a:xfrm>
                <a:off x="1336" y="1476"/>
                <a:ext cx="4" cy="2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8"/>
                  </a:cxn>
                  <a:cxn ang="0">
                    <a:pos x="0" y="28"/>
                  </a:cxn>
                </a:cxnLst>
                <a:rect l="0" t="0" r="r" b="b"/>
                <a:pathLst>
                  <a:path w="4" h="29">
                    <a:moveTo>
                      <a:pt x="0" y="28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93" name="Freeform 217"/>
              <p:cNvSpPr>
                <a:spLocks/>
              </p:cNvSpPr>
              <p:nvPr/>
            </p:nvSpPr>
            <p:spPr bwMode="auto">
              <a:xfrm>
                <a:off x="1409" y="1476"/>
                <a:ext cx="5" cy="2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8"/>
                  </a:cxn>
                  <a:cxn ang="0">
                    <a:pos x="0" y="28"/>
                  </a:cxn>
                </a:cxnLst>
                <a:rect l="0" t="0" r="r" b="b"/>
                <a:pathLst>
                  <a:path w="5" h="29">
                    <a:moveTo>
                      <a:pt x="0" y="28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94" name="Freeform 218"/>
              <p:cNvSpPr>
                <a:spLocks/>
              </p:cNvSpPr>
              <p:nvPr/>
            </p:nvSpPr>
            <p:spPr bwMode="auto">
              <a:xfrm>
                <a:off x="1496" y="1476"/>
                <a:ext cx="4" cy="2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8"/>
                  </a:cxn>
                  <a:cxn ang="0">
                    <a:pos x="0" y="28"/>
                  </a:cxn>
                </a:cxnLst>
                <a:rect l="0" t="0" r="r" b="b"/>
                <a:pathLst>
                  <a:path w="4" h="29">
                    <a:moveTo>
                      <a:pt x="0" y="28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95" name="Freeform 219"/>
              <p:cNvSpPr>
                <a:spLocks/>
              </p:cNvSpPr>
              <p:nvPr/>
            </p:nvSpPr>
            <p:spPr bwMode="auto">
              <a:xfrm>
                <a:off x="1429" y="1476"/>
                <a:ext cx="4" cy="2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8"/>
                  </a:cxn>
                  <a:cxn ang="0">
                    <a:pos x="0" y="28"/>
                  </a:cxn>
                </a:cxnLst>
                <a:rect l="0" t="0" r="r" b="b"/>
                <a:pathLst>
                  <a:path w="4" h="29">
                    <a:moveTo>
                      <a:pt x="0" y="28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96" name="Freeform 220"/>
              <p:cNvSpPr>
                <a:spLocks/>
              </p:cNvSpPr>
              <p:nvPr/>
            </p:nvSpPr>
            <p:spPr bwMode="auto">
              <a:xfrm>
                <a:off x="1457" y="1474"/>
                <a:ext cx="33" cy="1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2" y="16"/>
                  </a:cxn>
                  <a:cxn ang="0">
                    <a:pos x="0" y="16"/>
                  </a:cxn>
                </a:cxnLst>
                <a:rect l="0" t="0" r="r" b="b"/>
                <a:pathLst>
                  <a:path w="33" h="17">
                    <a:moveTo>
                      <a:pt x="0" y="16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97" name="Freeform 221"/>
              <p:cNvSpPr>
                <a:spLocks/>
              </p:cNvSpPr>
              <p:nvPr/>
            </p:nvSpPr>
            <p:spPr bwMode="auto">
              <a:xfrm>
                <a:off x="1363" y="1422"/>
                <a:ext cx="6" cy="66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65"/>
                  </a:cxn>
                  <a:cxn ang="0">
                    <a:pos x="0" y="65"/>
                  </a:cxn>
                </a:cxnLst>
                <a:rect l="0" t="0" r="r" b="b"/>
                <a:pathLst>
                  <a:path w="6" h="66">
                    <a:moveTo>
                      <a:pt x="0" y="65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65"/>
                    </a:lnTo>
                    <a:lnTo>
                      <a:pt x="0" y="65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98" name="Freeform 222"/>
              <p:cNvSpPr>
                <a:spLocks/>
              </p:cNvSpPr>
              <p:nvPr/>
            </p:nvSpPr>
            <p:spPr bwMode="auto">
              <a:xfrm>
                <a:off x="1359" y="1436"/>
                <a:ext cx="15" cy="2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7"/>
                  </a:cxn>
                  <a:cxn ang="0">
                    <a:pos x="6" y="20"/>
                  </a:cxn>
                  <a:cxn ang="0">
                    <a:pos x="14" y="7"/>
                  </a:cxn>
                  <a:cxn ang="0">
                    <a:pos x="6" y="0"/>
                  </a:cxn>
                </a:cxnLst>
                <a:rect l="0" t="0" r="r" b="b"/>
                <a:pathLst>
                  <a:path w="15" h="21">
                    <a:moveTo>
                      <a:pt x="6" y="0"/>
                    </a:moveTo>
                    <a:lnTo>
                      <a:pt x="0" y="7"/>
                    </a:lnTo>
                    <a:lnTo>
                      <a:pt x="6" y="20"/>
                    </a:lnTo>
                    <a:lnTo>
                      <a:pt x="14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99" name="Freeform 223"/>
              <p:cNvSpPr>
                <a:spLocks/>
              </p:cNvSpPr>
              <p:nvPr/>
            </p:nvSpPr>
            <p:spPr bwMode="auto">
              <a:xfrm>
                <a:off x="1360" y="1468"/>
                <a:ext cx="11" cy="1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4"/>
                  </a:cxn>
                  <a:cxn ang="0">
                    <a:pos x="5" y="9"/>
                  </a:cxn>
                  <a:cxn ang="0">
                    <a:pos x="10" y="5"/>
                  </a:cxn>
                  <a:cxn ang="0">
                    <a:pos x="5" y="0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10" y="5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00" name="Freeform 224"/>
              <p:cNvSpPr>
                <a:spLocks/>
              </p:cNvSpPr>
              <p:nvPr/>
            </p:nvSpPr>
            <p:spPr bwMode="auto">
              <a:xfrm>
                <a:off x="1305" y="1458"/>
                <a:ext cx="7" cy="79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78"/>
                  </a:cxn>
                  <a:cxn ang="0">
                    <a:pos x="0" y="78"/>
                  </a:cxn>
                </a:cxnLst>
                <a:rect l="0" t="0" r="r" b="b"/>
                <a:pathLst>
                  <a:path w="7" h="79">
                    <a:moveTo>
                      <a:pt x="0" y="78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78"/>
                    </a:lnTo>
                    <a:lnTo>
                      <a:pt x="0" y="7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01" name="Freeform 225"/>
              <p:cNvSpPr>
                <a:spLocks/>
              </p:cNvSpPr>
              <p:nvPr/>
            </p:nvSpPr>
            <p:spPr bwMode="auto">
              <a:xfrm>
                <a:off x="1301" y="1476"/>
                <a:ext cx="15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8"/>
                  </a:cxn>
                  <a:cxn ang="0">
                    <a:pos x="8" y="23"/>
                  </a:cxn>
                  <a:cxn ang="0">
                    <a:pos x="14" y="8"/>
                  </a:cxn>
                  <a:cxn ang="0">
                    <a:pos x="8" y="0"/>
                  </a:cxn>
                </a:cxnLst>
                <a:rect l="0" t="0" r="r" b="b"/>
                <a:pathLst>
                  <a:path w="15" h="24">
                    <a:moveTo>
                      <a:pt x="8" y="0"/>
                    </a:moveTo>
                    <a:lnTo>
                      <a:pt x="0" y="8"/>
                    </a:lnTo>
                    <a:lnTo>
                      <a:pt x="8" y="23"/>
                    </a:lnTo>
                    <a:lnTo>
                      <a:pt x="14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02" name="Freeform 226"/>
              <p:cNvSpPr>
                <a:spLocks/>
              </p:cNvSpPr>
              <p:nvPr/>
            </p:nvSpPr>
            <p:spPr bwMode="auto">
              <a:xfrm>
                <a:off x="1302" y="1513"/>
                <a:ext cx="12" cy="1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5"/>
                  </a:cxn>
                  <a:cxn ang="0">
                    <a:pos x="7" y="11"/>
                  </a:cxn>
                  <a:cxn ang="0">
                    <a:pos x="11" y="6"/>
                  </a:cxn>
                  <a:cxn ang="0">
                    <a:pos x="7" y="0"/>
                  </a:cxn>
                </a:cxnLst>
                <a:rect l="0" t="0" r="r" b="b"/>
                <a:pathLst>
                  <a:path w="12" h="12">
                    <a:moveTo>
                      <a:pt x="7" y="0"/>
                    </a:moveTo>
                    <a:lnTo>
                      <a:pt x="0" y="5"/>
                    </a:lnTo>
                    <a:lnTo>
                      <a:pt x="7" y="11"/>
                    </a:lnTo>
                    <a:lnTo>
                      <a:pt x="11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03" name="Freeform 227"/>
              <p:cNvSpPr>
                <a:spLocks/>
              </p:cNvSpPr>
              <p:nvPr/>
            </p:nvSpPr>
            <p:spPr bwMode="auto">
              <a:xfrm>
                <a:off x="1453" y="1299"/>
                <a:ext cx="37" cy="1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9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4" y="9"/>
                  </a:cxn>
                  <a:cxn ang="0">
                    <a:pos x="27" y="9"/>
                  </a:cxn>
                  <a:cxn ang="0">
                    <a:pos x="27" y="1"/>
                  </a:cxn>
                  <a:cxn ang="0">
                    <a:pos x="32" y="1"/>
                  </a:cxn>
                  <a:cxn ang="0">
                    <a:pos x="32" y="9"/>
                  </a:cxn>
                  <a:cxn ang="0">
                    <a:pos x="36" y="9"/>
                  </a:cxn>
                </a:cxnLst>
                <a:rect l="0" t="0" r="r" b="b"/>
                <a:pathLst>
                  <a:path w="37" h="15">
                    <a:moveTo>
                      <a:pt x="0" y="14"/>
                    </a:moveTo>
                    <a:lnTo>
                      <a:pt x="0" y="9"/>
                    </a:lnTo>
                    <a:lnTo>
                      <a:pt x="11" y="9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4" y="9"/>
                    </a:lnTo>
                    <a:lnTo>
                      <a:pt x="27" y="9"/>
                    </a:lnTo>
                    <a:lnTo>
                      <a:pt x="27" y="1"/>
                    </a:lnTo>
                    <a:lnTo>
                      <a:pt x="32" y="1"/>
                    </a:lnTo>
                    <a:lnTo>
                      <a:pt x="32" y="9"/>
                    </a:lnTo>
                    <a:lnTo>
                      <a:pt x="36" y="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04" name="Freeform 228"/>
              <p:cNvSpPr>
                <a:spLocks/>
              </p:cNvSpPr>
              <p:nvPr/>
            </p:nvSpPr>
            <p:spPr bwMode="auto">
              <a:xfrm>
                <a:off x="1409" y="1300"/>
                <a:ext cx="143" cy="67"/>
              </a:xfrm>
              <a:custGeom>
                <a:avLst/>
                <a:gdLst/>
                <a:ahLst/>
                <a:cxnLst>
                  <a:cxn ang="0">
                    <a:pos x="13" y="43"/>
                  </a:cxn>
                  <a:cxn ang="0">
                    <a:pos x="0" y="64"/>
                  </a:cxn>
                  <a:cxn ang="0">
                    <a:pos x="4" y="63"/>
                  </a:cxn>
                  <a:cxn ang="0">
                    <a:pos x="12" y="57"/>
                  </a:cxn>
                  <a:cxn ang="0">
                    <a:pos x="24" y="62"/>
                  </a:cxn>
                  <a:cxn ang="0">
                    <a:pos x="41" y="66"/>
                  </a:cxn>
                  <a:cxn ang="0">
                    <a:pos x="91" y="65"/>
                  </a:cxn>
                  <a:cxn ang="0">
                    <a:pos x="90" y="58"/>
                  </a:cxn>
                  <a:cxn ang="0">
                    <a:pos x="103" y="49"/>
                  </a:cxn>
                  <a:cxn ang="0">
                    <a:pos x="138" y="41"/>
                  </a:cxn>
                  <a:cxn ang="0">
                    <a:pos x="140" y="39"/>
                  </a:cxn>
                  <a:cxn ang="0">
                    <a:pos x="141" y="24"/>
                  </a:cxn>
                  <a:cxn ang="0">
                    <a:pos x="137" y="8"/>
                  </a:cxn>
                  <a:cxn ang="0">
                    <a:pos x="141" y="4"/>
                  </a:cxn>
                  <a:cxn ang="0">
                    <a:pos x="142" y="0"/>
                  </a:cxn>
                  <a:cxn ang="0">
                    <a:pos x="106" y="0"/>
                  </a:cxn>
                  <a:cxn ang="0">
                    <a:pos x="92" y="13"/>
                  </a:cxn>
                  <a:cxn ang="0">
                    <a:pos x="90" y="27"/>
                  </a:cxn>
                  <a:cxn ang="0">
                    <a:pos x="13" y="43"/>
                  </a:cxn>
                </a:cxnLst>
                <a:rect l="0" t="0" r="r" b="b"/>
                <a:pathLst>
                  <a:path w="143" h="67">
                    <a:moveTo>
                      <a:pt x="13" y="43"/>
                    </a:moveTo>
                    <a:lnTo>
                      <a:pt x="0" y="64"/>
                    </a:lnTo>
                    <a:lnTo>
                      <a:pt x="4" y="63"/>
                    </a:lnTo>
                    <a:lnTo>
                      <a:pt x="12" y="57"/>
                    </a:lnTo>
                    <a:lnTo>
                      <a:pt x="24" y="62"/>
                    </a:lnTo>
                    <a:lnTo>
                      <a:pt x="41" y="66"/>
                    </a:lnTo>
                    <a:lnTo>
                      <a:pt x="91" y="65"/>
                    </a:lnTo>
                    <a:lnTo>
                      <a:pt x="90" y="58"/>
                    </a:lnTo>
                    <a:lnTo>
                      <a:pt x="103" y="49"/>
                    </a:lnTo>
                    <a:lnTo>
                      <a:pt x="138" y="41"/>
                    </a:lnTo>
                    <a:lnTo>
                      <a:pt x="140" y="39"/>
                    </a:lnTo>
                    <a:lnTo>
                      <a:pt x="141" y="24"/>
                    </a:lnTo>
                    <a:lnTo>
                      <a:pt x="137" y="8"/>
                    </a:lnTo>
                    <a:lnTo>
                      <a:pt x="141" y="4"/>
                    </a:lnTo>
                    <a:lnTo>
                      <a:pt x="142" y="0"/>
                    </a:lnTo>
                    <a:lnTo>
                      <a:pt x="106" y="0"/>
                    </a:lnTo>
                    <a:lnTo>
                      <a:pt x="92" y="13"/>
                    </a:lnTo>
                    <a:lnTo>
                      <a:pt x="90" y="27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05" name="Freeform 229"/>
              <p:cNvSpPr>
                <a:spLocks/>
              </p:cNvSpPr>
              <p:nvPr/>
            </p:nvSpPr>
            <p:spPr bwMode="auto">
              <a:xfrm>
                <a:off x="1448" y="1332"/>
                <a:ext cx="51" cy="29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" y="9"/>
                  </a:cxn>
                  <a:cxn ang="0">
                    <a:pos x="1" y="12"/>
                  </a:cxn>
                  <a:cxn ang="0">
                    <a:pos x="0" y="15"/>
                  </a:cxn>
                  <a:cxn ang="0">
                    <a:pos x="1" y="28"/>
                  </a:cxn>
                  <a:cxn ang="0">
                    <a:pos x="50" y="28"/>
                  </a:cxn>
                  <a:cxn ang="0">
                    <a:pos x="49" y="0"/>
                  </a:cxn>
                </a:cxnLst>
                <a:rect l="0" t="0" r="r" b="b"/>
                <a:pathLst>
                  <a:path w="51" h="29">
                    <a:moveTo>
                      <a:pt x="49" y="0"/>
                    </a:moveTo>
                    <a:lnTo>
                      <a:pt x="5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50" y="28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06" name="Freeform 230"/>
              <p:cNvSpPr>
                <a:spLocks/>
              </p:cNvSpPr>
              <p:nvPr/>
            </p:nvSpPr>
            <p:spPr bwMode="auto">
              <a:xfrm>
                <a:off x="1456" y="1316"/>
                <a:ext cx="35" cy="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4" y="6"/>
                  </a:cxn>
                  <a:cxn ang="0">
                    <a:pos x="34" y="0"/>
                  </a:cxn>
                </a:cxnLst>
                <a:rect l="0" t="0" r="r" b="b"/>
                <a:pathLst>
                  <a:path w="35" h="13">
                    <a:moveTo>
                      <a:pt x="0" y="12"/>
                    </a:moveTo>
                    <a:lnTo>
                      <a:pt x="34" y="6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07" name="Freeform 231"/>
              <p:cNvSpPr>
                <a:spLocks/>
              </p:cNvSpPr>
              <p:nvPr/>
            </p:nvSpPr>
            <p:spPr bwMode="auto">
              <a:xfrm>
                <a:off x="1512" y="1161"/>
                <a:ext cx="34" cy="143"/>
              </a:xfrm>
              <a:custGeom>
                <a:avLst/>
                <a:gdLst/>
                <a:ahLst/>
                <a:cxnLst>
                  <a:cxn ang="0">
                    <a:pos x="33" y="142"/>
                  </a:cxn>
                  <a:cxn ang="0">
                    <a:pos x="33" y="54"/>
                  </a:cxn>
                  <a:cxn ang="0">
                    <a:pos x="15" y="54"/>
                  </a:cxn>
                  <a:cxn ang="0">
                    <a:pos x="31" y="54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0" y="140"/>
                  </a:cxn>
                  <a:cxn ang="0">
                    <a:pos x="2" y="142"/>
                  </a:cxn>
                  <a:cxn ang="0">
                    <a:pos x="33" y="142"/>
                  </a:cxn>
                </a:cxnLst>
                <a:rect l="0" t="0" r="r" b="b"/>
                <a:pathLst>
                  <a:path w="34" h="143">
                    <a:moveTo>
                      <a:pt x="33" y="142"/>
                    </a:moveTo>
                    <a:lnTo>
                      <a:pt x="33" y="54"/>
                    </a:lnTo>
                    <a:lnTo>
                      <a:pt x="15" y="54"/>
                    </a:lnTo>
                    <a:lnTo>
                      <a:pt x="31" y="54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40"/>
                    </a:lnTo>
                    <a:lnTo>
                      <a:pt x="2" y="142"/>
                    </a:lnTo>
                    <a:lnTo>
                      <a:pt x="33" y="142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08" name="Line 232"/>
              <p:cNvSpPr>
                <a:spLocks noChangeShapeType="1"/>
              </p:cNvSpPr>
              <p:nvPr/>
            </p:nvSpPr>
            <p:spPr bwMode="auto">
              <a:xfrm flipH="1" flipV="1">
                <a:off x="1400" y="1320"/>
                <a:ext cx="18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409" name="Freeform 233"/>
              <p:cNvSpPr>
                <a:spLocks/>
              </p:cNvSpPr>
              <p:nvPr/>
            </p:nvSpPr>
            <p:spPr bwMode="auto">
              <a:xfrm>
                <a:off x="1520" y="1158"/>
                <a:ext cx="6" cy="10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0" y="102"/>
                  </a:cxn>
                  <a:cxn ang="0">
                    <a:pos x="5" y="102"/>
                  </a:cxn>
                  <a:cxn ang="0">
                    <a:pos x="5" y="8"/>
                  </a:cxn>
                  <a:cxn ang="0">
                    <a:pos x="3" y="0"/>
                  </a:cxn>
                </a:cxnLst>
                <a:rect l="0" t="0" r="r" b="b"/>
                <a:pathLst>
                  <a:path w="6" h="103">
                    <a:moveTo>
                      <a:pt x="3" y="0"/>
                    </a:moveTo>
                    <a:lnTo>
                      <a:pt x="0" y="7"/>
                    </a:lnTo>
                    <a:lnTo>
                      <a:pt x="0" y="102"/>
                    </a:lnTo>
                    <a:lnTo>
                      <a:pt x="5" y="102"/>
                    </a:lnTo>
                    <a:lnTo>
                      <a:pt x="5" y="8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10" name="Freeform 234"/>
              <p:cNvSpPr>
                <a:spLocks/>
              </p:cNvSpPr>
              <p:nvPr/>
            </p:nvSpPr>
            <p:spPr bwMode="auto">
              <a:xfrm>
                <a:off x="1509" y="1105"/>
                <a:ext cx="29" cy="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12" y="5"/>
                  </a:cxn>
                  <a:cxn ang="0">
                    <a:pos x="22" y="7"/>
                  </a:cxn>
                  <a:cxn ang="0">
                    <a:pos x="28" y="6"/>
                  </a:cxn>
                  <a:cxn ang="0">
                    <a:pos x="14" y="0"/>
                  </a:cxn>
                </a:cxnLst>
                <a:rect l="0" t="0" r="r" b="b"/>
                <a:pathLst>
                  <a:path w="29" h="8">
                    <a:moveTo>
                      <a:pt x="14" y="0"/>
                    </a:moveTo>
                    <a:lnTo>
                      <a:pt x="6" y="1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12" y="5"/>
                    </a:lnTo>
                    <a:lnTo>
                      <a:pt x="22" y="7"/>
                    </a:lnTo>
                    <a:lnTo>
                      <a:pt x="28" y="6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11" name="Freeform 235"/>
              <p:cNvSpPr>
                <a:spLocks/>
              </p:cNvSpPr>
              <p:nvPr/>
            </p:nvSpPr>
            <p:spPr bwMode="auto">
              <a:xfrm>
                <a:off x="1521" y="1074"/>
                <a:ext cx="16" cy="3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35"/>
                  </a:cxn>
                  <a:cxn ang="0">
                    <a:pos x="15" y="36"/>
                  </a:cxn>
                  <a:cxn ang="0">
                    <a:pos x="15" y="0"/>
                  </a:cxn>
                </a:cxnLst>
                <a:rect l="0" t="0" r="r" b="b"/>
                <a:pathLst>
                  <a:path w="16" h="37">
                    <a:moveTo>
                      <a:pt x="15" y="0"/>
                    </a:moveTo>
                    <a:lnTo>
                      <a:pt x="0" y="35"/>
                    </a:lnTo>
                    <a:lnTo>
                      <a:pt x="15" y="36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12" name="Line 236"/>
              <p:cNvSpPr>
                <a:spLocks noChangeShapeType="1"/>
              </p:cNvSpPr>
              <p:nvPr/>
            </p:nvSpPr>
            <p:spPr bwMode="auto">
              <a:xfrm>
                <a:off x="1522" y="1145"/>
                <a:ext cx="1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413" name="Line 237"/>
              <p:cNvSpPr>
                <a:spLocks noChangeShapeType="1"/>
              </p:cNvSpPr>
              <p:nvPr/>
            </p:nvSpPr>
            <p:spPr bwMode="auto">
              <a:xfrm>
                <a:off x="1522" y="1150"/>
                <a:ext cx="1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414" name="Line 238"/>
              <p:cNvSpPr>
                <a:spLocks noChangeShapeType="1"/>
              </p:cNvSpPr>
              <p:nvPr/>
            </p:nvSpPr>
            <p:spPr bwMode="auto">
              <a:xfrm>
                <a:off x="1534" y="1143"/>
                <a:ext cx="0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415" name="Freeform 239"/>
              <p:cNvSpPr>
                <a:spLocks/>
              </p:cNvSpPr>
              <p:nvPr/>
            </p:nvSpPr>
            <p:spPr bwMode="auto">
              <a:xfrm>
                <a:off x="1521" y="1457"/>
                <a:ext cx="16" cy="1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15" y="17"/>
                  </a:cxn>
                  <a:cxn ang="0">
                    <a:pos x="0" y="17"/>
                  </a:cxn>
                </a:cxnLst>
                <a:rect l="0" t="0" r="r" b="b"/>
                <a:pathLst>
                  <a:path w="16" h="18">
                    <a:moveTo>
                      <a:pt x="0" y="17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5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16" name="Freeform 240"/>
              <p:cNvSpPr>
                <a:spLocks/>
              </p:cNvSpPr>
              <p:nvPr/>
            </p:nvSpPr>
            <p:spPr bwMode="auto">
              <a:xfrm>
                <a:off x="1519" y="1500"/>
                <a:ext cx="18" cy="19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18"/>
                  </a:cxn>
                  <a:cxn ang="0">
                    <a:pos x="0" y="18"/>
                  </a:cxn>
                </a:cxnLst>
                <a:rect l="0" t="0" r="r" b="b"/>
                <a:pathLst>
                  <a:path w="18" h="19">
                    <a:moveTo>
                      <a:pt x="0" y="18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17" name="Freeform 241"/>
              <p:cNvSpPr>
                <a:spLocks/>
              </p:cNvSpPr>
              <p:nvPr/>
            </p:nvSpPr>
            <p:spPr bwMode="auto">
              <a:xfrm>
                <a:off x="1522" y="1522"/>
                <a:ext cx="14" cy="40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39"/>
                  </a:cxn>
                  <a:cxn ang="0">
                    <a:pos x="0" y="39"/>
                  </a:cxn>
                </a:cxnLst>
                <a:rect l="0" t="0" r="r" b="b"/>
                <a:pathLst>
                  <a:path w="14" h="40">
                    <a:moveTo>
                      <a:pt x="0" y="39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39"/>
                    </a:lnTo>
                    <a:lnTo>
                      <a:pt x="0" y="3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18" name="Freeform 242"/>
              <p:cNvSpPr>
                <a:spLocks/>
              </p:cNvSpPr>
              <p:nvPr/>
            </p:nvSpPr>
            <p:spPr bwMode="auto">
              <a:xfrm>
                <a:off x="1510" y="1549"/>
                <a:ext cx="13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12" y="25"/>
                  </a:cxn>
                  <a:cxn ang="0">
                    <a:pos x="2" y="24"/>
                  </a:cxn>
                  <a:cxn ang="0">
                    <a:pos x="1" y="45"/>
                  </a:cxn>
                  <a:cxn ang="0">
                    <a:pos x="9" y="44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13" h="46">
                    <a:moveTo>
                      <a:pt x="0" y="0"/>
                    </a:moveTo>
                    <a:lnTo>
                      <a:pt x="0" y="25"/>
                    </a:lnTo>
                    <a:lnTo>
                      <a:pt x="12" y="25"/>
                    </a:lnTo>
                    <a:lnTo>
                      <a:pt x="2" y="24"/>
                    </a:lnTo>
                    <a:lnTo>
                      <a:pt x="1" y="45"/>
                    </a:lnTo>
                    <a:lnTo>
                      <a:pt x="9" y="44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19" name="Freeform 243"/>
              <p:cNvSpPr>
                <a:spLocks/>
              </p:cNvSpPr>
              <p:nvPr/>
            </p:nvSpPr>
            <p:spPr bwMode="auto">
              <a:xfrm>
                <a:off x="1521" y="1570"/>
                <a:ext cx="19" cy="60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0" y="26"/>
                  </a:cxn>
                  <a:cxn ang="0">
                    <a:pos x="2" y="40"/>
                  </a:cxn>
                  <a:cxn ang="0">
                    <a:pos x="5" y="55"/>
                  </a:cxn>
                  <a:cxn ang="0">
                    <a:pos x="8" y="59"/>
                  </a:cxn>
                  <a:cxn ang="0">
                    <a:pos x="13" y="56"/>
                  </a:cxn>
                  <a:cxn ang="0">
                    <a:pos x="14" y="48"/>
                  </a:cxn>
                  <a:cxn ang="0">
                    <a:pos x="15" y="35"/>
                  </a:cxn>
                  <a:cxn ang="0">
                    <a:pos x="17" y="27"/>
                  </a:cxn>
                  <a:cxn ang="0">
                    <a:pos x="18" y="0"/>
                  </a:cxn>
                  <a:cxn ang="0">
                    <a:pos x="1" y="8"/>
                  </a:cxn>
                </a:cxnLst>
                <a:rect l="0" t="0" r="r" b="b"/>
                <a:pathLst>
                  <a:path w="19" h="60">
                    <a:moveTo>
                      <a:pt x="1" y="8"/>
                    </a:moveTo>
                    <a:lnTo>
                      <a:pt x="0" y="26"/>
                    </a:lnTo>
                    <a:lnTo>
                      <a:pt x="2" y="40"/>
                    </a:lnTo>
                    <a:lnTo>
                      <a:pt x="5" y="55"/>
                    </a:lnTo>
                    <a:lnTo>
                      <a:pt x="8" y="59"/>
                    </a:lnTo>
                    <a:lnTo>
                      <a:pt x="13" y="56"/>
                    </a:lnTo>
                    <a:lnTo>
                      <a:pt x="14" y="48"/>
                    </a:lnTo>
                    <a:lnTo>
                      <a:pt x="15" y="35"/>
                    </a:lnTo>
                    <a:lnTo>
                      <a:pt x="17" y="27"/>
                    </a:lnTo>
                    <a:lnTo>
                      <a:pt x="18" y="0"/>
                    </a:lnTo>
                    <a:lnTo>
                      <a:pt x="1" y="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20" name="Freeform 244"/>
              <p:cNvSpPr>
                <a:spLocks/>
              </p:cNvSpPr>
              <p:nvPr/>
            </p:nvSpPr>
            <p:spPr bwMode="auto">
              <a:xfrm>
                <a:off x="1525" y="1480"/>
                <a:ext cx="6" cy="10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3" y="9"/>
                  </a:cxn>
                  <a:cxn ang="0">
                    <a:pos x="1" y="9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5" y="9"/>
                  </a:cxn>
                  <a:cxn ang="0">
                    <a:pos x="4" y="9"/>
                  </a:cxn>
                  <a:cxn ang="0">
                    <a:pos x="3" y="9"/>
                  </a:cxn>
                </a:cxnLst>
                <a:rect l="0" t="0" r="r" b="b"/>
                <a:pathLst>
                  <a:path w="6" h="10">
                    <a:moveTo>
                      <a:pt x="3" y="9"/>
                    </a:moveTo>
                    <a:lnTo>
                      <a:pt x="3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21" name="Freeform 245"/>
              <p:cNvSpPr>
                <a:spLocks/>
              </p:cNvSpPr>
              <p:nvPr/>
            </p:nvSpPr>
            <p:spPr bwMode="auto">
              <a:xfrm>
                <a:off x="1588" y="1108"/>
                <a:ext cx="41" cy="7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1" y="8"/>
                  </a:cxn>
                  <a:cxn ang="0">
                    <a:pos x="31" y="42"/>
                  </a:cxn>
                  <a:cxn ang="0">
                    <a:pos x="31" y="31"/>
                  </a:cxn>
                  <a:cxn ang="0">
                    <a:pos x="37" y="31"/>
                  </a:cxn>
                  <a:cxn ang="0">
                    <a:pos x="39" y="34"/>
                  </a:cxn>
                  <a:cxn ang="0">
                    <a:pos x="40" y="40"/>
                  </a:cxn>
                  <a:cxn ang="0">
                    <a:pos x="40" y="76"/>
                  </a:cxn>
                  <a:cxn ang="0">
                    <a:pos x="0" y="75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18" y="6"/>
                  </a:cxn>
                  <a:cxn ang="0">
                    <a:pos x="25" y="4"/>
                  </a:cxn>
                  <a:cxn ang="0">
                    <a:pos x="30" y="2"/>
                  </a:cxn>
                  <a:cxn ang="0">
                    <a:pos x="29" y="0"/>
                  </a:cxn>
                </a:cxnLst>
                <a:rect l="0" t="0" r="r" b="b"/>
                <a:pathLst>
                  <a:path w="41" h="77">
                    <a:moveTo>
                      <a:pt x="29" y="0"/>
                    </a:moveTo>
                    <a:lnTo>
                      <a:pt x="31" y="8"/>
                    </a:lnTo>
                    <a:lnTo>
                      <a:pt x="31" y="42"/>
                    </a:lnTo>
                    <a:lnTo>
                      <a:pt x="31" y="31"/>
                    </a:lnTo>
                    <a:lnTo>
                      <a:pt x="37" y="31"/>
                    </a:lnTo>
                    <a:lnTo>
                      <a:pt x="39" y="34"/>
                    </a:lnTo>
                    <a:lnTo>
                      <a:pt x="40" y="40"/>
                    </a:lnTo>
                    <a:lnTo>
                      <a:pt x="40" y="76"/>
                    </a:lnTo>
                    <a:lnTo>
                      <a:pt x="0" y="75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8" y="6"/>
                    </a:lnTo>
                    <a:lnTo>
                      <a:pt x="25" y="4"/>
                    </a:lnTo>
                    <a:lnTo>
                      <a:pt x="30" y="2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22" name="Freeform 246"/>
              <p:cNvSpPr>
                <a:spLocks/>
              </p:cNvSpPr>
              <p:nvPr/>
            </p:nvSpPr>
            <p:spPr bwMode="auto">
              <a:xfrm>
                <a:off x="1610" y="1136"/>
                <a:ext cx="219" cy="4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8" y="360"/>
                  </a:cxn>
                  <a:cxn ang="0">
                    <a:pos x="218" y="404"/>
                  </a:cxn>
                  <a:cxn ang="0">
                    <a:pos x="0" y="413"/>
                  </a:cxn>
                  <a:cxn ang="0">
                    <a:pos x="0" y="0"/>
                  </a:cxn>
                </a:cxnLst>
                <a:rect l="0" t="0" r="r" b="b"/>
                <a:pathLst>
                  <a:path w="219" h="414">
                    <a:moveTo>
                      <a:pt x="0" y="0"/>
                    </a:moveTo>
                    <a:lnTo>
                      <a:pt x="218" y="360"/>
                    </a:lnTo>
                    <a:lnTo>
                      <a:pt x="218" y="404"/>
                    </a:lnTo>
                    <a:lnTo>
                      <a:pt x="0" y="4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23" name="Line 247"/>
              <p:cNvSpPr>
                <a:spLocks noChangeShapeType="1"/>
              </p:cNvSpPr>
              <p:nvPr/>
            </p:nvSpPr>
            <p:spPr bwMode="auto">
              <a:xfrm flipH="1" flipV="1">
                <a:off x="1623" y="1190"/>
                <a:ext cx="198" cy="3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424" name="Line 248"/>
              <p:cNvSpPr>
                <a:spLocks noChangeShapeType="1"/>
              </p:cNvSpPr>
              <p:nvPr/>
            </p:nvSpPr>
            <p:spPr bwMode="auto">
              <a:xfrm flipH="1" flipV="1">
                <a:off x="1621" y="1203"/>
                <a:ext cx="195" cy="30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425" name="Line 249"/>
              <p:cNvSpPr>
                <a:spLocks noChangeShapeType="1"/>
              </p:cNvSpPr>
              <p:nvPr/>
            </p:nvSpPr>
            <p:spPr bwMode="auto">
              <a:xfrm flipH="1">
                <a:off x="1612" y="1498"/>
                <a:ext cx="204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426" name="Line 250"/>
              <p:cNvSpPr>
                <a:spLocks noChangeShapeType="1"/>
              </p:cNvSpPr>
              <p:nvPr/>
            </p:nvSpPr>
            <p:spPr bwMode="auto">
              <a:xfrm>
                <a:off x="1704" y="1502"/>
                <a:ext cx="0" cy="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427" name="Freeform 251"/>
              <p:cNvSpPr>
                <a:spLocks/>
              </p:cNvSpPr>
              <p:nvPr/>
            </p:nvSpPr>
            <p:spPr bwMode="auto">
              <a:xfrm>
                <a:off x="1788" y="1476"/>
                <a:ext cx="3" cy="29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" y="28"/>
                  </a:cxn>
                </a:cxnLst>
                <a:rect l="0" t="0" r="r" b="b"/>
                <a:pathLst>
                  <a:path w="3" h="29">
                    <a:moveTo>
                      <a:pt x="2" y="28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28" name="Freeform 252"/>
              <p:cNvSpPr>
                <a:spLocks/>
              </p:cNvSpPr>
              <p:nvPr/>
            </p:nvSpPr>
            <p:spPr bwMode="auto">
              <a:xfrm>
                <a:off x="1714" y="1476"/>
                <a:ext cx="3" cy="29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" y="28"/>
                  </a:cxn>
                </a:cxnLst>
                <a:rect l="0" t="0" r="r" b="b"/>
                <a:pathLst>
                  <a:path w="3" h="29">
                    <a:moveTo>
                      <a:pt x="2" y="28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29" name="Freeform 253"/>
              <p:cNvSpPr>
                <a:spLocks/>
              </p:cNvSpPr>
              <p:nvPr/>
            </p:nvSpPr>
            <p:spPr bwMode="auto">
              <a:xfrm>
                <a:off x="1627" y="1476"/>
                <a:ext cx="3" cy="29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" y="28"/>
                  </a:cxn>
                </a:cxnLst>
                <a:rect l="0" t="0" r="r" b="b"/>
                <a:pathLst>
                  <a:path w="3" h="29">
                    <a:moveTo>
                      <a:pt x="2" y="28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30" name="Freeform 254"/>
              <p:cNvSpPr>
                <a:spLocks/>
              </p:cNvSpPr>
              <p:nvPr/>
            </p:nvSpPr>
            <p:spPr bwMode="auto">
              <a:xfrm>
                <a:off x="1694" y="1476"/>
                <a:ext cx="5" cy="29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4" y="28"/>
                  </a:cxn>
                </a:cxnLst>
                <a:rect l="0" t="0" r="r" b="b"/>
                <a:pathLst>
                  <a:path w="5" h="29">
                    <a:moveTo>
                      <a:pt x="4" y="28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4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31" name="Freeform 255"/>
              <p:cNvSpPr>
                <a:spLocks/>
              </p:cNvSpPr>
              <p:nvPr/>
            </p:nvSpPr>
            <p:spPr bwMode="auto">
              <a:xfrm>
                <a:off x="1637" y="1474"/>
                <a:ext cx="32" cy="17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31" y="16"/>
                  </a:cxn>
                </a:cxnLst>
                <a:rect l="0" t="0" r="r" b="b"/>
                <a:pathLst>
                  <a:path w="32" h="17">
                    <a:moveTo>
                      <a:pt x="31" y="16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1" y="16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32" name="Freeform 256"/>
              <p:cNvSpPr>
                <a:spLocks/>
              </p:cNvSpPr>
              <p:nvPr/>
            </p:nvSpPr>
            <p:spPr bwMode="auto">
              <a:xfrm>
                <a:off x="1757" y="1422"/>
                <a:ext cx="8" cy="66"/>
              </a:xfrm>
              <a:custGeom>
                <a:avLst/>
                <a:gdLst/>
                <a:ahLst/>
                <a:cxnLst>
                  <a:cxn ang="0">
                    <a:pos x="7" y="65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65"/>
                  </a:cxn>
                  <a:cxn ang="0">
                    <a:pos x="7" y="65"/>
                  </a:cxn>
                </a:cxnLst>
                <a:rect l="0" t="0" r="r" b="b"/>
                <a:pathLst>
                  <a:path w="8" h="66">
                    <a:moveTo>
                      <a:pt x="7" y="65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7" y="65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33" name="Freeform 257"/>
              <p:cNvSpPr>
                <a:spLocks/>
              </p:cNvSpPr>
              <p:nvPr/>
            </p:nvSpPr>
            <p:spPr bwMode="auto">
              <a:xfrm>
                <a:off x="1753" y="1436"/>
                <a:ext cx="16" cy="2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7"/>
                  </a:cxn>
                  <a:cxn ang="0">
                    <a:pos x="8" y="20"/>
                  </a:cxn>
                  <a:cxn ang="0">
                    <a:pos x="0" y="7"/>
                  </a:cxn>
                  <a:cxn ang="0">
                    <a:pos x="8" y="0"/>
                  </a:cxn>
                </a:cxnLst>
                <a:rect l="0" t="0" r="r" b="b"/>
                <a:pathLst>
                  <a:path w="16" h="21">
                    <a:moveTo>
                      <a:pt x="8" y="0"/>
                    </a:moveTo>
                    <a:lnTo>
                      <a:pt x="15" y="7"/>
                    </a:lnTo>
                    <a:lnTo>
                      <a:pt x="8" y="20"/>
                    </a:lnTo>
                    <a:lnTo>
                      <a:pt x="0" y="7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34" name="Freeform 258"/>
              <p:cNvSpPr>
                <a:spLocks/>
              </p:cNvSpPr>
              <p:nvPr/>
            </p:nvSpPr>
            <p:spPr bwMode="auto">
              <a:xfrm>
                <a:off x="1755" y="1468"/>
                <a:ext cx="12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" y="4"/>
                  </a:cxn>
                  <a:cxn ang="0">
                    <a:pos x="6" y="9"/>
                  </a:cxn>
                  <a:cxn ang="0">
                    <a:pos x="0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lnTo>
                      <a:pt x="11" y="4"/>
                    </a:lnTo>
                    <a:lnTo>
                      <a:pt x="6" y="9"/>
                    </a:lnTo>
                    <a:lnTo>
                      <a:pt x="0" y="4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35" name="Freeform 259"/>
              <p:cNvSpPr>
                <a:spLocks/>
              </p:cNvSpPr>
              <p:nvPr/>
            </p:nvSpPr>
            <p:spPr bwMode="auto">
              <a:xfrm>
                <a:off x="1815" y="1458"/>
                <a:ext cx="7" cy="79"/>
              </a:xfrm>
              <a:custGeom>
                <a:avLst/>
                <a:gdLst/>
                <a:ahLst/>
                <a:cxnLst>
                  <a:cxn ang="0">
                    <a:pos x="6" y="78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78"/>
                  </a:cxn>
                  <a:cxn ang="0">
                    <a:pos x="6" y="78"/>
                  </a:cxn>
                </a:cxnLst>
                <a:rect l="0" t="0" r="r" b="b"/>
                <a:pathLst>
                  <a:path w="7" h="79">
                    <a:moveTo>
                      <a:pt x="6" y="78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" y="7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36" name="Freeform 260"/>
              <p:cNvSpPr>
                <a:spLocks/>
              </p:cNvSpPr>
              <p:nvPr/>
            </p:nvSpPr>
            <p:spPr bwMode="auto">
              <a:xfrm>
                <a:off x="1810" y="1476"/>
                <a:ext cx="15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4" y="8"/>
                  </a:cxn>
                  <a:cxn ang="0">
                    <a:pos x="8" y="23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15" h="24">
                    <a:moveTo>
                      <a:pt x="8" y="0"/>
                    </a:moveTo>
                    <a:lnTo>
                      <a:pt x="14" y="8"/>
                    </a:lnTo>
                    <a:lnTo>
                      <a:pt x="8" y="23"/>
                    </a:ln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37" name="Freeform 261"/>
              <p:cNvSpPr>
                <a:spLocks/>
              </p:cNvSpPr>
              <p:nvPr/>
            </p:nvSpPr>
            <p:spPr bwMode="auto">
              <a:xfrm>
                <a:off x="1812" y="1513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" y="5"/>
                  </a:cxn>
                  <a:cxn ang="0">
                    <a:pos x="6" y="11"/>
                  </a:cxn>
                  <a:cxn ang="0">
                    <a:pos x="0" y="6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11" y="5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38" name="Freeform 262"/>
              <p:cNvSpPr>
                <a:spLocks/>
              </p:cNvSpPr>
              <p:nvPr/>
            </p:nvSpPr>
            <p:spPr bwMode="auto">
              <a:xfrm>
                <a:off x="1638" y="1299"/>
                <a:ext cx="36" cy="15"/>
              </a:xfrm>
              <a:custGeom>
                <a:avLst/>
                <a:gdLst/>
                <a:ahLst/>
                <a:cxnLst>
                  <a:cxn ang="0">
                    <a:pos x="35" y="14"/>
                  </a:cxn>
                  <a:cxn ang="0">
                    <a:pos x="35" y="9"/>
                  </a:cxn>
                  <a:cxn ang="0">
                    <a:pos x="24" y="9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1" y="9"/>
                  </a:cxn>
                  <a:cxn ang="0">
                    <a:pos x="9" y="9"/>
                  </a:cxn>
                  <a:cxn ang="0">
                    <a:pos x="9" y="1"/>
                  </a:cxn>
                  <a:cxn ang="0">
                    <a:pos x="4" y="1"/>
                  </a:cxn>
                  <a:cxn ang="0">
                    <a:pos x="4" y="9"/>
                  </a:cxn>
                  <a:cxn ang="0">
                    <a:pos x="0" y="9"/>
                  </a:cxn>
                </a:cxnLst>
                <a:rect l="0" t="0" r="r" b="b"/>
                <a:pathLst>
                  <a:path w="36" h="15">
                    <a:moveTo>
                      <a:pt x="35" y="14"/>
                    </a:moveTo>
                    <a:lnTo>
                      <a:pt x="35" y="9"/>
                    </a:lnTo>
                    <a:lnTo>
                      <a:pt x="24" y="9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1" y="9"/>
                    </a:lnTo>
                    <a:lnTo>
                      <a:pt x="9" y="9"/>
                    </a:lnTo>
                    <a:lnTo>
                      <a:pt x="9" y="1"/>
                    </a:lnTo>
                    <a:lnTo>
                      <a:pt x="4" y="1"/>
                    </a:lnTo>
                    <a:lnTo>
                      <a:pt x="4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39" name="Freeform 263"/>
              <p:cNvSpPr>
                <a:spLocks/>
              </p:cNvSpPr>
              <p:nvPr/>
            </p:nvSpPr>
            <p:spPr bwMode="auto">
              <a:xfrm>
                <a:off x="1575" y="1300"/>
                <a:ext cx="142" cy="67"/>
              </a:xfrm>
              <a:custGeom>
                <a:avLst/>
                <a:gdLst/>
                <a:ahLst/>
                <a:cxnLst>
                  <a:cxn ang="0">
                    <a:pos x="128" y="43"/>
                  </a:cxn>
                  <a:cxn ang="0">
                    <a:pos x="141" y="64"/>
                  </a:cxn>
                  <a:cxn ang="0">
                    <a:pos x="138" y="63"/>
                  </a:cxn>
                  <a:cxn ang="0">
                    <a:pos x="130" y="57"/>
                  </a:cxn>
                  <a:cxn ang="0">
                    <a:pos x="117" y="62"/>
                  </a:cxn>
                  <a:cxn ang="0">
                    <a:pos x="100" y="66"/>
                  </a:cxn>
                  <a:cxn ang="0">
                    <a:pos x="51" y="65"/>
                  </a:cxn>
                  <a:cxn ang="0">
                    <a:pos x="52" y="58"/>
                  </a:cxn>
                  <a:cxn ang="0">
                    <a:pos x="39" y="49"/>
                  </a:cxn>
                  <a:cxn ang="0">
                    <a:pos x="4" y="41"/>
                  </a:cxn>
                  <a:cxn ang="0">
                    <a:pos x="2" y="39"/>
                  </a:cxn>
                  <a:cxn ang="0">
                    <a:pos x="0" y="24"/>
                  </a:cxn>
                  <a:cxn ang="0">
                    <a:pos x="5" y="8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50" y="13"/>
                  </a:cxn>
                  <a:cxn ang="0">
                    <a:pos x="52" y="27"/>
                  </a:cxn>
                  <a:cxn ang="0">
                    <a:pos x="128" y="43"/>
                  </a:cxn>
                </a:cxnLst>
                <a:rect l="0" t="0" r="r" b="b"/>
                <a:pathLst>
                  <a:path w="142" h="67">
                    <a:moveTo>
                      <a:pt x="128" y="43"/>
                    </a:moveTo>
                    <a:lnTo>
                      <a:pt x="141" y="64"/>
                    </a:lnTo>
                    <a:lnTo>
                      <a:pt x="138" y="63"/>
                    </a:lnTo>
                    <a:lnTo>
                      <a:pt x="130" y="57"/>
                    </a:lnTo>
                    <a:lnTo>
                      <a:pt x="117" y="62"/>
                    </a:lnTo>
                    <a:lnTo>
                      <a:pt x="100" y="66"/>
                    </a:lnTo>
                    <a:lnTo>
                      <a:pt x="51" y="65"/>
                    </a:lnTo>
                    <a:lnTo>
                      <a:pt x="52" y="58"/>
                    </a:lnTo>
                    <a:lnTo>
                      <a:pt x="39" y="49"/>
                    </a:lnTo>
                    <a:lnTo>
                      <a:pt x="4" y="41"/>
                    </a:lnTo>
                    <a:lnTo>
                      <a:pt x="2" y="39"/>
                    </a:lnTo>
                    <a:lnTo>
                      <a:pt x="0" y="24"/>
                    </a:lnTo>
                    <a:lnTo>
                      <a:pt x="5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50" y="13"/>
                    </a:lnTo>
                    <a:lnTo>
                      <a:pt x="52" y="27"/>
                    </a:lnTo>
                    <a:lnTo>
                      <a:pt x="128" y="43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40" name="Freeform 264"/>
              <p:cNvSpPr>
                <a:spLocks/>
              </p:cNvSpPr>
              <p:nvPr/>
            </p:nvSpPr>
            <p:spPr bwMode="auto">
              <a:xfrm>
                <a:off x="1628" y="1332"/>
                <a:ext cx="50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9"/>
                  </a:cxn>
                  <a:cxn ang="0">
                    <a:pos x="49" y="12"/>
                  </a:cxn>
                  <a:cxn ang="0">
                    <a:pos x="49" y="15"/>
                  </a:cxn>
                  <a:cxn ang="0">
                    <a:pos x="49" y="28"/>
                  </a:cxn>
                  <a:cxn ang="0">
                    <a:pos x="0" y="28"/>
                  </a:cxn>
                  <a:cxn ang="0">
                    <a:pos x="0" y="0"/>
                  </a:cxn>
                </a:cxnLst>
                <a:rect l="0" t="0" r="r" b="b"/>
                <a:pathLst>
                  <a:path w="50" h="29">
                    <a:moveTo>
                      <a:pt x="0" y="0"/>
                    </a:moveTo>
                    <a:lnTo>
                      <a:pt x="45" y="9"/>
                    </a:lnTo>
                    <a:lnTo>
                      <a:pt x="49" y="12"/>
                    </a:lnTo>
                    <a:lnTo>
                      <a:pt x="49" y="15"/>
                    </a:lnTo>
                    <a:lnTo>
                      <a:pt x="49" y="28"/>
                    </a:lnTo>
                    <a:lnTo>
                      <a:pt x="0" y="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41" name="Freeform 265"/>
              <p:cNvSpPr>
                <a:spLocks/>
              </p:cNvSpPr>
              <p:nvPr/>
            </p:nvSpPr>
            <p:spPr bwMode="auto">
              <a:xfrm>
                <a:off x="1637" y="1316"/>
                <a:ext cx="35" cy="13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35" h="13">
                    <a:moveTo>
                      <a:pt x="34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42" name="Freeform 266"/>
              <p:cNvSpPr>
                <a:spLocks/>
              </p:cNvSpPr>
              <p:nvPr/>
            </p:nvSpPr>
            <p:spPr bwMode="auto">
              <a:xfrm>
                <a:off x="1582" y="1160"/>
                <a:ext cx="32" cy="144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0" y="55"/>
                  </a:cxn>
                  <a:cxn ang="0">
                    <a:pos x="17" y="55"/>
                  </a:cxn>
                  <a:cxn ang="0">
                    <a:pos x="1" y="55"/>
                  </a:cxn>
                  <a:cxn ang="0">
                    <a:pos x="1" y="0"/>
                  </a:cxn>
                  <a:cxn ang="0">
                    <a:pos x="31" y="0"/>
                  </a:cxn>
                  <a:cxn ang="0">
                    <a:pos x="31" y="141"/>
                  </a:cxn>
                  <a:cxn ang="0">
                    <a:pos x="29" y="143"/>
                  </a:cxn>
                  <a:cxn ang="0">
                    <a:pos x="0" y="143"/>
                  </a:cxn>
                </a:cxnLst>
                <a:rect l="0" t="0" r="r" b="b"/>
                <a:pathLst>
                  <a:path w="32" h="144">
                    <a:moveTo>
                      <a:pt x="0" y="143"/>
                    </a:moveTo>
                    <a:lnTo>
                      <a:pt x="0" y="55"/>
                    </a:lnTo>
                    <a:lnTo>
                      <a:pt x="17" y="55"/>
                    </a:lnTo>
                    <a:lnTo>
                      <a:pt x="1" y="55"/>
                    </a:lnTo>
                    <a:lnTo>
                      <a:pt x="1" y="0"/>
                    </a:lnTo>
                    <a:lnTo>
                      <a:pt x="31" y="0"/>
                    </a:lnTo>
                    <a:lnTo>
                      <a:pt x="31" y="141"/>
                    </a:lnTo>
                    <a:lnTo>
                      <a:pt x="29" y="143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43" name="Line 267"/>
              <p:cNvSpPr>
                <a:spLocks noChangeShapeType="1"/>
              </p:cNvSpPr>
              <p:nvPr/>
            </p:nvSpPr>
            <p:spPr bwMode="auto">
              <a:xfrm flipV="1">
                <a:off x="1716" y="1320"/>
                <a:ext cx="1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444" name="Freeform 268"/>
              <p:cNvSpPr>
                <a:spLocks/>
              </p:cNvSpPr>
              <p:nvPr/>
            </p:nvSpPr>
            <p:spPr bwMode="auto">
              <a:xfrm>
                <a:off x="1600" y="1158"/>
                <a:ext cx="8" cy="10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7"/>
                  </a:cxn>
                  <a:cxn ang="0">
                    <a:pos x="7" y="102"/>
                  </a:cxn>
                  <a:cxn ang="0">
                    <a:pos x="0" y="102"/>
                  </a:cxn>
                  <a:cxn ang="0">
                    <a:pos x="0" y="8"/>
                  </a:cxn>
                  <a:cxn ang="0">
                    <a:pos x="4" y="0"/>
                  </a:cxn>
                </a:cxnLst>
                <a:rect l="0" t="0" r="r" b="b"/>
                <a:pathLst>
                  <a:path w="8" h="103">
                    <a:moveTo>
                      <a:pt x="4" y="0"/>
                    </a:moveTo>
                    <a:lnTo>
                      <a:pt x="7" y="7"/>
                    </a:lnTo>
                    <a:lnTo>
                      <a:pt x="7" y="102"/>
                    </a:lnTo>
                    <a:lnTo>
                      <a:pt x="0" y="102"/>
                    </a:lnTo>
                    <a:lnTo>
                      <a:pt x="0" y="8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45" name="Freeform 269"/>
              <p:cNvSpPr>
                <a:spLocks/>
              </p:cNvSpPr>
              <p:nvPr/>
            </p:nvSpPr>
            <p:spPr bwMode="auto">
              <a:xfrm>
                <a:off x="1588" y="1105"/>
                <a:ext cx="30" cy="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1"/>
                  </a:cxn>
                  <a:cxn ang="0">
                    <a:pos x="26" y="2"/>
                  </a:cxn>
                  <a:cxn ang="0">
                    <a:pos x="29" y="5"/>
                  </a:cxn>
                  <a:cxn ang="0">
                    <a:pos x="17" y="5"/>
                  </a:cxn>
                  <a:cxn ang="0">
                    <a:pos x="8" y="7"/>
                  </a:cxn>
                  <a:cxn ang="0">
                    <a:pos x="0" y="6"/>
                  </a:cxn>
                  <a:cxn ang="0">
                    <a:pos x="15" y="0"/>
                  </a:cxn>
                </a:cxnLst>
                <a:rect l="0" t="0" r="r" b="b"/>
                <a:pathLst>
                  <a:path w="30" h="8">
                    <a:moveTo>
                      <a:pt x="15" y="0"/>
                    </a:moveTo>
                    <a:lnTo>
                      <a:pt x="21" y="1"/>
                    </a:lnTo>
                    <a:lnTo>
                      <a:pt x="26" y="2"/>
                    </a:lnTo>
                    <a:lnTo>
                      <a:pt x="29" y="5"/>
                    </a:lnTo>
                    <a:lnTo>
                      <a:pt x="17" y="5"/>
                    </a:lnTo>
                    <a:lnTo>
                      <a:pt x="8" y="7"/>
                    </a:lnTo>
                    <a:lnTo>
                      <a:pt x="0" y="6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46" name="Freeform 270"/>
              <p:cNvSpPr>
                <a:spLocks/>
              </p:cNvSpPr>
              <p:nvPr/>
            </p:nvSpPr>
            <p:spPr bwMode="auto">
              <a:xfrm>
                <a:off x="1589" y="1074"/>
                <a:ext cx="16" cy="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5" y="35"/>
                  </a:cxn>
                  <a:cxn ang="0">
                    <a:pos x="0" y="36"/>
                  </a:cxn>
                  <a:cxn ang="0">
                    <a:pos x="1" y="0"/>
                  </a:cxn>
                </a:cxnLst>
                <a:rect l="0" t="0" r="r" b="b"/>
                <a:pathLst>
                  <a:path w="16" h="37">
                    <a:moveTo>
                      <a:pt x="1" y="0"/>
                    </a:moveTo>
                    <a:lnTo>
                      <a:pt x="15" y="35"/>
                    </a:lnTo>
                    <a:lnTo>
                      <a:pt x="0" y="3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47" name="Line 271"/>
              <p:cNvSpPr>
                <a:spLocks noChangeShapeType="1"/>
              </p:cNvSpPr>
              <p:nvPr/>
            </p:nvSpPr>
            <p:spPr bwMode="auto">
              <a:xfrm flipH="1">
                <a:off x="1586" y="1145"/>
                <a:ext cx="2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448" name="Line 272"/>
              <p:cNvSpPr>
                <a:spLocks noChangeShapeType="1"/>
              </p:cNvSpPr>
              <p:nvPr/>
            </p:nvSpPr>
            <p:spPr bwMode="auto">
              <a:xfrm flipH="1">
                <a:off x="1584" y="1150"/>
                <a:ext cx="2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449" name="Line 273"/>
              <p:cNvSpPr>
                <a:spLocks noChangeShapeType="1"/>
              </p:cNvSpPr>
              <p:nvPr/>
            </p:nvSpPr>
            <p:spPr bwMode="auto">
              <a:xfrm>
                <a:off x="1593" y="1143"/>
                <a:ext cx="0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450" name="Freeform 274"/>
              <p:cNvSpPr>
                <a:spLocks/>
              </p:cNvSpPr>
              <p:nvPr/>
            </p:nvSpPr>
            <p:spPr bwMode="auto">
              <a:xfrm>
                <a:off x="1590" y="1457"/>
                <a:ext cx="15" cy="18"/>
              </a:xfrm>
              <a:custGeom>
                <a:avLst/>
                <a:gdLst/>
                <a:ahLst/>
                <a:cxnLst>
                  <a:cxn ang="0">
                    <a:pos x="14" y="17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14" y="17"/>
                  </a:cxn>
                </a:cxnLst>
                <a:rect l="0" t="0" r="r" b="b"/>
                <a:pathLst>
                  <a:path w="15" h="18">
                    <a:moveTo>
                      <a:pt x="14" y="17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4" y="1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51" name="Freeform 275"/>
              <p:cNvSpPr>
                <a:spLocks/>
              </p:cNvSpPr>
              <p:nvPr/>
            </p:nvSpPr>
            <p:spPr bwMode="auto">
              <a:xfrm>
                <a:off x="1590" y="1500"/>
                <a:ext cx="18" cy="19"/>
              </a:xfrm>
              <a:custGeom>
                <a:avLst/>
                <a:gdLst/>
                <a:ahLst/>
                <a:cxnLst>
                  <a:cxn ang="0">
                    <a:pos x="17" y="1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17" y="18"/>
                  </a:cxn>
                </a:cxnLst>
                <a:rect l="0" t="0" r="r" b="b"/>
                <a:pathLst>
                  <a:path w="18" h="19">
                    <a:moveTo>
                      <a:pt x="17" y="18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7" y="1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52" name="Freeform 276"/>
              <p:cNvSpPr>
                <a:spLocks/>
              </p:cNvSpPr>
              <p:nvPr/>
            </p:nvSpPr>
            <p:spPr bwMode="auto">
              <a:xfrm>
                <a:off x="1590" y="1522"/>
                <a:ext cx="14" cy="40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39"/>
                  </a:cxn>
                  <a:cxn ang="0">
                    <a:pos x="13" y="39"/>
                  </a:cxn>
                </a:cxnLst>
                <a:rect l="0" t="0" r="r" b="b"/>
                <a:pathLst>
                  <a:path w="14" h="40">
                    <a:moveTo>
                      <a:pt x="13" y="39"/>
                    </a:moveTo>
                    <a:lnTo>
                      <a:pt x="13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13" y="3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53" name="Freeform 277"/>
              <p:cNvSpPr>
                <a:spLocks/>
              </p:cNvSpPr>
              <p:nvPr/>
            </p:nvSpPr>
            <p:spPr bwMode="auto">
              <a:xfrm>
                <a:off x="1603" y="1549"/>
                <a:ext cx="13" cy="4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25"/>
                  </a:cxn>
                  <a:cxn ang="0">
                    <a:pos x="0" y="25"/>
                  </a:cxn>
                  <a:cxn ang="0">
                    <a:pos x="11" y="24"/>
                  </a:cxn>
                  <a:cxn ang="0">
                    <a:pos x="12" y="45"/>
                  </a:cxn>
                  <a:cxn ang="0">
                    <a:pos x="4" y="44"/>
                  </a:cxn>
                  <a:cxn ang="0">
                    <a:pos x="3" y="0"/>
                  </a:cxn>
                  <a:cxn ang="0">
                    <a:pos x="12" y="0"/>
                  </a:cxn>
                </a:cxnLst>
                <a:rect l="0" t="0" r="r" b="b"/>
                <a:pathLst>
                  <a:path w="13" h="46">
                    <a:moveTo>
                      <a:pt x="12" y="0"/>
                    </a:moveTo>
                    <a:lnTo>
                      <a:pt x="12" y="25"/>
                    </a:lnTo>
                    <a:lnTo>
                      <a:pt x="0" y="25"/>
                    </a:lnTo>
                    <a:lnTo>
                      <a:pt x="11" y="24"/>
                    </a:lnTo>
                    <a:lnTo>
                      <a:pt x="12" y="45"/>
                    </a:lnTo>
                    <a:lnTo>
                      <a:pt x="4" y="44"/>
                    </a:lnTo>
                    <a:lnTo>
                      <a:pt x="3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54" name="Freeform 278"/>
              <p:cNvSpPr>
                <a:spLocks/>
              </p:cNvSpPr>
              <p:nvPr/>
            </p:nvSpPr>
            <p:spPr bwMode="auto">
              <a:xfrm>
                <a:off x="1587" y="1570"/>
                <a:ext cx="18" cy="60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7" y="26"/>
                  </a:cxn>
                  <a:cxn ang="0">
                    <a:pos x="16" y="39"/>
                  </a:cxn>
                  <a:cxn ang="0">
                    <a:pos x="12" y="55"/>
                  </a:cxn>
                  <a:cxn ang="0">
                    <a:pos x="10" y="59"/>
                  </a:cxn>
                  <a:cxn ang="0">
                    <a:pos x="5" y="56"/>
                  </a:cxn>
                  <a:cxn ang="0">
                    <a:pos x="3" y="48"/>
                  </a:cxn>
                  <a:cxn ang="0">
                    <a:pos x="2" y="35"/>
                  </a:cxn>
                  <a:cxn ang="0">
                    <a:pos x="1" y="27"/>
                  </a:cxn>
                  <a:cxn ang="0">
                    <a:pos x="0" y="0"/>
                  </a:cxn>
                  <a:cxn ang="0">
                    <a:pos x="16" y="8"/>
                  </a:cxn>
                </a:cxnLst>
                <a:rect l="0" t="0" r="r" b="b"/>
                <a:pathLst>
                  <a:path w="18" h="60">
                    <a:moveTo>
                      <a:pt x="16" y="8"/>
                    </a:moveTo>
                    <a:lnTo>
                      <a:pt x="17" y="26"/>
                    </a:lnTo>
                    <a:lnTo>
                      <a:pt x="16" y="39"/>
                    </a:lnTo>
                    <a:lnTo>
                      <a:pt x="12" y="55"/>
                    </a:lnTo>
                    <a:lnTo>
                      <a:pt x="10" y="59"/>
                    </a:lnTo>
                    <a:lnTo>
                      <a:pt x="5" y="56"/>
                    </a:lnTo>
                    <a:lnTo>
                      <a:pt x="3" y="48"/>
                    </a:lnTo>
                    <a:lnTo>
                      <a:pt x="2" y="35"/>
                    </a:lnTo>
                    <a:lnTo>
                      <a:pt x="1" y="27"/>
                    </a:lnTo>
                    <a:lnTo>
                      <a:pt x="0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55" name="Freeform 279"/>
              <p:cNvSpPr>
                <a:spLocks/>
              </p:cNvSpPr>
              <p:nvPr/>
            </p:nvSpPr>
            <p:spPr bwMode="auto">
              <a:xfrm>
                <a:off x="1596" y="1480"/>
                <a:ext cx="5" cy="10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3" y="9"/>
                  </a:cxn>
                  <a:cxn ang="0">
                    <a:pos x="4" y="8"/>
                  </a:cxn>
                  <a:cxn ang="0">
                    <a:pos x="4" y="7"/>
                  </a:cxn>
                  <a:cxn ang="0">
                    <a:pos x="4" y="6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2" y="9"/>
                  </a:cxn>
                </a:cxnLst>
                <a:rect l="0" t="0" r="r" b="b"/>
                <a:pathLst>
                  <a:path w="5" h="10">
                    <a:moveTo>
                      <a:pt x="2" y="9"/>
                    </a:moveTo>
                    <a:lnTo>
                      <a:pt x="3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56" name="Freeform 280"/>
              <p:cNvSpPr>
                <a:spLocks/>
              </p:cNvSpPr>
              <p:nvPr/>
            </p:nvSpPr>
            <p:spPr bwMode="auto">
              <a:xfrm>
                <a:off x="1552" y="1061"/>
                <a:ext cx="23" cy="7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76"/>
                  </a:cxn>
                  <a:cxn ang="0">
                    <a:pos x="0" y="76"/>
                  </a:cxn>
                </a:cxnLst>
                <a:rect l="0" t="0" r="r" b="b"/>
                <a:pathLst>
                  <a:path w="23" h="77">
                    <a:moveTo>
                      <a:pt x="0" y="76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76"/>
                    </a:lnTo>
                    <a:lnTo>
                      <a:pt x="0" y="76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57" name="Freeform 281"/>
              <p:cNvSpPr>
                <a:spLocks/>
              </p:cNvSpPr>
              <p:nvPr/>
            </p:nvSpPr>
            <p:spPr bwMode="auto">
              <a:xfrm>
                <a:off x="1556" y="1189"/>
                <a:ext cx="16" cy="22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15" y="21"/>
                  </a:cxn>
                  <a:cxn ang="0">
                    <a:pos x="0" y="21"/>
                  </a:cxn>
                </a:cxnLst>
                <a:rect l="0" t="0" r="r" b="b"/>
                <a:pathLst>
                  <a:path w="16" h="22">
                    <a:moveTo>
                      <a:pt x="0" y="21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5" y="21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58" name="Freeform 282"/>
              <p:cNvSpPr>
                <a:spLocks/>
              </p:cNvSpPr>
              <p:nvPr/>
            </p:nvSpPr>
            <p:spPr bwMode="auto">
              <a:xfrm>
                <a:off x="1547" y="1520"/>
                <a:ext cx="32" cy="25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4"/>
                  </a:cxn>
                  <a:cxn ang="0">
                    <a:pos x="0" y="24"/>
                  </a:cxn>
                </a:cxnLst>
                <a:rect l="0" t="0" r="r" b="b"/>
                <a:pathLst>
                  <a:path w="32" h="25">
                    <a:moveTo>
                      <a:pt x="0" y="24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1" y="24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59" name="Freeform 283"/>
              <p:cNvSpPr>
                <a:spLocks/>
              </p:cNvSpPr>
              <p:nvPr/>
            </p:nvSpPr>
            <p:spPr bwMode="auto">
              <a:xfrm>
                <a:off x="1556" y="1469"/>
                <a:ext cx="16" cy="80"/>
              </a:xfrm>
              <a:custGeom>
                <a:avLst/>
                <a:gdLst/>
                <a:ahLst/>
                <a:cxnLst>
                  <a:cxn ang="0">
                    <a:pos x="2" y="79"/>
                  </a:cxn>
                  <a:cxn ang="0">
                    <a:pos x="1" y="71"/>
                  </a:cxn>
                  <a:cxn ang="0">
                    <a:pos x="0" y="60"/>
                  </a:cxn>
                  <a:cxn ang="0">
                    <a:pos x="0" y="51"/>
                  </a:cxn>
                  <a:cxn ang="0">
                    <a:pos x="0" y="41"/>
                  </a:cxn>
                  <a:cxn ang="0">
                    <a:pos x="0" y="29"/>
                  </a:cxn>
                  <a:cxn ang="0">
                    <a:pos x="2" y="15"/>
                  </a:cxn>
                  <a:cxn ang="0">
                    <a:pos x="4" y="5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10" y="2"/>
                  </a:cxn>
                  <a:cxn ang="0">
                    <a:pos x="10" y="5"/>
                  </a:cxn>
                  <a:cxn ang="0">
                    <a:pos x="13" y="15"/>
                  </a:cxn>
                  <a:cxn ang="0">
                    <a:pos x="15" y="29"/>
                  </a:cxn>
                  <a:cxn ang="0">
                    <a:pos x="15" y="41"/>
                  </a:cxn>
                  <a:cxn ang="0">
                    <a:pos x="15" y="51"/>
                  </a:cxn>
                  <a:cxn ang="0">
                    <a:pos x="15" y="60"/>
                  </a:cxn>
                  <a:cxn ang="0">
                    <a:pos x="14" y="71"/>
                  </a:cxn>
                  <a:cxn ang="0">
                    <a:pos x="13" y="79"/>
                  </a:cxn>
                  <a:cxn ang="0">
                    <a:pos x="2" y="79"/>
                  </a:cxn>
                </a:cxnLst>
                <a:rect l="0" t="0" r="r" b="b"/>
                <a:pathLst>
                  <a:path w="16" h="80">
                    <a:moveTo>
                      <a:pt x="2" y="79"/>
                    </a:moveTo>
                    <a:lnTo>
                      <a:pt x="1" y="71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0" y="41"/>
                    </a:lnTo>
                    <a:lnTo>
                      <a:pt x="0" y="29"/>
                    </a:lnTo>
                    <a:lnTo>
                      <a:pt x="2" y="15"/>
                    </a:lnTo>
                    <a:lnTo>
                      <a:pt x="4" y="5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3" y="15"/>
                    </a:lnTo>
                    <a:lnTo>
                      <a:pt x="15" y="29"/>
                    </a:lnTo>
                    <a:lnTo>
                      <a:pt x="15" y="41"/>
                    </a:lnTo>
                    <a:lnTo>
                      <a:pt x="15" y="51"/>
                    </a:lnTo>
                    <a:lnTo>
                      <a:pt x="15" y="60"/>
                    </a:lnTo>
                    <a:lnTo>
                      <a:pt x="14" y="71"/>
                    </a:lnTo>
                    <a:lnTo>
                      <a:pt x="13" y="79"/>
                    </a:lnTo>
                    <a:lnTo>
                      <a:pt x="2" y="7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60" name="Line 284"/>
              <p:cNvSpPr>
                <a:spLocks noChangeShapeType="1"/>
              </p:cNvSpPr>
              <p:nvPr/>
            </p:nvSpPr>
            <p:spPr bwMode="auto">
              <a:xfrm>
                <a:off x="1549" y="1261"/>
                <a:ext cx="2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461" name="Freeform 285"/>
              <p:cNvSpPr>
                <a:spLocks/>
              </p:cNvSpPr>
              <p:nvPr/>
            </p:nvSpPr>
            <p:spPr bwMode="auto">
              <a:xfrm>
                <a:off x="1551" y="1338"/>
                <a:ext cx="25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8"/>
                  </a:cxn>
                  <a:cxn ang="0">
                    <a:pos x="0" y="8"/>
                  </a:cxn>
                </a:cxnLst>
                <a:rect l="0" t="0" r="r" b="b"/>
                <a:pathLst>
                  <a:path w="25" h="9">
                    <a:moveTo>
                      <a:pt x="0" y="8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62" name="Freeform 286"/>
              <p:cNvSpPr>
                <a:spLocks/>
              </p:cNvSpPr>
              <p:nvPr/>
            </p:nvSpPr>
            <p:spPr bwMode="auto">
              <a:xfrm>
                <a:off x="1560" y="1250"/>
                <a:ext cx="8" cy="21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8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7" y="8"/>
                  </a:cxn>
                  <a:cxn ang="0">
                    <a:pos x="4" y="0"/>
                  </a:cxn>
                </a:cxnLst>
                <a:rect l="0" t="0" r="r" b="b"/>
                <a:pathLst>
                  <a:path w="8" h="215">
                    <a:moveTo>
                      <a:pt x="4" y="0"/>
                    </a:moveTo>
                    <a:lnTo>
                      <a:pt x="0" y="8"/>
                    </a:lnTo>
                    <a:lnTo>
                      <a:pt x="0" y="214"/>
                    </a:lnTo>
                    <a:lnTo>
                      <a:pt x="7" y="214"/>
                    </a:lnTo>
                    <a:lnTo>
                      <a:pt x="7" y="8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63" name="Freeform 287"/>
              <p:cNvSpPr>
                <a:spLocks/>
              </p:cNvSpPr>
              <p:nvPr/>
            </p:nvSpPr>
            <p:spPr bwMode="auto">
              <a:xfrm>
                <a:off x="1530" y="1345"/>
                <a:ext cx="12" cy="15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4" y="14"/>
                  </a:cxn>
                  <a:cxn ang="0">
                    <a:pos x="4" y="13"/>
                  </a:cxn>
                  <a:cxn ang="0">
                    <a:pos x="3" y="13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1" y="9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2"/>
                  </a:cxn>
                  <a:cxn ang="0">
                    <a:pos x="10" y="3"/>
                  </a:cxn>
                  <a:cxn ang="0">
                    <a:pos x="11" y="4"/>
                  </a:cxn>
                  <a:cxn ang="0">
                    <a:pos x="11" y="5"/>
                  </a:cxn>
                  <a:cxn ang="0">
                    <a:pos x="11" y="6"/>
                  </a:cxn>
                  <a:cxn ang="0">
                    <a:pos x="11" y="7"/>
                  </a:cxn>
                  <a:cxn ang="0">
                    <a:pos x="11" y="9"/>
                  </a:cxn>
                  <a:cxn ang="0">
                    <a:pos x="11" y="10"/>
                  </a:cxn>
                  <a:cxn ang="0">
                    <a:pos x="10" y="11"/>
                  </a:cxn>
                  <a:cxn ang="0">
                    <a:pos x="10" y="12"/>
                  </a:cxn>
                  <a:cxn ang="0">
                    <a:pos x="9" y="13"/>
                  </a:cxn>
                  <a:cxn ang="0">
                    <a:pos x="8" y="13"/>
                  </a:cxn>
                  <a:cxn ang="0">
                    <a:pos x="8" y="14"/>
                  </a:cxn>
                  <a:cxn ang="0">
                    <a:pos x="7" y="14"/>
                  </a:cxn>
                </a:cxnLst>
                <a:rect l="0" t="0" r="r" b="b"/>
                <a:pathLst>
                  <a:path w="12" h="15">
                    <a:moveTo>
                      <a:pt x="7" y="14"/>
                    </a:moveTo>
                    <a:lnTo>
                      <a:pt x="4" y="14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7" y="14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64" name="Freeform 288"/>
              <p:cNvSpPr>
                <a:spLocks/>
              </p:cNvSpPr>
              <p:nvPr/>
            </p:nvSpPr>
            <p:spPr bwMode="auto">
              <a:xfrm>
                <a:off x="1577" y="1345"/>
                <a:ext cx="12" cy="15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4" y="14"/>
                  </a:cxn>
                  <a:cxn ang="0">
                    <a:pos x="4" y="13"/>
                  </a:cxn>
                  <a:cxn ang="0">
                    <a:pos x="3" y="13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2"/>
                  </a:cxn>
                  <a:cxn ang="0">
                    <a:pos x="10" y="3"/>
                  </a:cxn>
                  <a:cxn ang="0">
                    <a:pos x="11" y="3"/>
                  </a:cxn>
                  <a:cxn ang="0">
                    <a:pos x="11" y="4"/>
                  </a:cxn>
                  <a:cxn ang="0">
                    <a:pos x="11" y="5"/>
                  </a:cxn>
                  <a:cxn ang="0">
                    <a:pos x="11" y="6"/>
                  </a:cxn>
                  <a:cxn ang="0">
                    <a:pos x="11" y="7"/>
                  </a:cxn>
                  <a:cxn ang="0">
                    <a:pos x="11" y="9"/>
                  </a:cxn>
                  <a:cxn ang="0">
                    <a:pos x="11" y="10"/>
                  </a:cxn>
                  <a:cxn ang="0">
                    <a:pos x="11" y="11"/>
                  </a:cxn>
                  <a:cxn ang="0">
                    <a:pos x="10" y="12"/>
                  </a:cxn>
                  <a:cxn ang="0">
                    <a:pos x="9" y="13"/>
                  </a:cxn>
                  <a:cxn ang="0">
                    <a:pos x="8" y="13"/>
                  </a:cxn>
                  <a:cxn ang="0">
                    <a:pos x="8" y="14"/>
                  </a:cxn>
                  <a:cxn ang="0">
                    <a:pos x="7" y="14"/>
                  </a:cxn>
                  <a:cxn ang="0">
                    <a:pos x="6" y="14"/>
                  </a:cxn>
                </a:cxnLst>
                <a:rect l="0" t="0" r="r" b="b"/>
                <a:pathLst>
                  <a:path w="12" h="15">
                    <a:moveTo>
                      <a:pt x="6" y="14"/>
                    </a:moveTo>
                    <a:lnTo>
                      <a:pt x="4" y="14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4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65" name="Freeform 289"/>
              <p:cNvSpPr>
                <a:spLocks/>
              </p:cNvSpPr>
              <p:nvPr/>
            </p:nvSpPr>
            <p:spPr bwMode="auto">
              <a:xfrm>
                <a:off x="1520" y="1601"/>
                <a:ext cx="87" cy="21"/>
              </a:xfrm>
              <a:custGeom>
                <a:avLst/>
                <a:gdLst/>
                <a:ahLst/>
                <a:cxnLst>
                  <a:cxn ang="0">
                    <a:pos x="79" y="20"/>
                  </a:cxn>
                  <a:cxn ang="0">
                    <a:pos x="86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8" y="20"/>
                  </a:cxn>
                  <a:cxn ang="0">
                    <a:pos x="79" y="20"/>
                  </a:cxn>
                </a:cxnLst>
                <a:rect l="0" t="0" r="r" b="b"/>
                <a:pathLst>
                  <a:path w="87" h="21">
                    <a:moveTo>
                      <a:pt x="79" y="20"/>
                    </a:moveTo>
                    <a:lnTo>
                      <a:pt x="86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8" y="20"/>
                    </a:lnTo>
                    <a:lnTo>
                      <a:pt x="79" y="2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66" name="Freeform 290"/>
              <p:cNvSpPr>
                <a:spLocks/>
              </p:cNvSpPr>
              <p:nvPr/>
            </p:nvSpPr>
            <p:spPr bwMode="auto">
              <a:xfrm>
                <a:off x="1528" y="1622"/>
                <a:ext cx="72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71" y="0"/>
                  </a:cxn>
                  <a:cxn ang="0">
                    <a:pos x="71" y="8"/>
                  </a:cxn>
                  <a:cxn ang="0">
                    <a:pos x="0" y="8"/>
                  </a:cxn>
                </a:cxnLst>
                <a:rect l="0" t="0" r="r" b="b"/>
                <a:pathLst>
                  <a:path w="72" h="9">
                    <a:moveTo>
                      <a:pt x="0" y="8"/>
                    </a:moveTo>
                    <a:lnTo>
                      <a:pt x="0" y="0"/>
                    </a:lnTo>
                    <a:lnTo>
                      <a:pt x="71" y="0"/>
                    </a:lnTo>
                    <a:lnTo>
                      <a:pt x="71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67" name="Freeform 291"/>
              <p:cNvSpPr>
                <a:spLocks/>
              </p:cNvSpPr>
              <p:nvPr/>
            </p:nvSpPr>
            <p:spPr bwMode="auto">
              <a:xfrm>
                <a:off x="1529" y="1631"/>
                <a:ext cx="70" cy="30"/>
              </a:xfrm>
              <a:custGeom>
                <a:avLst/>
                <a:gdLst/>
                <a:ahLst/>
                <a:cxnLst>
                  <a:cxn ang="0">
                    <a:pos x="66" y="29"/>
                  </a:cxn>
                  <a:cxn ang="0">
                    <a:pos x="69" y="0"/>
                  </a:cxn>
                  <a:cxn ang="0">
                    <a:pos x="0" y="0"/>
                  </a:cxn>
                  <a:cxn ang="0">
                    <a:pos x="3" y="29"/>
                  </a:cxn>
                  <a:cxn ang="0">
                    <a:pos x="66" y="29"/>
                  </a:cxn>
                </a:cxnLst>
                <a:rect l="0" t="0" r="r" b="b"/>
                <a:pathLst>
                  <a:path w="70" h="30">
                    <a:moveTo>
                      <a:pt x="66" y="29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3" y="29"/>
                    </a:lnTo>
                    <a:lnTo>
                      <a:pt x="66" y="2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68" name="Line 292"/>
              <p:cNvSpPr>
                <a:spLocks noChangeShapeType="1"/>
              </p:cNvSpPr>
              <p:nvPr/>
            </p:nvSpPr>
            <p:spPr bwMode="auto">
              <a:xfrm>
                <a:off x="1533" y="1635"/>
                <a:ext cx="2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469" name="Line 293"/>
              <p:cNvSpPr>
                <a:spLocks noChangeShapeType="1"/>
              </p:cNvSpPr>
              <p:nvPr/>
            </p:nvSpPr>
            <p:spPr bwMode="auto">
              <a:xfrm>
                <a:off x="1539" y="1635"/>
                <a:ext cx="2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470" name="Freeform 294"/>
              <p:cNvSpPr>
                <a:spLocks/>
              </p:cNvSpPr>
              <p:nvPr/>
            </p:nvSpPr>
            <p:spPr bwMode="auto">
              <a:xfrm>
                <a:off x="1547" y="1631"/>
                <a:ext cx="1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"/>
                  </a:cxn>
                  <a:cxn ang="0">
                    <a:pos x="0" y="28"/>
                  </a:cxn>
                </a:cxnLst>
                <a:rect l="0" t="0" r="r" b="b"/>
                <a:pathLst>
                  <a:path w="1" h="30">
                    <a:moveTo>
                      <a:pt x="0" y="0"/>
                    </a:moveTo>
                    <a:lnTo>
                      <a:pt x="0" y="29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71" name="Line 295"/>
              <p:cNvSpPr>
                <a:spLocks noChangeShapeType="1"/>
              </p:cNvSpPr>
              <p:nvPr/>
            </p:nvSpPr>
            <p:spPr bwMode="auto">
              <a:xfrm>
                <a:off x="1555" y="1635"/>
                <a:ext cx="0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472" name="Line 296"/>
              <p:cNvSpPr>
                <a:spLocks noChangeShapeType="1"/>
              </p:cNvSpPr>
              <p:nvPr/>
            </p:nvSpPr>
            <p:spPr bwMode="auto">
              <a:xfrm flipH="1">
                <a:off x="1586" y="1635"/>
                <a:ext cx="11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473" name="Line 297"/>
              <p:cNvSpPr>
                <a:spLocks noChangeShapeType="1"/>
              </p:cNvSpPr>
              <p:nvPr/>
            </p:nvSpPr>
            <p:spPr bwMode="auto">
              <a:xfrm flipH="1">
                <a:off x="1582" y="1635"/>
                <a:ext cx="9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474" name="Freeform 298"/>
              <p:cNvSpPr>
                <a:spLocks/>
              </p:cNvSpPr>
              <p:nvPr/>
            </p:nvSpPr>
            <p:spPr bwMode="auto">
              <a:xfrm>
                <a:off x="1578" y="1631"/>
                <a:ext cx="3" cy="3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9"/>
                  </a:cxn>
                  <a:cxn ang="0">
                    <a:pos x="0" y="28"/>
                  </a:cxn>
                </a:cxnLst>
                <a:rect l="0" t="0" r="r" b="b"/>
                <a:pathLst>
                  <a:path w="3" h="30">
                    <a:moveTo>
                      <a:pt x="2" y="0"/>
                    </a:moveTo>
                    <a:lnTo>
                      <a:pt x="0" y="29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75" name="Line 299"/>
              <p:cNvSpPr>
                <a:spLocks noChangeShapeType="1"/>
              </p:cNvSpPr>
              <p:nvPr/>
            </p:nvSpPr>
            <p:spPr bwMode="auto">
              <a:xfrm flipH="1">
                <a:off x="1567" y="1635"/>
                <a:ext cx="9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476" name="Line 300"/>
              <p:cNvSpPr>
                <a:spLocks noChangeShapeType="1"/>
              </p:cNvSpPr>
              <p:nvPr/>
            </p:nvSpPr>
            <p:spPr bwMode="auto">
              <a:xfrm>
                <a:off x="1563" y="1635"/>
                <a:ext cx="0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477" name="Line 301"/>
              <p:cNvSpPr>
                <a:spLocks noChangeShapeType="1"/>
              </p:cNvSpPr>
              <p:nvPr/>
            </p:nvSpPr>
            <p:spPr bwMode="auto">
              <a:xfrm>
                <a:off x="1547" y="1385"/>
                <a:ext cx="0" cy="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478" name="Line 302"/>
              <p:cNvSpPr>
                <a:spLocks noChangeShapeType="1"/>
              </p:cNvSpPr>
              <p:nvPr/>
            </p:nvSpPr>
            <p:spPr bwMode="auto">
              <a:xfrm>
                <a:off x="1578" y="1385"/>
                <a:ext cx="0" cy="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479" name="Freeform 303"/>
              <p:cNvSpPr>
                <a:spLocks/>
              </p:cNvSpPr>
              <p:nvPr/>
            </p:nvSpPr>
            <p:spPr bwMode="auto">
              <a:xfrm>
                <a:off x="1497" y="1123"/>
                <a:ext cx="24" cy="51"/>
              </a:xfrm>
              <a:custGeom>
                <a:avLst/>
                <a:gdLst/>
                <a:ahLst/>
                <a:cxnLst>
                  <a:cxn ang="0">
                    <a:pos x="10" y="49"/>
                  </a:cxn>
                  <a:cxn ang="0">
                    <a:pos x="8" y="49"/>
                  </a:cxn>
                  <a:cxn ang="0">
                    <a:pos x="5" y="47"/>
                  </a:cxn>
                  <a:cxn ang="0">
                    <a:pos x="4" y="44"/>
                  </a:cxn>
                  <a:cxn ang="0">
                    <a:pos x="3" y="42"/>
                  </a:cxn>
                  <a:cxn ang="0">
                    <a:pos x="1" y="39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0" y="15"/>
                  </a:cxn>
                  <a:cxn ang="0">
                    <a:pos x="1" y="11"/>
                  </a:cxn>
                  <a:cxn ang="0">
                    <a:pos x="4" y="6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0" y="1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6" y="2"/>
                  </a:cxn>
                  <a:cxn ang="0">
                    <a:pos x="18" y="4"/>
                  </a:cxn>
                  <a:cxn ang="0">
                    <a:pos x="20" y="7"/>
                  </a:cxn>
                  <a:cxn ang="0">
                    <a:pos x="22" y="11"/>
                  </a:cxn>
                  <a:cxn ang="0">
                    <a:pos x="22" y="15"/>
                  </a:cxn>
                  <a:cxn ang="0">
                    <a:pos x="23" y="18"/>
                  </a:cxn>
                  <a:cxn ang="0">
                    <a:pos x="23" y="21"/>
                  </a:cxn>
                  <a:cxn ang="0">
                    <a:pos x="23" y="25"/>
                  </a:cxn>
                  <a:cxn ang="0">
                    <a:pos x="22" y="35"/>
                  </a:cxn>
                  <a:cxn ang="0">
                    <a:pos x="20" y="42"/>
                  </a:cxn>
                  <a:cxn ang="0">
                    <a:pos x="18" y="45"/>
                  </a:cxn>
                  <a:cxn ang="0">
                    <a:pos x="16" y="48"/>
                  </a:cxn>
                  <a:cxn ang="0">
                    <a:pos x="14" y="49"/>
                  </a:cxn>
                  <a:cxn ang="0">
                    <a:pos x="12" y="49"/>
                  </a:cxn>
                </a:cxnLst>
                <a:rect l="0" t="0" r="r" b="b"/>
                <a:pathLst>
                  <a:path w="24" h="51">
                    <a:moveTo>
                      <a:pt x="11" y="50"/>
                    </a:moveTo>
                    <a:lnTo>
                      <a:pt x="10" y="49"/>
                    </a:lnTo>
                    <a:lnTo>
                      <a:pt x="9" y="49"/>
                    </a:lnTo>
                    <a:lnTo>
                      <a:pt x="8" y="49"/>
                    </a:lnTo>
                    <a:lnTo>
                      <a:pt x="7" y="48"/>
                    </a:lnTo>
                    <a:lnTo>
                      <a:pt x="5" y="47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1" y="9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5"/>
                    </a:lnTo>
                    <a:lnTo>
                      <a:pt x="23" y="30"/>
                    </a:lnTo>
                    <a:lnTo>
                      <a:pt x="22" y="35"/>
                    </a:lnTo>
                    <a:lnTo>
                      <a:pt x="22" y="39"/>
                    </a:lnTo>
                    <a:lnTo>
                      <a:pt x="20" y="42"/>
                    </a:lnTo>
                    <a:lnTo>
                      <a:pt x="19" y="44"/>
                    </a:lnTo>
                    <a:lnTo>
                      <a:pt x="18" y="45"/>
                    </a:lnTo>
                    <a:lnTo>
                      <a:pt x="18" y="47"/>
                    </a:lnTo>
                    <a:lnTo>
                      <a:pt x="16" y="48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2" y="49"/>
                    </a:lnTo>
                    <a:lnTo>
                      <a:pt x="11" y="5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80" name="Freeform 304"/>
              <p:cNvSpPr>
                <a:spLocks/>
              </p:cNvSpPr>
              <p:nvPr/>
            </p:nvSpPr>
            <p:spPr bwMode="auto">
              <a:xfrm>
                <a:off x="1497" y="1151"/>
                <a:ext cx="25" cy="100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99"/>
                  </a:cxn>
                  <a:cxn ang="0">
                    <a:pos x="0" y="99"/>
                  </a:cxn>
                </a:cxnLst>
                <a:rect l="0" t="0" r="r" b="b"/>
                <a:pathLst>
                  <a:path w="25" h="100">
                    <a:moveTo>
                      <a:pt x="0" y="9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99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81" name="Freeform 305"/>
              <p:cNvSpPr>
                <a:spLocks/>
              </p:cNvSpPr>
              <p:nvPr/>
            </p:nvSpPr>
            <p:spPr bwMode="auto">
              <a:xfrm>
                <a:off x="1491" y="1249"/>
                <a:ext cx="35" cy="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7" y="6"/>
                  </a:cxn>
                  <a:cxn ang="0">
                    <a:pos x="9" y="11"/>
                  </a:cxn>
                  <a:cxn ang="0">
                    <a:pos x="11" y="17"/>
                  </a:cxn>
                  <a:cxn ang="0">
                    <a:pos x="13" y="21"/>
                  </a:cxn>
                  <a:cxn ang="0">
                    <a:pos x="1" y="23"/>
                  </a:cxn>
                  <a:cxn ang="0">
                    <a:pos x="1" y="35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17" y="36"/>
                  </a:cxn>
                  <a:cxn ang="0">
                    <a:pos x="18" y="36"/>
                  </a:cxn>
                  <a:cxn ang="0">
                    <a:pos x="34" y="38"/>
                  </a:cxn>
                  <a:cxn ang="0">
                    <a:pos x="34" y="35"/>
                  </a:cxn>
                  <a:cxn ang="0">
                    <a:pos x="34" y="23"/>
                  </a:cxn>
                  <a:cxn ang="0">
                    <a:pos x="22" y="21"/>
                  </a:cxn>
                  <a:cxn ang="0">
                    <a:pos x="26" y="17"/>
                  </a:cxn>
                  <a:cxn ang="0">
                    <a:pos x="27" y="11"/>
                  </a:cxn>
                  <a:cxn ang="0">
                    <a:pos x="29" y="6"/>
                  </a:cxn>
                  <a:cxn ang="0">
                    <a:pos x="30" y="0"/>
                  </a:cxn>
                  <a:cxn ang="0">
                    <a:pos x="6" y="0"/>
                  </a:cxn>
                </a:cxnLst>
                <a:rect l="0" t="0" r="r" b="b"/>
                <a:pathLst>
                  <a:path w="35" h="39">
                    <a:moveTo>
                      <a:pt x="6" y="0"/>
                    </a:moveTo>
                    <a:lnTo>
                      <a:pt x="7" y="6"/>
                    </a:lnTo>
                    <a:lnTo>
                      <a:pt x="9" y="11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" y="23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17" y="36"/>
                    </a:lnTo>
                    <a:lnTo>
                      <a:pt x="18" y="36"/>
                    </a:lnTo>
                    <a:lnTo>
                      <a:pt x="34" y="38"/>
                    </a:lnTo>
                    <a:lnTo>
                      <a:pt x="34" y="35"/>
                    </a:lnTo>
                    <a:lnTo>
                      <a:pt x="34" y="23"/>
                    </a:lnTo>
                    <a:lnTo>
                      <a:pt x="22" y="21"/>
                    </a:lnTo>
                    <a:lnTo>
                      <a:pt x="26" y="17"/>
                    </a:lnTo>
                    <a:lnTo>
                      <a:pt x="27" y="11"/>
                    </a:lnTo>
                    <a:lnTo>
                      <a:pt x="29" y="6"/>
                    </a:lnTo>
                    <a:lnTo>
                      <a:pt x="30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82" name="Freeform 306"/>
              <p:cNvSpPr>
                <a:spLocks/>
              </p:cNvSpPr>
              <p:nvPr/>
            </p:nvSpPr>
            <p:spPr bwMode="auto">
              <a:xfrm>
                <a:off x="1507" y="1263"/>
                <a:ext cx="3" cy="2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3" h="28">
                    <a:moveTo>
                      <a:pt x="0" y="2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83" name="Freeform 307"/>
              <p:cNvSpPr>
                <a:spLocks/>
              </p:cNvSpPr>
              <p:nvPr/>
            </p:nvSpPr>
            <p:spPr bwMode="auto">
              <a:xfrm>
                <a:off x="1526" y="1123"/>
                <a:ext cx="25" cy="51"/>
              </a:xfrm>
              <a:custGeom>
                <a:avLst/>
                <a:gdLst/>
                <a:ahLst/>
                <a:cxnLst>
                  <a:cxn ang="0">
                    <a:pos x="11" y="49"/>
                  </a:cxn>
                  <a:cxn ang="0">
                    <a:pos x="9" y="49"/>
                  </a:cxn>
                  <a:cxn ang="0">
                    <a:pos x="7" y="47"/>
                  </a:cxn>
                  <a:cxn ang="0">
                    <a:pos x="4" y="44"/>
                  </a:cxn>
                  <a:cxn ang="0">
                    <a:pos x="3" y="42"/>
                  </a:cxn>
                  <a:cxn ang="0">
                    <a:pos x="2" y="39"/>
                  </a:cxn>
                  <a:cxn ang="0">
                    <a:pos x="1" y="36"/>
                  </a:cxn>
                  <a:cxn ang="0">
                    <a:pos x="1" y="32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1" y="15"/>
                  </a:cxn>
                  <a:cxn ang="0">
                    <a:pos x="2" y="11"/>
                  </a:cxn>
                  <a:cxn ang="0">
                    <a:pos x="4" y="6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9" y="3"/>
                  </a:cxn>
                  <a:cxn ang="0">
                    <a:pos x="20" y="6"/>
                  </a:cxn>
                  <a:cxn ang="0">
                    <a:pos x="22" y="9"/>
                  </a:cxn>
                  <a:cxn ang="0">
                    <a:pos x="23" y="13"/>
                  </a:cxn>
                  <a:cxn ang="0">
                    <a:pos x="23" y="16"/>
                  </a:cxn>
                  <a:cxn ang="0">
                    <a:pos x="24" y="20"/>
                  </a:cxn>
                  <a:cxn ang="0">
                    <a:pos x="24" y="22"/>
                  </a:cxn>
                  <a:cxn ang="0">
                    <a:pos x="24" y="30"/>
                  </a:cxn>
                  <a:cxn ang="0">
                    <a:pos x="22" y="39"/>
                  </a:cxn>
                  <a:cxn ang="0">
                    <a:pos x="20" y="44"/>
                  </a:cxn>
                  <a:cxn ang="0">
                    <a:pos x="19" y="47"/>
                  </a:cxn>
                  <a:cxn ang="0">
                    <a:pos x="16" y="49"/>
                  </a:cxn>
                  <a:cxn ang="0">
                    <a:pos x="14" y="49"/>
                  </a:cxn>
                  <a:cxn ang="0">
                    <a:pos x="12" y="50"/>
                  </a:cxn>
                </a:cxnLst>
                <a:rect l="0" t="0" r="r" b="b"/>
                <a:pathLst>
                  <a:path w="25" h="51">
                    <a:moveTo>
                      <a:pt x="12" y="50"/>
                    </a:moveTo>
                    <a:lnTo>
                      <a:pt x="11" y="49"/>
                    </a:lnTo>
                    <a:lnTo>
                      <a:pt x="10" y="49"/>
                    </a:lnTo>
                    <a:lnTo>
                      <a:pt x="9" y="49"/>
                    </a:lnTo>
                    <a:lnTo>
                      <a:pt x="8" y="48"/>
                    </a:lnTo>
                    <a:lnTo>
                      <a:pt x="7" y="47"/>
                    </a:lnTo>
                    <a:lnTo>
                      <a:pt x="5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" y="20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3" y="13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4" y="21"/>
                    </a:lnTo>
                    <a:lnTo>
                      <a:pt x="24" y="22"/>
                    </a:lnTo>
                    <a:lnTo>
                      <a:pt x="24" y="25"/>
                    </a:lnTo>
                    <a:lnTo>
                      <a:pt x="24" y="30"/>
                    </a:lnTo>
                    <a:lnTo>
                      <a:pt x="23" y="35"/>
                    </a:lnTo>
                    <a:lnTo>
                      <a:pt x="22" y="39"/>
                    </a:lnTo>
                    <a:lnTo>
                      <a:pt x="21" y="42"/>
                    </a:lnTo>
                    <a:lnTo>
                      <a:pt x="20" y="44"/>
                    </a:lnTo>
                    <a:lnTo>
                      <a:pt x="19" y="45"/>
                    </a:lnTo>
                    <a:lnTo>
                      <a:pt x="19" y="47"/>
                    </a:lnTo>
                    <a:lnTo>
                      <a:pt x="16" y="48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2" y="5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84" name="Freeform 308"/>
              <p:cNvSpPr>
                <a:spLocks/>
              </p:cNvSpPr>
              <p:nvPr/>
            </p:nvSpPr>
            <p:spPr bwMode="auto">
              <a:xfrm>
                <a:off x="1526" y="1151"/>
                <a:ext cx="25" cy="100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99"/>
                  </a:cxn>
                  <a:cxn ang="0">
                    <a:pos x="0" y="99"/>
                  </a:cxn>
                </a:cxnLst>
                <a:rect l="0" t="0" r="r" b="b"/>
                <a:pathLst>
                  <a:path w="25" h="100">
                    <a:moveTo>
                      <a:pt x="0" y="9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99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85" name="Freeform 309"/>
              <p:cNvSpPr>
                <a:spLocks/>
              </p:cNvSpPr>
              <p:nvPr/>
            </p:nvSpPr>
            <p:spPr bwMode="auto">
              <a:xfrm>
                <a:off x="1521" y="1249"/>
                <a:ext cx="36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6"/>
                  </a:cxn>
                  <a:cxn ang="0">
                    <a:pos x="9" y="11"/>
                  </a:cxn>
                  <a:cxn ang="0">
                    <a:pos x="11" y="17"/>
                  </a:cxn>
                  <a:cxn ang="0">
                    <a:pos x="13" y="21"/>
                  </a:cxn>
                  <a:cxn ang="0">
                    <a:pos x="1" y="23"/>
                  </a:cxn>
                  <a:cxn ang="0">
                    <a:pos x="1" y="35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18" y="36"/>
                  </a:cxn>
                  <a:cxn ang="0">
                    <a:pos x="19" y="36"/>
                  </a:cxn>
                  <a:cxn ang="0">
                    <a:pos x="35" y="38"/>
                  </a:cxn>
                  <a:cxn ang="0">
                    <a:pos x="35" y="35"/>
                  </a:cxn>
                  <a:cxn ang="0">
                    <a:pos x="35" y="23"/>
                  </a:cxn>
                  <a:cxn ang="0">
                    <a:pos x="23" y="21"/>
                  </a:cxn>
                  <a:cxn ang="0">
                    <a:pos x="26" y="17"/>
                  </a:cxn>
                  <a:cxn ang="0">
                    <a:pos x="27" y="11"/>
                  </a:cxn>
                  <a:cxn ang="0">
                    <a:pos x="30" y="6"/>
                  </a:cxn>
                  <a:cxn ang="0">
                    <a:pos x="31" y="0"/>
                  </a:cxn>
                  <a:cxn ang="0">
                    <a:pos x="5" y="0"/>
                  </a:cxn>
                </a:cxnLst>
                <a:rect l="0" t="0" r="r" b="b"/>
                <a:pathLst>
                  <a:path w="36" h="39">
                    <a:moveTo>
                      <a:pt x="5" y="0"/>
                    </a:moveTo>
                    <a:lnTo>
                      <a:pt x="7" y="6"/>
                    </a:lnTo>
                    <a:lnTo>
                      <a:pt x="9" y="11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" y="23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35" y="38"/>
                    </a:lnTo>
                    <a:lnTo>
                      <a:pt x="35" y="35"/>
                    </a:lnTo>
                    <a:lnTo>
                      <a:pt x="35" y="23"/>
                    </a:lnTo>
                    <a:lnTo>
                      <a:pt x="23" y="21"/>
                    </a:lnTo>
                    <a:lnTo>
                      <a:pt x="26" y="17"/>
                    </a:lnTo>
                    <a:lnTo>
                      <a:pt x="27" y="11"/>
                    </a:lnTo>
                    <a:lnTo>
                      <a:pt x="30" y="6"/>
                    </a:lnTo>
                    <a:lnTo>
                      <a:pt x="31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86" name="Freeform 310"/>
              <p:cNvSpPr>
                <a:spLocks/>
              </p:cNvSpPr>
              <p:nvPr/>
            </p:nvSpPr>
            <p:spPr bwMode="auto">
              <a:xfrm>
                <a:off x="1537" y="1263"/>
                <a:ext cx="3" cy="2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3" h="28">
                    <a:moveTo>
                      <a:pt x="0" y="2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87" name="Freeform 311"/>
              <p:cNvSpPr>
                <a:spLocks/>
              </p:cNvSpPr>
              <p:nvPr/>
            </p:nvSpPr>
            <p:spPr bwMode="auto">
              <a:xfrm>
                <a:off x="1584" y="1123"/>
                <a:ext cx="24" cy="51"/>
              </a:xfrm>
              <a:custGeom>
                <a:avLst/>
                <a:gdLst/>
                <a:ahLst/>
                <a:cxnLst>
                  <a:cxn ang="0">
                    <a:pos x="10" y="49"/>
                  </a:cxn>
                  <a:cxn ang="0">
                    <a:pos x="8" y="49"/>
                  </a:cxn>
                  <a:cxn ang="0">
                    <a:pos x="5" y="47"/>
                  </a:cxn>
                  <a:cxn ang="0">
                    <a:pos x="4" y="44"/>
                  </a:cxn>
                  <a:cxn ang="0">
                    <a:pos x="3" y="42"/>
                  </a:cxn>
                  <a:cxn ang="0">
                    <a:pos x="1" y="39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0" y="15"/>
                  </a:cxn>
                  <a:cxn ang="0">
                    <a:pos x="1" y="11"/>
                  </a:cxn>
                  <a:cxn ang="0">
                    <a:pos x="4" y="6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0" y="1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5" y="2"/>
                  </a:cxn>
                  <a:cxn ang="0">
                    <a:pos x="18" y="4"/>
                  </a:cxn>
                  <a:cxn ang="0">
                    <a:pos x="20" y="7"/>
                  </a:cxn>
                  <a:cxn ang="0">
                    <a:pos x="22" y="11"/>
                  </a:cxn>
                  <a:cxn ang="0">
                    <a:pos x="22" y="15"/>
                  </a:cxn>
                  <a:cxn ang="0">
                    <a:pos x="23" y="18"/>
                  </a:cxn>
                  <a:cxn ang="0">
                    <a:pos x="23" y="21"/>
                  </a:cxn>
                  <a:cxn ang="0">
                    <a:pos x="23" y="25"/>
                  </a:cxn>
                  <a:cxn ang="0">
                    <a:pos x="22" y="35"/>
                  </a:cxn>
                  <a:cxn ang="0">
                    <a:pos x="20" y="42"/>
                  </a:cxn>
                  <a:cxn ang="0">
                    <a:pos x="18" y="45"/>
                  </a:cxn>
                  <a:cxn ang="0">
                    <a:pos x="15" y="48"/>
                  </a:cxn>
                  <a:cxn ang="0">
                    <a:pos x="14" y="49"/>
                  </a:cxn>
                  <a:cxn ang="0">
                    <a:pos x="12" y="49"/>
                  </a:cxn>
                </a:cxnLst>
                <a:rect l="0" t="0" r="r" b="b"/>
                <a:pathLst>
                  <a:path w="24" h="51">
                    <a:moveTo>
                      <a:pt x="11" y="50"/>
                    </a:moveTo>
                    <a:lnTo>
                      <a:pt x="10" y="49"/>
                    </a:lnTo>
                    <a:lnTo>
                      <a:pt x="9" y="49"/>
                    </a:lnTo>
                    <a:lnTo>
                      <a:pt x="8" y="49"/>
                    </a:lnTo>
                    <a:lnTo>
                      <a:pt x="7" y="48"/>
                    </a:lnTo>
                    <a:lnTo>
                      <a:pt x="5" y="47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1" y="9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5"/>
                    </a:lnTo>
                    <a:lnTo>
                      <a:pt x="23" y="30"/>
                    </a:lnTo>
                    <a:lnTo>
                      <a:pt x="22" y="35"/>
                    </a:lnTo>
                    <a:lnTo>
                      <a:pt x="22" y="39"/>
                    </a:lnTo>
                    <a:lnTo>
                      <a:pt x="20" y="42"/>
                    </a:lnTo>
                    <a:lnTo>
                      <a:pt x="19" y="44"/>
                    </a:lnTo>
                    <a:lnTo>
                      <a:pt x="18" y="45"/>
                    </a:lnTo>
                    <a:lnTo>
                      <a:pt x="18" y="47"/>
                    </a:lnTo>
                    <a:lnTo>
                      <a:pt x="15" y="48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2" y="49"/>
                    </a:lnTo>
                    <a:lnTo>
                      <a:pt x="11" y="5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88" name="Freeform 312"/>
              <p:cNvSpPr>
                <a:spLocks/>
              </p:cNvSpPr>
              <p:nvPr/>
            </p:nvSpPr>
            <p:spPr bwMode="auto">
              <a:xfrm>
                <a:off x="1584" y="1151"/>
                <a:ext cx="25" cy="100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99"/>
                  </a:cxn>
                  <a:cxn ang="0">
                    <a:pos x="0" y="99"/>
                  </a:cxn>
                </a:cxnLst>
                <a:rect l="0" t="0" r="r" b="b"/>
                <a:pathLst>
                  <a:path w="25" h="100">
                    <a:moveTo>
                      <a:pt x="0" y="9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99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89" name="Freeform 313"/>
              <p:cNvSpPr>
                <a:spLocks/>
              </p:cNvSpPr>
              <p:nvPr/>
            </p:nvSpPr>
            <p:spPr bwMode="auto">
              <a:xfrm>
                <a:off x="1577" y="1249"/>
                <a:ext cx="36" cy="3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6"/>
                  </a:cxn>
                  <a:cxn ang="0">
                    <a:pos x="9" y="11"/>
                  </a:cxn>
                  <a:cxn ang="0">
                    <a:pos x="11" y="17"/>
                  </a:cxn>
                  <a:cxn ang="0">
                    <a:pos x="13" y="21"/>
                  </a:cxn>
                  <a:cxn ang="0">
                    <a:pos x="1" y="23"/>
                  </a:cxn>
                  <a:cxn ang="0">
                    <a:pos x="1" y="35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18" y="36"/>
                  </a:cxn>
                  <a:cxn ang="0">
                    <a:pos x="19" y="36"/>
                  </a:cxn>
                  <a:cxn ang="0">
                    <a:pos x="35" y="38"/>
                  </a:cxn>
                  <a:cxn ang="0">
                    <a:pos x="35" y="35"/>
                  </a:cxn>
                  <a:cxn ang="0">
                    <a:pos x="35" y="23"/>
                  </a:cxn>
                  <a:cxn ang="0">
                    <a:pos x="23" y="21"/>
                  </a:cxn>
                  <a:cxn ang="0">
                    <a:pos x="26" y="17"/>
                  </a:cxn>
                  <a:cxn ang="0">
                    <a:pos x="27" y="11"/>
                  </a:cxn>
                  <a:cxn ang="0">
                    <a:pos x="30" y="6"/>
                  </a:cxn>
                  <a:cxn ang="0">
                    <a:pos x="31" y="0"/>
                  </a:cxn>
                  <a:cxn ang="0">
                    <a:pos x="7" y="0"/>
                  </a:cxn>
                </a:cxnLst>
                <a:rect l="0" t="0" r="r" b="b"/>
                <a:pathLst>
                  <a:path w="36" h="39">
                    <a:moveTo>
                      <a:pt x="7" y="0"/>
                    </a:moveTo>
                    <a:lnTo>
                      <a:pt x="8" y="6"/>
                    </a:lnTo>
                    <a:lnTo>
                      <a:pt x="9" y="11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" y="23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35" y="38"/>
                    </a:lnTo>
                    <a:lnTo>
                      <a:pt x="35" y="35"/>
                    </a:lnTo>
                    <a:lnTo>
                      <a:pt x="35" y="23"/>
                    </a:lnTo>
                    <a:lnTo>
                      <a:pt x="23" y="21"/>
                    </a:lnTo>
                    <a:lnTo>
                      <a:pt x="26" y="17"/>
                    </a:lnTo>
                    <a:lnTo>
                      <a:pt x="27" y="11"/>
                    </a:lnTo>
                    <a:lnTo>
                      <a:pt x="30" y="6"/>
                    </a:lnTo>
                    <a:lnTo>
                      <a:pt x="31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90" name="Freeform 314"/>
              <p:cNvSpPr>
                <a:spLocks/>
              </p:cNvSpPr>
              <p:nvPr/>
            </p:nvSpPr>
            <p:spPr bwMode="auto">
              <a:xfrm>
                <a:off x="1594" y="1263"/>
                <a:ext cx="3" cy="2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3" h="28">
                    <a:moveTo>
                      <a:pt x="0" y="2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91" name="Freeform 315"/>
              <p:cNvSpPr>
                <a:spLocks/>
              </p:cNvSpPr>
              <p:nvPr/>
            </p:nvSpPr>
            <p:spPr bwMode="auto">
              <a:xfrm>
                <a:off x="1613" y="1123"/>
                <a:ext cx="25" cy="51"/>
              </a:xfrm>
              <a:custGeom>
                <a:avLst/>
                <a:gdLst/>
                <a:ahLst/>
                <a:cxnLst>
                  <a:cxn ang="0">
                    <a:pos x="11" y="49"/>
                  </a:cxn>
                  <a:cxn ang="0">
                    <a:pos x="9" y="49"/>
                  </a:cxn>
                  <a:cxn ang="0">
                    <a:pos x="7" y="47"/>
                  </a:cxn>
                  <a:cxn ang="0">
                    <a:pos x="4" y="44"/>
                  </a:cxn>
                  <a:cxn ang="0">
                    <a:pos x="3" y="42"/>
                  </a:cxn>
                  <a:cxn ang="0">
                    <a:pos x="2" y="39"/>
                  </a:cxn>
                  <a:cxn ang="0">
                    <a:pos x="1" y="36"/>
                  </a:cxn>
                  <a:cxn ang="0">
                    <a:pos x="1" y="32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1" y="15"/>
                  </a:cxn>
                  <a:cxn ang="0">
                    <a:pos x="2" y="11"/>
                  </a:cxn>
                  <a:cxn ang="0">
                    <a:pos x="4" y="6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9" y="3"/>
                  </a:cxn>
                  <a:cxn ang="0">
                    <a:pos x="20" y="6"/>
                  </a:cxn>
                  <a:cxn ang="0">
                    <a:pos x="22" y="9"/>
                  </a:cxn>
                  <a:cxn ang="0">
                    <a:pos x="23" y="13"/>
                  </a:cxn>
                  <a:cxn ang="0">
                    <a:pos x="23" y="16"/>
                  </a:cxn>
                  <a:cxn ang="0">
                    <a:pos x="24" y="20"/>
                  </a:cxn>
                  <a:cxn ang="0">
                    <a:pos x="24" y="22"/>
                  </a:cxn>
                  <a:cxn ang="0">
                    <a:pos x="24" y="30"/>
                  </a:cxn>
                  <a:cxn ang="0">
                    <a:pos x="22" y="39"/>
                  </a:cxn>
                  <a:cxn ang="0">
                    <a:pos x="20" y="44"/>
                  </a:cxn>
                  <a:cxn ang="0">
                    <a:pos x="19" y="47"/>
                  </a:cxn>
                  <a:cxn ang="0">
                    <a:pos x="16" y="49"/>
                  </a:cxn>
                  <a:cxn ang="0">
                    <a:pos x="14" y="49"/>
                  </a:cxn>
                  <a:cxn ang="0">
                    <a:pos x="12" y="50"/>
                  </a:cxn>
                </a:cxnLst>
                <a:rect l="0" t="0" r="r" b="b"/>
                <a:pathLst>
                  <a:path w="25" h="51">
                    <a:moveTo>
                      <a:pt x="12" y="50"/>
                    </a:moveTo>
                    <a:lnTo>
                      <a:pt x="11" y="49"/>
                    </a:lnTo>
                    <a:lnTo>
                      <a:pt x="10" y="49"/>
                    </a:lnTo>
                    <a:lnTo>
                      <a:pt x="9" y="49"/>
                    </a:lnTo>
                    <a:lnTo>
                      <a:pt x="8" y="48"/>
                    </a:lnTo>
                    <a:lnTo>
                      <a:pt x="7" y="47"/>
                    </a:lnTo>
                    <a:lnTo>
                      <a:pt x="5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" y="20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3" y="13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4" y="21"/>
                    </a:lnTo>
                    <a:lnTo>
                      <a:pt x="24" y="22"/>
                    </a:lnTo>
                    <a:lnTo>
                      <a:pt x="24" y="25"/>
                    </a:lnTo>
                    <a:lnTo>
                      <a:pt x="24" y="30"/>
                    </a:lnTo>
                    <a:lnTo>
                      <a:pt x="23" y="35"/>
                    </a:lnTo>
                    <a:lnTo>
                      <a:pt x="22" y="39"/>
                    </a:lnTo>
                    <a:lnTo>
                      <a:pt x="21" y="42"/>
                    </a:lnTo>
                    <a:lnTo>
                      <a:pt x="20" y="44"/>
                    </a:lnTo>
                    <a:lnTo>
                      <a:pt x="19" y="45"/>
                    </a:lnTo>
                    <a:lnTo>
                      <a:pt x="19" y="47"/>
                    </a:lnTo>
                    <a:lnTo>
                      <a:pt x="16" y="48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2" y="5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92" name="Freeform 316"/>
              <p:cNvSpPr>
                <a:spLocks/>
              </p:cNvSpPr>
              <p:nvPr/>
            </p:nvSpPr>
            <p:spPr bwMode="auto">
              <a:xfrm>
                <a:off x="1613" y="1151"/>
                <a:ext cx="25" cy="100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99"/>
                  </a:cxn>
                  <a:cxn ang="0">
                    <a:pos x="0" y="99"/>
                  </a:cxn>
                </a:cxnLst>
                <a:rect l="0" t="0" r="r" b="b"/>
                <a:pathLst>
                  <a:path w="25" h="100">
                    <a:moveTo>
                      <a:pt x="0" y="9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99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93" name="Freeform 317"/>
              <p:cNvSpPr>
                <a:spLocks/>
              </p:cNvSpPr>
              <p:nvPr/>
            </p:nvSpPr>
            <p:spPr bwMode="auto">
              <a:xfrm>
                <a:off x="1608" y="1249"/>
                <a:ext cx="35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6"/>
                  </a:cxn>
                  <a:cxn ang="0">
                    <a:pos x="9" y="11"/>
                  </a:cxn>
                  <a:cxn ang="0">
                    <a:pos x="11" y="17"/>
                  </a:cxn>
                  <a:cxn ang="0">
                    <a:pos x="13" y="21"/>
                  </a:cxn>
                  <a:cxn ang="0">
                    <a:pos x="1" y="23"/>
                  </a:cxn>
                  <a:cxn ang="0">
                    <a:pos x="1" y="35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17" y="36"/>
                  </a:cxn>
                  <a:cxn ang="0">
                    <a:pos x="18" y="36"/>
                  </a:cxn>
                  <a:cxn ang="0">
                    <a:pos x="34" y="38"/>
                  </a:cxn>
                  <a:cxn ang="0">
                    <a:pos x="34" y="35"/>
                  </a:cxn>
                  <a:cxn ang="0">
                    <a:pos x="34" y="23"/>
                  </a:cxn>
                  <a:cxn ang="0">
                    <a:pos x="22" y="21"/>
                  </a:cxn>
                  <a:cxn ang="0">
                    <a:pos x="26" y="17"/>
                  </a:cxn>
                  <a:cxn ang="0">
                    <a:pos x="27" y="11"/>
                  </a:cxn>
                  <a:cxn ang="0">
                    <a:pos x="29" y="6"/>
                  </a:cxn>
                  <a:cxn ang="0">
                    <a:pos x="30" y="0"/>
                  </a:cxn>
                  <a:cxn ang="0">
                    <a:pos x="5" y="0"/>
                  </a:cxn>
                </a:cxnLst>
                <a:rect l="0" t="0" r="r" b="b"/>
                <a:pathLst>
                  <a:path w="35" h="39">
                    <a:moveTo>
                      <a:pt x="5" y="0"/>
                    </a:moveTo>
                    <a:lnTo>
                      <a:pt x="6" y="6"/>
                    </a:lnTo>
                    <a:lnTo>
                      <a:pt x="9" y="11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" y="23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17" y="36"/>
                    </a:lnTo>
                    <a:lnTo>
                      <a:pt x="18" y="36"/>
                    </a:lnTo>
                    <a:lnTo>
                      <a:pt x="34" y="38"/>
                    </a:lnTo>
                    <a:lnTo>
                      <a:pt x="34" y="35"/>
                    </a:lnTo>
                    <a:lnTo>
                      <a:pt x="34" y="23"/>
                    </a:lnTo>
                    <a:lnTo>
                      <a:pt x="22" y="21"/>
                    </a:lnTo>
                    <a:lnTo>
                      <a:pt x="26" y="17"/>
                    </a:lnTo>
                    <a:lnTo>
                      <a:pt x="27" y="11"/>
                    </a:lnTo>
                    <a:lnTo>
                      <a:pt x="29" y="6"/>
                    </a:lnTo>
                    <a:lnTo>
                      <a:pt x="30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94" name="Freeform 318"/>
              <p:cNvSpPr>
                <a:spLocks/>
              </p:cNvSpPr>
              <p:nvPr/>
            </p:nvSpPr>
            <p:spPr bwMode="auto">
              <a:xfrm>
                <a:off x="1624" y="1263"/>
                <a:ext cx="3" cy="2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3" h="28">
                    <a:moveTo>
                      <a:pt x="0" y="2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95" name="Freeform 319"/>
              <p:cNvSpPr>
                <a:spLocks/>
              </p:cNvSpPr>
              <p:nvPr/>
            </p:nvSpPr>
            <p:spPr bwMode="auto">
              <a:xfrm>
                <a:off x="1354" y="1351"/>
                <a:ext cx="24" cy="51"/>
              </a:xfrm>
              <a:custGeom>
                <a:avLst/>
                <a:gdLst/>
                <a:ahLst/>
                <a:cxnLst>
                  <a:cxn ang="0">
                    <a:pos x="10" y="50"/>
                  </a:cxn>
                  <a:cxn ang="0">
                    <a:pos x="8" y="49"/>
                  </a:cxn>
                  <a:cxn ang="0">
                    <a:pos x="5" y="47"/>
                  </a:cxn>
                  <a:cxn ang="0">
                    <a:pos x="4" y="44"/>
                  </a:cxn>
                  <a:cxn ang="0">
                    <a:pos x="2" y="43"/>
                  </a:cxn>
                  <a:cxn ang="0">
                    <a:pos x="1" y="39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0" y="15"/>
                  </a:cxn>
                  <a:cxn ang="0">
                    <a:pos x="1" y="11"/>
                  </a:cxn>
                  <a:cxn ang="0">
                    <a:pos x="4" y="6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0" y="1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15" y="2"/>
                  </a:cxn>
                  <a:cxn ang="0">
                    <a:pos x="18" y="5"/>
                  </a:cxn>
                  <a:cxn ang="0">
                    <a:pos x="20" y="7"/>
                  </a:cxn>
                  <a:cxn ang="0">
                    <a:pos x="22" y="11"/>
                  </a:cxn>
                  <a:cxn ang="0">
                    <a:pos x="22" y="15"/>
                  </a:cxn>
                  <a:cxn ang="0">
                    <a:pos x="23" y="18"/>
                  </a:cxn>
                  <a:cxn ang="0">
                    <a:pos x="23" y="21"/>
                  </a:cxn>
                  <a:cxn ang="0">
                    <a:pos x="23" y="25"/>
                  </a:cxn>
                  <a:cxn ang="0">
                    <a:pos x="22" y="35"/>
                  </a:cxn>
                  <a:cxn ang="0">
                    <a:pos x="20" y="43"/>
                  </a:cxn>
                  <a:cxn ang="0">
                    <a:pos x="18" y="45"/>
                  </a:cxn>
                  <a:cxn ang="0">
                    <a:pos x="15" y="48"/>
                  </a:cxn>
                  <a:cxn ang="0">
                    <a:pos x="14" y="49"/>
                  </a:cxn>
                  <a:cxn ang="0">
                    <a:pos x="13" y="50"/>
                  </a:cxn>
                  <a:cxn ang="0">
                    <a:pos x="11" y="50"/>
                  </a:cxn>
                </a:cxnLst>
                <a:rect l="0" t="0" r="r" b="b"/>
                <a:pathLst>
                  <a:path w="24" h="51">
                    <a:moveTo>
                      <a:pt x="11" y="50"/>
                    </a:moveTo>
                    <a:lnTo>
                      <a:pt x="10" y="50"/>
                    </a:lnTo>
                    <a:lnTo>
                      <a:pt x="9" y="49"/>
                    </a:lnTo>
                    <a:lnTo>
                      <a:pt x="8" y="49"/>
                    </a:lnTo>
                    <a:lnTo>
                      <a:pt x="7" y="48"/>
                    </a:lnTo>
                    <a:lnTo>
                      <a:pt x="5" y="47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2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1" y="9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3" y="25"/>
                    </a:lnTo>
                    <a:lnTo>
                      <a:pt x="23" y="30"/>
                    </a:lnTo>
                    <a:lnTo>
                      <a:pt x="22" y="35"/>
                    </a:lnTo>
                    <a:lnTo>
                      <a:pt x="22" y="39"/>
                    </a:lnTo>
                    <a:lnTo>
                      <a:pt x="20" y="43"/>
                    </a:lnTo>
                    <a:lnTo>
                      <a:pt x="19" y="44"/>
                    </a:lnTo>
                    <a:lnTo>
                      <a:pt x="18" y="45"/>
                    </a:lnTo>
                    <a:lnTo>
                      <a:pt x="18" y="47"/>
                    </a:lnTo>
                    <a:lnTo>
                      <a:pt x="15" y="48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3" y="50"/>
                    </a:lnTo>
                    <a:lnTo>
                      <a:pt x="12" y="50"/>
                    </a:lnTo>
                    <a:lnTo>
                      <a:pt x="11" y="5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96" name="Freeform 320"/>
              <p:cNvSpPr>
                <a:spLocks/>
              </p:cNvSpPr>
              <p:nvPr/>
            </p:nvSpPr>
            <p:spPr bwMode="auto">
              <a:xfrm>
                <a:off x="1354" y="1379"/>
                <a:ext cx="25" cy="100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99"/>
                  </a:cxn>
                  <a:cxn ang="0">
                    <a:pos x="0" y="99"/>
                  </a:cxn>
                </a:cxnLst>
                <a:rect l="0" t="0" r="r" b="b"/>
                <a:pathLst>
                  <a:path w="25" h="100">
                    <a:moveTo>
                      <a:pt x="0" y="9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99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97" name="Freeform 321"/>
              <p:cNvSpPr>
                <a:spLocks/>
              </p:cNvSpPr>
              <p:nvPr/>
            </p:nvSpPr>
            <p:spPr bwMode="auto">
              <a:xfrm>
                <a:off x="1348" y="1477"/>
                <a:ext cx="35" cy="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7" y="6"/>
                  </a:cxn>
                  <a:cxn ang="0">
                    <a:pos x="9" y="11"/>
                  </a:cxn>
                  <a:cxn ang="0">
                    <a:pos x="11" y="17"/>
                  </a:cxn>
                  <a:cxn ang="0">
                    <a:pos x="13" y="21"/>
                  </a:cxn>
                  <a:cxn ang="0">
                    <a:pos x="1" y="23"/>
                  </a:cxn>
                  <a:cxn ang="0">
                    <a:pos x="1" y="35"/>
                  </a:cxn>
                  <a:cxn ang="0">
                    <a:pos x="1" y="38"/>
                  </a:cxn>
                  <a:cxn ang="0">
                    <a:pos x="0" y="38"/>
                  </a:cxn>
                  <a:cxn ang="0">
                    <a:pos x="17" y="36"/>
                  </a:cxn>
                  <a:cxn ang="0">
                    <a:pos x="18" y="36"/>
                  </a:cxn>
                  <a:cxn ang="0">
                    <a:pos x="34" y="38"/>
                  </a:cxn>
                  <a:cxn ang="0">
                    <a:pos x="34" y="35"/>
                  </a:cxn>
                  <a:cxn ang="0">
                    <a:pos x="34" y="23"/>
                  </a:cxn>
                  <a:cxn ang="0">
                    <a:pos x="22" y="21"/>
                  </a:cxn>
                  <a:cxn ang="0">
                    <a:pos x="26" y="17"/>
                  </a:cxn>
                  <a:cxn ang="0">
                    <a:pos x="27" y="11"/>
                  </a:cxn>
                  <a:cxn ang="0">
                    <a:pos x="29" y="6"/>
                  </a:cxn>
                  <a:cxn ang="0">
                    <a:pos x="30" y="0"/>
                  </a:cxn>
                  <a:cxn ang="0">
                    <a:pos x="6" y="0"/>
                  </a:cxn>
                </a:cxnLst>
                <a:rect l="0" t="0" r="r" b="b"/>
                <a:pathLst>
                  <a:path w="35" h="39">
                    <a:moveTo>
                      <a:pt x="6" y="0"/>
                    </a:moveTo>
                    <a:lnTo>
                      <a:pt x="7" y="6"/>
                    </a:lnTo>
                    <a:lnTo>
                      <a:pt x="9" y="11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" y="23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17" y="36"/>
                    </a:lnTo>
                    <a:lnTo>
                      <a:pt x="18" y="36"/>
                    </a:lnTo>
                    <a:lnTo>
                      <a:pt x="34" y="38"/>
                    </a:lnTo>
                    <a:lnTo>
                      <a:pt x="34" y="35"/>
                    </a:lnTo>
                    <a:lnTo>
                      <a:pt x="34" y="23"/>
                    </a:lnTo>
                    <a:lnTo>
                      <a:pt x="22" y="21"/>
                    </a:lnTo>
                    <a:lnTo>
                      <a:pt x="26" y="17"/>
                    </a:lnTo>
                    <a:lnTo>
                      <a:pt x="27" y="11"/>
                    </a:lnTo>
                    <a:lnTo>
                      <a:pt x="29" y="6"/>
                    </a:lnTo>
                    <a:lnTo>
                      <a:pt x="30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98" name="Freeform 322"/>
              <p:cNvSpPr>
                <a:spLocks/>
              </p:cNvSpPr>
              <p:nvPr/>
            </p:nvSpPr>
            <p:spPr bwMode="auto">
              <a:xfrm>
                <a:off x="1364" y="1491"/>
                <a:ext cx="3" cy="2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3" h="28">
                    <a:moveTo>
                      <a:pt x="0" y="2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99" name="Freeform 323"/>
              <p:cNvSpPr>
                <a:spLocks/>
              </p:cNvSpPr>
              <p:nvPr/>
            </p:nvSpPr>
            <p:spPr bwMode="auto">
              <a:xfrm>
                <a:off x="1746" y="1351"/>
                <a:ext cx="25" cy="51"/>
              </a:xfrm>
              <a:custGeom>
                <a:avLst/>
                <a:gdLst/>
                <a:ahLst/>
                <a:cxnLst>
                  <a:cxn ang="0">
                    <a:pos x="11" y="50"/>
                  </a:cxn>
                  <a:cxn ang="0">
                    <a:pos x="9" y="49"/>
                  </a:cxn>
                  <a:cxn ang="0">
                    <a:pos x="7" y="47"/>
                  </a:cxn>
                  <a:cxn ang="0">
                    <a:pos x="4" y="44"/>
                  </a:cxn>
                  <a:cxn ang="0">
                    <a:pos x="3" y="41"/>
                  </a:cxn>
                  <a:cxn ang="0">
                    <a:pos x="2" y="37"/>
                  </a:cxn>
                  <a:cxn ang="0">
                    <a:pos x="1" y="35"/>
                  </a:cxn>
                  <a:cxn ang="0">
                    <a:pos x="1" y="30"/>
                  </a:cxn>
                  <a:cxn ang="0">
                    <a:pos x="0" y="27"/>
                  </a:cxn>
                  <a:cxn ang="0">
                    <a:pos x="1" y="20"/>
                  </a:cxn>
                  <a:cxn ang="0">
                    <a:pos x="2" y="13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8" y="2"/>
                  </a:cxn>
                  <a:cxn ang="0">
                    <a:pos x="10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9" y="3"/>
                  </a:cxn>
                  <a:cxn ang="0">
                    <a:pos x="20" y="6"/>
                  </a:cxn>
                  <a:cxn ang="0">
                    <a:pos x="22" y="9"/>
                  </a:cxn>
                  <a:cxn ang="0">
                    <a:pos x="23" y="13"/>
                  </a:cxn>
                  <a:cxn ang="0">
                    <a:pos x="24" y="16"/>
                  </a:cxn>
                  <a:cxn ang="0">
                    <a:pos x="24" y="20"/>
                  </a:cxn>
                  <a:cxn ang="0">
                    <a:pos x="24" y="23"/>
                  </a:cxn>
                  <a:cxn ang="0">
                    <a:pos x="24" y="30"/>
                  </a:cxn>
                  <a:cxn ang="0">
                    <a:pos x="22" y="39"/>
                  </a:cxn>
                  <a:cxn ang="0">
                    <a:pos x="20" y="44"/>
                  </a:cxn>
                  <a:cxn ang="0">
                    <a:pos x="19" y="47"/>
                  </a:cxn>
                  <a:cxn ang="0">
                    <a:pos x="16" y="49"/>
                  </a:cxn>
                  <a:cxn ang="0">
                    <a:pos x="14" y="49"/>
                  </a:cxn>
                  <a:cxn ang="0">
                    <a:pos x="12" y="50"/>
                  </a:cxn>
                </a:cxnLst>
                <a:rect l="0" t="0" r="r" b="b"/>
                <a:pathLst>
                  <a:path w="25" h="51">
                    <a:moveTo>
                      <a:pt x="12" y="50"/>
                    </a:moveTo>
                    <a:lnTo>
                      <a:pt x="11" y="50"/>
                    </a:lnTo>
                    <a:lnTo>
                      <a:pt x="10" y="49"/>
                    </a:lnTo>
                    <a:lnTo>
                      <a:pt x="9" y="49"/>
                    </a:lnTo>
                    <a:lnTo>
                      <a:pt x="8" y="48"/>
                    </a:lnTo>
                    <a:lnTo>
                      <a:pt x="7" y="47"/>
                    </a:lnTo>
                    <a:lnTo>
                      <a:pt x="5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3" y="41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1" y="35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" y="20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4" y="21"/>
                    </a:lnTo>
                    <a:lnTo>
                      <a:pt x="24" y="23"/>
                    </a:lnTo>
                    <a:lnTo>
                      <a:pt x="24" y="25"/>
                    </a:lnTo>
                    <a:lnTo>
                      <a:pt x="24" y="30"/>
                    </a:lnTo>
                    <a:lnTo>
                      <a:pt x="24" y="35"/>
                    </a:lnTo>
                    <a:lnTo>
                      <a:pt x="22" y="39"/>
                    </a:lnTo>
                    <a:lnTo>
                      <a:pt x="21" y="43"/>
                    </a:lnTo>
                    <a:lnTo>
                      <a:pt x="20" y="44"/>
                    </a:lnTo>
                    <a:lnTo>
                      <a:pt x="20" y="45"/>
                    </a:lnTo>
                    <a:lnTo>
                      <a:pt x="19" y="47"/>
                    </a:lnTo>
                    <a:lnTo>
                      <a:pt x="17" y="48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3" y="50"/>
                    </a:lnTo>
                    <a:lnTo>
                      <a:pt x="12" y="5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00" name="Freeform 324"/>
              <p:cNvSpPr>
                <a:spLocks/>
              </p:cNvSpPr>
              <p:nvPr/>
            </p:nvSpPr>
            <p:spPr bwMode="auto">
              <a:xfrm>
                <a:off x="1746" y="1379"/>
                <a:ext cx="25" cy="100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99"/>
                  </a:cxn>
                  <a:cxn ang="0">
                    <a:pos x="0" y="99"/>
                  </a:cxn>
                </a:cxnLst>
                <a:rect l="0" t="0" r="r" b="b"/>
                <a:pathLst>
                  <a:path w="25" h="100">
                    <a:moveTo>
                      <a:pt x="0" y="9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99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01" name="Freeform 325"/>
              <p:cNvSpPr>
                <a:spLocks/>
              </p:cNvSpPr>
              <p:nvPr/>
            </p:nvSpPr>
            <p:spPr bwMode="auto">
              <a:xfrm>
                <a:off x="1742" y="1477"/>
                <a:ext cx="36" cy="3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6"/>
                  </a:cxn>
                  <a:cxn ang="0">
                    <a:pos x="8" y="11"/>
                  </a:cxn>
                  <a:cxn ang="0">
                    <a:pos x="10" y="17"/>
                  </a:cxn>
                  <a:cxn ang="0">
                    <a:pos x="13" y="21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0" y="38"/>
                  </a:cxn>
                  <a:cxn ang="0">
                    <a:pos x="18" y="36"/>
                  </a:cxn>
                  <a:cxn ang="0">
                    <a:pos x="34" y="38"/>
                  </a:cxn>
                  <a:cxn ang="0">
                    <a:pos x="35" y="38"/>
                  </a:cxn>
                  <a:cxn ang="0">
                    <a:pos x="35" y="35"/>
                  </a:cxn>
                  <a:cxn ang="0">
                    <a:pos x="35" y="23"/>
                  </a:cxn>
                  <a:cxn ang="0">
                    <a:pos x="22" y="21"/>
                  </a:cxn>
                  <a:cxn ang="0">
                    <a:pos x="25" y="17"/>
                  </a:cxn>
                  <a:cxn ang="0">
                    <a:pos x="26" y="11"/>
                  </a:cxn>
                  <a:cxn ang="0">
                    <a:pos x="28" y="6"/>
                  </a:cxn>
                  <a:cxn ang="0">
                    <a:pos x="30" y="0"/>
                  </a:cxn>
                  <a:cxn ang="0">
                    <a:pos x="4" y="0"/>
                  </a:cxn>
                </a:cxnLst>
                <a:rect l="0" t="0" r="r" b="b"/>
                <a:pathLst>
                  <a:path w="36" h="39">
                    <a:moveTo>
                      <a:pt x="4" y="0"/>
                    </a:moveTo>
                    <a:lnTo>
                      <a:pt x="7" y="6"/>
                    </a:lnTo>
                    <a:lnTo>
                      <a:pt x="8" y="11"/>
                    </a:lnTo>
                    <a:lnTo>
                      <a:pt x="10" y="17"/>
                    </a:lnTo>
                    <a:lnTo>
                      <a:pt x="13" y="21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18" y="36"/>
                    </a:lnTo>
                    <a:lnTo>
                      <a:pt x="34" y="38"/>
                    </a:lnTo>
                    <a:lnTo>
                      <a:pt x="35" y="38"/>
                    </a:lnTo>
                    <a:lnTo>
                      <a:pt x="35" y="35"/>
                    </a:lnTo>
                    <a:lnTo>
                      <a:pt x="35" y="23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6" y="11"/>
                    </a:lnTo>
                    <a:lnTo>
                      <a:pt x="28" y="6"/>
                    </a:lnTo>
                    <a:lnTo>
                      <a:pt x="30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02" name="Freeform 326"/>
              <p:cNvSpPr>
                <a:spLocks/>
              </p:cNvSpPr>
              <p:nvPr/>
            </p:nvSpPr>
            <p:spPr bwMode="auto">
              <a:xfrm>
                <a:off x="1757" y="1491"/>
                <a:ext cx="3" cy="2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3" h="28">
                    <a:moveTo>
                      <a:pt x="0" y="2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327"/>
            <p:cNvGrpSpPr>
              <a:grpSpLocks/>
            </p:cNvGrpSpPr>
            <p:nvPr/>
          </p:nvGrpSpPr>
          <p:grpSpPr bwMode="auto">
            <a:xfrm rot="10800000">
              <a:off x="2472" y="2115"/>
              <a:ext cx="490" cy="827"/>
              <a:chOff x="1298" y="834"/>
              <a:chExt cx="531" cy="827"/>
            </a:xfrm>
          </p:grpSpPr>
          <p:sp>
            <p:nvSpPr>
              <p:cNvPr id="50504" name="Freeform 328"/>
              <p:cNvSpPr>
                <a:spLocks/>
              </p:cNvSpPr>
              <p:nvPr/>
            </p:nvSpPr>
            <p:spPr bwMode="auto">
              <a:xfrm>
                <a:off x="1505" y="1168"/>
                <a:ext cx="118" cy="433"/>
              </a:xfrm>
              <a:custGeom>
                <a:avLst/>
                <a:gdLst/>
                <a:ahLst/>
                <a:cxnLst>
                  <a:cxn ang="0">
                    <a:pos x="100" y="432"/>
                  </a:cxn>
                  <a:cxn ang="0">
                    <a:pos x="114" y="348"/>
                  </a:cxn>
                  <a:cxn ang="0">
                    <a:pos x="117" y="164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35" y="0"/>
                  </a:cxn>
                  <a:cxn ang="0">
                    <a:pos x="0" y="164"/>
                  </a:cxn>
                  <a:cxn ang="0">
                    <a:pos x="3" y="348"/>
                  </a:cxn>
                  <a:cxn ang="0">
                    <a:pos x="17" y="432"/>
                  </a:cxn>
                  <a:cxn ang="0">
                    <a:pos x="100" y="432"/>
                  </a:cxn>
                </a:cxnLst>
                <a:rect l="0" t="0" r="r" b="b"/>
                <a:pathLst>
                  <a:path w="118" h="433">
                    <a:moveTo>
                      <a:pt x="100" y="432"/>
                    </a:moveTo>
                    <a:lnTo>
                      <a:pt x="114" y="348"/>
                    </a:lnTo>
                    <a:lnTo>
                      <a:pt x="117" y="164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35" y="0"/>
                    </a:lnTo>
                    <a:lnTo>
                      <a:pt x="0" y="164"/>
                    </a:lnTo>
                    <a:lnTo>
                      <a:pt x="3" y="348"/>
                    </a:lnTo>
                    <a:lnTo>
                      <a:pt x="17" y="432"/>
                    </a:lnTo>
                    <a:lnTo>
                      <a:pt x="100" y="432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05" name="Freeform 329"/>
              <p:cNvSpPr>
                <a:spLocks/>
              </p:cNvSpPr>
              <p:nvPr/>
            </p:nvSpPr>
            <p:spPr bwMode="auto">
              <a:xfrm>
                <a:off x="1541" y="834"/>
                <a:ext cx="45" cy="346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0" y="345"/>
                  </a:cxn>
                  <a:cxn ang="0">
                    <a:pos x="0" y="114"/>
                  </a:cxn>
                  <a:cxn ang="0">
                    <a:pos x="4" y="72"/>
                  </a:cxn>
                  <a:cxn ang="0">
                    <a:pos x="11" y="40"/>
                  </a:cxn>
                  <a:cxn ang="0">
                    <a:pos x="23" y="0"/>
                  </a:cxn>
                  <a:cxn ang="0">
                    <a:pos x="34" y="40"/>
                  </a:cxn>
                  <a:cxn ang="0">
                    <a:pos x="40" y="72"/>
                  </a:cxn>
                  <a:cxn ang="0">
                    <a:pos x="44" y="114"/>
                  </a:cxn>
                  <a:cxn ang="0">
                    <a:pos x="44" y="345"/>
                  </a:cxn>
                  <a:cxn ang="0">
                    <a:pos x="44" y="344"/>
                  </a:cxn>
                  <a:cxn ang="0">
                    <a:pos x="0" y="344"/>
                  </a:cxn>
                </a:cxnLst>
                <a:rect l="0" t="0" r="r" b="b"/>
                <a:pathLst>
                  <a:path w="45" h="346">
                    <a:moveTo>
                      <a:pt x="0" y="344"/>
                    </a:moveTo>
                    <a:lnTo>
                      <a:pt x="0" y="345"/>
                    </a:lnTo>
                    <a:lnTo>
                      <a:pt x="0" y="114"/>
                    </a:lnTo>
                    <a:lnTo>
                      <a:pt x="4" y="72"/>
                    </a:lnTo>
                    <a:lnTo>
                      <a:pt x="11" y="40"/>
                    </a:lnTo>
                    <a:lnTo>
                      <a:pt x="23" y="0"/>
                    </a:lnTo>
                    <a:lnTo>
                      <a:pt x="34" y="40"/>
                    </a:lnTo>
                    <a:lnTo>
                      <a:pt x="40" y="72"/>
                    </a:lnTo>
                    <a:lnTo>
                      <a:pt x="44" y="114"/>
                    </a:lnTo>
                    <a:lnTo>
                      <a:pt x="44" y="345"/>
                    </a:lnTo>
                    <a:lnTo>
                      <a:pt x="44" y="344"/>
                    </a:lnTo>
                    <a:lnTo>
                      <a:pt x="0" y="344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06" name="Freeform 330"/>
              <p:cNvSpPr>
                <a:spLocks/>
              </p:cNvSpPr>
              <p:nvPr/>
            </p:nvSpPr>
            <p:spPr bwMode="auto">
              <a:xfrm>
                <a:off x="1497" y="1108"/>
                <a:ext cx="42" cy="7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9" y="8"/>
                  </a:cxn>
                  <a:cxn ang="0">
                    <a:pos x="9" y="42"/>
                  </a:cxn>
                  <a:cxn ang="0">
                    <a:pos x="9" y="31"/>
                  </a:cxn>
                  <a:cxn ang="0">
                    <a:pos x="4" y="31"/>
                  </a:cxn>
                  <a:cxn ang="0">
                    <a:pos x="1" y="34"/>
                  </a:cxn>
                  <a:cxn ang="0">
                    <a:pos x="0" y="40"/>
                  </a:cxn>
                  <a:cxn ang="0">
                    <a:pos x="0" y="76"/>
                  </a:cxn>
                  <a:cxn ang="0">
                    <a:pos x="41" y="75"/>
                  </a:cxn>
                  <a:cxn ang="0">
                    <a:pos x="41" y="8"/>
                  </a:cxn>
                  <a:cxn ang="0">
                    <a:pos x="33" y="8"/>
                  </a:cxn>
                  <a:cxn ang="0">
                    <a:pos x="23" y="6"/>
                  </a:cxn>
                  <a:cxn ang="0">
                    <a:pos x="15" y="4"/>
                  </a:cxn>
                  <a:cxn ang="0">
                    <a:pos x="11" y="2"/>
                  </a:cxn>
                  <a:cxn ang="0">
                    <a:pos x="12" y="0"/>
                  </a:cxn>
                </a:cxnLst>
                <a:rect l="0" t="0" r="r" b="b"/>
                <a:pathLst>
                  <a:path w="42" h="77">
                    <a:moveTo>
                      <a:pt x="12" y="0"/>
                    </a:moveTo>
                    <a:lnTo>
                      <a:pt x="9" y="8"/>
                    </a:lnTo>
                    <a:lnTo>
                      <a:pt x="9" y="42"/>
                    </a:lnTo>
                    <a:lnTo>
                      <a:pt x="9" y="31"/>
                    </a:lnTo>
                    <a:lnTo>
                      <a:pt x="4" y="31"/>
                    </a:lnTo>
                    <a:lnTo>
                      <a:pt x="1" y="34"/>
                    </a:lnTo>
                    <a:lnTo>
                      <a:pt x="0" y="40"/>
                    </a:lnTo>
                    <a:lnTo>
                      <a:pt x="0" y="76"/>
                    </a:lnTo>
                    <a:lnTo>
                      <a:pt x="41" y="75"/>
                    </a:lnTo>
                    <a:lnTo>
                      <a:pt x="41" y="8"/>
                    </a:lnTo>
                    <a:lnTo>
                      <a:pt x="33" y="8"/>
                    </a:lnTo>
                    <a:lnTo>
                      <a:pt x="23" y="6"/>
                    </a:lnTo>
                    <a:lnTo>
                      <a:pt x="15" y="4"/>
                    </a:lnTo>
                    <a:lnTo>
                      <a:pt x="11" y="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07" name="Freeform 331"/>
              <p:cNvSpPr>
                <a:spLocks/>
              </p:cNvSpPr>
              <p:nvPr/>
            </p:nvSpPr>
            <p:spPr bwMode="auto">
              <a:xfrm>
                <a:off x="1298" y="1136"/>
                <a:ext cx="219" cy="414"/>
              </a:xfrm>
              <a:custGeom>
                <a:avLst/>
                <a:gdLst/>
                <a:ahLst/>
                <a:cxnLst>
                  <a:cxn ang="0">
                    <a:pos x="218" y="0"/>
                  </a:cxn>
                  <a:cxn ang="0">
                    <a:pos x="0" y="360"/>
                  </a:cxn>
                  <a:cxn ang="0">
                    <a:pos x="0" y="404"/>
                  </a:cxn>
                  <a:cxn ang="0">
                    <a:pos x="218" y="413"/>
                  </a:cxn>
                  <a:cxn ang="0">
                    <a:pos x="218" y="0"/>
                  </a:cxn>
                </a:cxnLst>
                <a:rect l="0" t="0" r="r" b="b"/>
                <a:pathLst>
                  <a:path w="219" h="414">
                    <a:moveTo>
                      <a:pt x="218" y="0"/>
                    </a:moveTo>
                    <a:lnTo>
                      <a:pt x="0" y="360"/>
                    </a:lnTo>
                    <a:lnTo>
                      <a:pt x="0" y="404"/>
                    </a:lnTo>
                    <a:lnTo>
                      <a:pt x="218" y="413"/>
                    </a:lnTo>
                    <a:lnTo>
                      <a:pt x="218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08" name="Line 332"/>
              <p:cNvSpPr>
                <a:spLocks noChangeShapeType="1"/>
              </p:cNvSpPr>
              <p:nvPr/>
            </p:nvSpPr>
            <p:spPr bwMode="auto">
              <a:xfrm flipV="1">
                <a:off x="1313" y="1190"/>
                <a:ext cx="182" cy="3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09" name="Line 333"/>
              <p:cNvSpPr>
                <a:spLocks noChangeShapeType="1"/>
              </p:cNvSpPr>
              <p:nvPr/>
            </p:nvSpPr>
            <p:spPr bwMode="auto">
              <a:xfrm flipV="1">
                <a:off x="1317" y="1203"/>
                <a:ext cx="181" cy="30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10" name="Line 334"/>
              <p:cNvSpPr>
                <a:spLocks noChangeShapeType="1"/>
              </p:cNvSpPr>
              <p:nvPr/>
            </p:nvSpPr>
            <p:spPr bwMode="auto">
              <a:xfrm>
                <a:off x="1317" y="1498"/>
                <a:ext cx="18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11" name="Line 335"/>
              <p:cNvSpPr>
                <a:spLocks noChangeShapeType="1"/>
              </p:cNvSpPr>
              <p:nvPr/>
            </p:nvSpPr>
            <p:spPr bwMode="auto">
              <a:xfrm>
                <a:off x="1422" y="1502"/>
                <a:ext cx="0" cy="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12" name="Freeform 336"/>
              <p:cNvSpPr>
                <a:spLocks/>
              </p:cNvSpPr>
              <p:nvPr/>
            </p:nvSpPr>
            <p:spPr bwMode="auto">
              <a:xfrm>
                <a:off x="1336" y="1476"/>
                <a:ext cx="4" cy="2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8"/>
                  </a:cxn>
                  <a:cxn ang="0">
                    <a:pos x="0" y="28"/>
                  </a:cxn>
                </a:cxnLst>
                <a:rect l="0" t="0" r="r" b="b"/>
                <a:pathLst>
                  <a:path w="4" h="29">
                    <a:moveTo>
                      <a:pt x="0" y="28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13" name="Freeform 337"/>
              <p:cNvSpPr>
                <a:spLocks/>
              </p:cNvSpPr>
              <p:nvPr/>
            </p:nvSpPr>
            <p:spPr bwMode="auto">
              <a:xfrm>
                <a:off x="1409" y="1476"/>
                <a:ext cx="5" cy="2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8"/>
                  </a:cxn>
                  <a:cxn ang="0">
                    <a:pos x="0" y="28"/>
                  </a:cxn>
                </a:cxnLst>
                <a:rect l="0" t="0" r="r" b="b"/>
                <a:pathLst>
                  <a:path w="5" h="29">
                    <a:moveTo>
                      <a:pt x="0" y="28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14" name="Freeform 338"/>
              <p:cNvSpPr>
                <a:spLocks/>
              </p:cNvSpPr>
              <p:nvPr/>
            </p:nvSpPr>
            <p:spPr bwMode="auto">
              <a:xfrm>
                <a:off x="1496" y="1476"/>
                <a:ext cx="4" cy="2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8"/>
                  </a:cxn>
                  <a:cxn ang="0">
                    <a:pos x="0" y="28"/>
                  </a:cxn>
                </a:cxnLst>
                <a:rect l="0" t="0" r="r" b="b"/>
                <a:pathLst>
                  <a:path w="4" h="29">
                    <a:moveTo>
                      <a:pt x="0" y="28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15" name="Freeform 339"/>
              <p:cNvSpPr>
                <a:spLocks/>
              </p:cNvSpPr>
              <p:nvPr/>
            </p:nvSpPr>
            <p:spPr bwMode="auto">
              <a:xfrm>
                <a:off x="1429" y="1476"/>
                <a:ext cx="4" cy="2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8"/>
                  </a:cxn>
                  <a:cxn ang="0">
                    <a:pos x="0" y="28"/>
                  </a:cxn>
                </a:cxnLst>
                <a:rect l="0" t="0" r="r" b="b"/>
                <a:pathLst>
                  <a:path w="4" h="29">
                    <a:moveTo>
                      <a:pt x="0" y="28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16" name="Freeform 340"/>
              <p:cNvSpPr>
                <a:spLocks/>
              </p:cNvSpPr>
              <p:nvPr/>
            </p:nvSpPr>
            <p:spPr bwMode="auto">
              <a:xfrm>
                <a:off x="1457" y="1474"/>
                <a:ext cx="33" cy="1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2" y="16"/>
                  </a:cxn>
                  <a:cxn ang="0">
                    <a:pos x="0" y="16"/>
                  </a:cxn>
                </a:cxnLst>
                <a:rect l="0" t="0" r="r" b="b"/>
                <a:pathLst>
                  <a:path w="33" h="17">
                    <a:moveTo>
                      <a:pt x="0" y="16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17" name="Freeform 341"/>
              <p:cNvSpPr>
                <a:spLocks/>
              </p:cNvSpPr>
              <p:nvPr/>
            </p:nvSpPr>
            <p:spPr bwMode="auto">
              <a:xfrm>
                <a:off x="1363" y="1422"/>
                <a:ext cx="6" cy="66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65"/>
                  </a:cxn>
                  <a:cxn ang="0">
                    <a:pos x="0" y="65"/>
                  </a:cxn>
                </a:cxnLst>
                <a:rect l="0" t="0" r="r" b="b"/>
                <a:pathLst>
                  <a:path w="6" h="66">
                    <a:moveTo>
                      <a:pt x="0" y="65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65"/>
                    </a:lnTo>
                    <a:lnTo>
                      <a:pt x="0" y="65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18" name="Freeform 342"/>
              <p:cNvSpPr>
                <a:spLocks/>
              </p:cNvSpPr>
              <p:nvPr/>
            </p:nvSpPr>
            <p:spPr bwMode="auto">
              <a:xfrm>
                <a:off x="1359" y="1436"/>
                <a:ext cx="15" cy="2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7"/>
                  </a:cxn>
                  <a:cxn ang="0">
                    <a:pos x="6" y="20"/>
                  </a:cxn>
                  <a:cxn ang="0">
                    <a:pos x="14" y="7"/>
                  </a:cxn>
                  <a:cxn ang="0">
                    <a:pos x="6" y="0"/>
                  </a:cxn>
                </a:cxnLst>
                <a:rect l="0" t="0" r="r" b="b"/>
                <a:pathLst>
                  <a:path w="15" h="21">
                    <a:moveTo>
                      <a:pt x="6" y="0"/>
                    </a:moveTo>
                    <a:lnTo>
                      <a:pt x="0" y="7"/>
                    </a:lnTo>
                    <a:lnTo>
                      <a:pt x="6" y="20"/>
                    </a:lnTo>
                    <a:lnTo>
                      <a:pt x="14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19" name="Freeform 343"/>
              <p:cNvSpPr>
                <a:spLocks/>
              </p:cNvSpPr>
              <p:nvPr/>
            </p:nvSpPr>
            <p:spPr bwMode="auto">
              <a:xfrm>
                <a:off x="1360" y="1468"/>
                <a:ext cx="11" cy="1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4"/>
                  </a:cxn>
                  <a:cxn ang="0">
                    <a:pos x="5" y="9"/>
                  </a:cxn>
                  <a:cxn ang="0">
                    <a:pos x="10" y="5"/>
                  </a:cxn>
                  <a:cxn ang="0">
                    <a:pos x="5" y="0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10" y="5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20" name="Freeform 344"/>
              <p:cNvSpPr>
                <a:spLocks/>
              </p:cNvSpPr>
              <p:nvPr/>
            </p:nvSpPr>
            <p:spPr bwMode="auto">
              <a:xfrm>
                <a:off x="1305" y="1458"/>
                <a:ext cx="7" cy="79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78"/>
                  </a:cxn>
                  <a:cxn ang="0">
                    <a:pos x="0" y="78"/>
                  </a:cxn>
                </a:cxnLst>
                <a:rect l="0" t="0" r="r" b="b"/>
                <a:pathLst>
                  <a:path w="7" h="79">
                    <a:moveTo>
                      <a:pt x="0" y="78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78"/>
                    </a:lnTo>
                    <a:lnTo>
                      <a:pt x="0" y="7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21" name="Freeform 345"/>
              <p:cNvSpPr>
                <a:spLocks/>
              </p:cNvSpPr>
              <p:nvPr/>
            </p:nvSpPr>
            <p:spPr bwMode="auto">
              <a:xfrm>
                <a:off x="1301" y="1476"/>
                <a:ext cx="15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8"/>
                  </a:cxn>
                  <a:cxn ang="0">
                    <a:pos x="8" y="23"/>
                  </a:cxn>
                  <a:cxn ang="0">
                    <a:pos x="14" y="8"/>
                  </a:cxn>
                  <a:cxn ang="0">
                    <a:pos x="8" y="0"/>
                  </a:cxn>
                </a:cxnLst>
                <a:rect l="0" t="0" r="r" b="b"/>
                <a:pathLst>
                  <a:path w="15" h="24">
                    <a:moveTo>
                      <a:pt x="8" y="0"/>
                    </a:moveTo>
                    <a:lnTo>
                      <a:pt x="0" y="8"/>
                    </a:lnTo>
                    <a:lnTo>
                      <a:pt x="8" y="23"/>
                    </a:lnTo>
                    <a:lnTo>
                      <a:pt x="14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22" name="Freeform 346"/>
              <p:cNvSpPr>
                <a:spLocks/>
              </p:cNvSpPr>
              <p:nvPr/>
            </p:nvSpPr>
            <p:spPr bwMode="auto">
              <a:xfrm>
                <a:off x="1302" y="1513"/>
                <a:ext cx="12" cy="1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5"/>
                  </a:cxn>
                  <a:cxn ang="0">
                    <a:pos x="7" y="11"/>
                  </a:cxn>
                  <a:cxn ang="0">
                    <a:pos x="11" y="6"/>
                  </a:cxn>
                  <a:cxn ang="0">
                    <a:pos x="7" y="0"/>
                  </a:cxn>
                </a:cxnLst>
                <a:rect l="0" t="0" r="r" b="b"/>
                <a:pathLst>
                  <a:path w="12" h="12">
                    <a:moveTo>
                      <a:pt x="7" y="0"/>
                    </a:moveTo>
                    <a:lnTo>
                      <a:pt x="0" y="5"/>
                    </a:lnTo>
                    <a:lnTo>
                      <a:pt x="7" y="11"/>
                    </a:lnTo>
                    <a:lnTo>
                      <a:pt x="11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23" name="Freeform 347"/>
              <p:cNvSpPr>
                <a:spLocks/>
              </p:cNvSpPr>
              <p:nvPr/>
            </p:nvSpPr>
            <p:spPr bwMode="auto">
              <a:xfrm>
                <a:off x="1453" y="1299"/>
                <a:ext cx="37" cy="1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9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4" y="9"/>
                  </a:cxn>
                  <a:cxn ang="0">
                    <a:pos x="27" y="9"/>
                  </a:cxn>
                  <a:cxn ang="0">
                    <a:pos x="27" y="1"/>
                  </a:cxn>
                  <a:cxn ang="0">
                    <a:pos x="32" y="1"/>
                  </a:cxn>
                  <a:cxn ang="0">
                    <a:pos x="32" y="9"/>
                  </a:cxn>
                  <a:cxn ang="0">
                    <a:pos x="36" y="9"/>
                  </a:cxn>
                </a:cxnLst>
                <a:rect l="0" t="0" r="r" b="b"/>
                <a:pathLst>
                  <a:path w="37" h="15">
                    <a:moveTo>
                      <a:pt x="0" y="14"/>
                    </a:moveTo>
                    <a:lnTo>
                      <a:pt x="0" y="9"/>
                    </a:lnTo>
                    <a:lnTo>
                      <a:pt x="11" y="9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4" y="9"/>
                    </a:lnTo>
                    <a:lnTo>
                      <a:pt x="27" y="9"/>
                    </a:lnTo>
                    <a:lnTo>
                      <a:pt x="27" y="1"/>
                    </a:lnTo>
                    <a:lnTo>
                      <a:pt x="32" y="1"/>
                    </a:lnTo>
                    <a:lnTo>
                      <a:pt x="32" y="9"/>
                    </a:lnTo>
                    <a:lnTo>
                      <a:pt x="36" y="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24" name="Freeform 348"/>
              <p:cNvSpPr>
                <a:spLocks/>
              </p:cNvSpPr>
              <p:nvPr/>
            </p:nvSpPr>
            <p:spPr bwMode="auto">
              <a:xfrm>
                <a:off x="1409" y="1300"/>
                <a:ext cx="143" cy="67"/>
              </a:xfrm>
              <a:custGeom>
                <a:avLst/>
                <a:gdLst/>
                <a:ahLst/>
                <a:cxnLst>
                  <a:cxn ang="0">
                    <a:pos x="13" y="43"/>
                  </a:cxn>
                  <a:cxn ang="0">
                    <a:pos x="0" y="64"/>
                  </a:cxn>
                  <a:cxn ang="0">
                    <a:pos x="4" y="63"/>
                  </a:cxn>
                  <a:cxn ang="0">
                    <a:pos x="12" y="57"/>
                  </a:cxn>
                  <a:cxn ang="0">
                    <a:pos x="24" y="62"/>
                  </a:cxn>
                  <a:cxn ang="0">
                    <a:pos x="41" y="66"/>
                  </a:cxn>
                  <a:cxn ang="0">
                    <a:pos x="91" y="65"/>
                  </a:cxn>
                  <a:cxn ang="0">
                    <a:pos x="90" y="58"/>
                  </a:cxn>
                  <a:cxn ang="0">
                    <a:pos x="103" y="49"/>
                  </a:cxn>
                  <a:cxn ang="0">
                    <a:pos x="138" y="41"/>
                  </a:cxn>
                  <a:cxn ang="0">
                    <a:pos x="140" y="39"/>
                  </a:cxn>
                  <a:cxn ang="0">
                    <a:pos x="141" y="24"/>
                  </a:cxn>
                  <a:cxn ang="0">
                    <a:pos x="137" y="8"/>
                  </a:cxn>
                  <a:cxn ang="0">
                    <a:pos x="141" y="4"/>
                  </a:cxn>
                  <a:cxn ang="0">
                    <a:pos x="142" y="0"/>
                  </a:cxn>
                  <a:cxn ang="0">
                    <a:pos x="106" y="0"/>
                  </a:cxn>
                  <a:cxn ang="0">
                    <a:pos x="92" y="13"/>
                  </a:cxn>
                  <a:cxn ang="0">
                    <a:pos x="90" y="27"/>
                  </a:cxn>
                  <a:cxn ang="0">
                    <a:pos x="13" y="43"/>
                  </a:cxn>
                </a:cxnLst>
                <a:rect l="0" t="0" r="r" b="b"/>
                <a:pathLst>
                  <a:path w="143" h="67">
                    <a:moveTo>
                      <a:pt x="13" y="43"/>
                    </a:moveTo>
                    <a:lnTo>
                      <a:pt x="0" y="64"/>
                    </a:lnTo>
                    <a:lnTo>
                      <a:pt x="4" y="63"/>
                    </a:lnTo>
                    <a:lnTo>
                      <a:pt x="12" y="57"/>
                    </a:lnTo>
                    <a:lnTo>
                      <a:pt x="24" y="62"/>
                    </a:lnTo>
                    <a:lnTo>
                      <a:pt x="41" y="66"/>
                    </a:lnTo>
                    <a:lnTo>
                      <a:pt x="91" y="65"/>
                    </a:lnTo>
                    <a:lnTo>
                      <a:pt x="90" y="58"/>
                    </a:lnTo>
                    <a:lnTo>
                      <a:pt x="103" y="49"/>
                    </a:lnTo>
                    <a:lnTo>
                      <a:pt x="138" y="41"/>
                    </a:lnTo>
                    <a:lnTo>
                      <a:pt x="140" y="39"/>
                    </a:lnTo>
                    <a:lnTo>
                      <a:pt x="141" y="24"/>
                    </a:lnTo>
                    <a:lnTo>
                      <a:pt x="137" y="8"/>
                    </a:lnTo>
                    <a:lnTo>
                      <a:pt x="141" y="4"/>
                    </a:lnTo>
                    <a:lnTo>
                      <a:pt x="142" y="0"/>
                    </a:lnTo>
                    <a:lnTo>
                      <a:pt x="106" y="0"/>
                    </a:lnTo>
                    <a:lnTo>
                      <a:pt x="92" y="13"/>
                    </a:lnTo>
                    <a:lnTo>
                      <a:pt x="90" y="27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25" name="Freeform 349"/>
              <p:cNvSpPr>
                <a:spLocks/>
              </p:cNvSpPr>
              <p:nvPr/>
            </p:nvSpPr>
            <p:spPr bwMode="auto">
              <a:xfrm>
                <a:off x="1448" y="1332"/>
                <a:ext cx="51" cy="29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" y="9"/>
                  </a:cxn>
                  <a:cxn ang="0">
                    <a:pos x="1" y="12"/>
                  </a:cxn>
                  <a:cxn ang="0">
                    <a:pos x="0" y="15"/>
                  </a:cxn>
                  <a:cxn ang="0">
                    <a:pos x="1" y="28"/>
                  </a:cxn>
                  <a:cxn ang="0">
                    <a:pos x="50" y="28"/>
                  </a:cxn>
                  <a:cxn ang="0">
                    <a:pos x="49" y="0"/>
                  </a:cxn>
                </a:cxnLst>
                <a:rect l="0" t="0" r="r" b="b"/>
                <a:pathLst>
                  <a:path w="51" h="29">
                    <a:moveTo>
                      <a:pt x="49" y="0"/>
                    </a:moveTo>
                    <a:lnTo>
                      <a:pt x="5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50" y="28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26" name="Freeform 350"/>
              <p:cNvSpPr>
                <a:spLocks/>
              </p:cNvSpPr>
              <p:nvPr/>
            </p:nvSpPr>
            <p:spPr bwMode="auto">
              <a:xfrm>
                <a:off x="1456" y="1316"/>
                <a:ext cx="35" cy="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4" y="6"/>
                  </a:cxn>
                  <a:cxn ang="0">
                    <a:pos x="34" y="0"/>
                  </a:cxn>
                </a:cxnLst>
                <a:rect l="0" t="0" r="r" b="b"/>
                <a:pathLst>
                  <a:path w="35" h="13">
                    <a:moveTo>
                      <a:pt x="0" y="12"/>
                    </a:moveTo>
                    <a:lnTo>
                      <a:pt x="34" y="6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27" name="Freeform 351"/>
              <p:cNvSpPr>
                <a:spLocks/>
              </p:cNvSpPr>
              <p:nvPr/>
            </p:nvSpPr>
            <p:spPr bwMode="auto">
              <a:xfrm>
                <a:off x="1512" y="1161"/>
                <a:ext cx="34" cy="143"/>
              </a:xfrm>
              <a:custGeom>
                <a:avLst/>
                <a:gdLst/>
                <a:ahLst/>
                <a:cxnLst>
                  <a:cxn ang="0">
                    <a:pos x="33" y="142"/>
                  </a:cxn>
                  <a:cxn ang="0">
                    <a:pos x="33" y="54"/>
                  </a:cxn>
                  <a:cxn ang="0">
                    <a:pos x="15" y="54"/>
                  </a:cxn>
                  <a:cxn ang="0">
                    <a:pos x="31" y="54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0" y="140"/>
                  </a:cxn>
                  <a:cxn ang="0">
                    <a:pos x="2" y="142"/>
                  </a:cxn>
                  <a:cxn ang="0">
                    <a:pos x="33" y="142"/>
                  </a:cxn>
                </a:cxnLst>
                <a:rect l="0" t="0" r="r" b="b"/>
                <a:pathLst>
                  <a:path w="34" h="143">
                    <a:moveTo>
                      <a:pt x="33" y="142"/>
                    </a:moveTo>
                    <a:lnTo>
                      <a:pt x="33" y="54"/>
                    </a:lnTo>
                    <a:lnTo>
                      <a:pt x="15" y="54"/>
                    </a:lnTo>
                    <a:lnTo>
                      <a:pt x="31" y="54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40"/>
                    </a:lnTo>
                    <a:lnTo>
                      <a:pt x="2" y="142"/>
                    </a:lnTo>
                    <a:lnTo>
                      <a:pt x="33" y="142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28" name="Line 352"/>
              <p:cNvSpPr>
                <a:spLocks noChangeShapeType="1"/>
              </p:cNvSpPr>
              <p:nvPr/>
            </p:nvSpPr>
            <p:spPr bwMode="auto">
              <a:xfrm flipH="1" flipV="1">
                <a:off x="1400" y="1320"/>
                <a:ext cx="18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29" name="Freeform 353"/>
              <p:cNvSpPr>
                <a:spLocks/>
              </p:cNvSpPr>
              <p:nvPr/>
            </p:nvSpPr>
            <p:spPr bwMode="auto">
              <a:xfrm>
                <a:off x="1520" y="1158"/>
                <a:ext cx="6" cy="10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0" y="102"/>
                  </a:cxn>
                  <a:cxn ang="0">
                    <a:pos x="5" y="102"/>
                  </a:cxn>
                  <a:cxn ang="0">
                    <a:pos x="5" y="8"/>
                  </a:cxn>
                  <a:cxn ang="0">
                    <a:pos x="3" y="0"/>
                  </a:cxn>
                </a:cxnLst>
                <a:rect l="0" t="0" r="r" b="b"/>
                <a:pathLst>
                  <a:path w="6" h="103">
                    <a:moveTo>
                      <a:pt x="3" y="0"/>
                    </a:moveTo>
                    <a:lnTo>
                      <a:pt x="0" y="7"/>
                    </a:lnTo>
                    <a:lnTo>
                      <a:pt x="0" y="102"/>
                    </a:lnTo>
                    <a:lnTo>
                      <a:pt x="5" y="102"/>
                    </a:lnTo>
                    <a:lnTo>
                      <a:pt x="5" y="8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30" name="Freeform 354"/>
              <p:cNvSpPr>
                <a:spLocks/>
              </p:cNvSpPr>
              <p:nvPr/>
            </p:nvSpPr>
            <p:spPr bwMode="auto">
              <a:xfrm>
                <a:off x="1509" y="1105"/>
                <a:ext cx="29" cy="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12" y="5"/>
                  </a:cxn>
                  <a:cxn ang="0">
                    <a:pos x="22" y="7"/>
                  </a:cxn>
                  <a:cxn ang="0">
                    <a:pos x="28" y="6"/>
                  </a:cxn>
                  <a:cxn ang="0">
                    <a:pos x="14" y="0"/>
                  </a:cxn>
                </a:cxnLst>
                <a:rect l="0" t="0" r="r" b="b"/>
                <a:pathLst>
                  <a:path w="29" h="8">
                    <a:moveTo>
                      <a:pt x="14" y="0"/>
                    </a:moveTo>
                    <a:lnTo>
                      <a:pt x="6" y="1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12" y="5"/>
                    </a:lnTo>
                    <a:lnTo>
                      <a:pt x="22" y="7"/>
                    </a:lnTo>
                    <a:lnTo>
                      <a:pt x="28" y="6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31" name="Freeform 355"/>
              <p:cNvSpPr>
                <a:spLocks/>
              </p:cNvSpPr>
              <p:nvPr/>
            </p:nvSpPr>
            <p:spPr bwMode="auto">
              <a:xfrm>
                <a:off x="1521" y="1074"/>
                <a:ext cx="16" cy="3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35"/>
                  </a:cxn>
                  <a:cxn ang="0">
                    <a:pos x="15" y="36"/>
                  </a:cxn>
                  <a:cxn ang="0">
                    <a:pos x="15" y="0"/>
                  </a:cxn>
                </a:cxnLst>
                <a:rect l="0" t="0" r="r" b="b"/>
                <a:pathLst>
                  <a:path w="16" h="37">
                    <a:moveTo>
                      <a:pt x="15" y="0"/>
                    </a:moveTo>
                    <a:lnTo>
                      <a:pt x="0" y="35"/>
                    </a:lnTo>
                    <a:lnTo>
                      <a:pt x="15" y="36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32" name="Line 356"/>
              <p:cNvSpPr>
                <a:spLocks noChangeShapeType="1"/>
              </p:cNvSpPr>
              <p:nvPr/>
            </p:nvSpPr>
            <p:spPr bwMode="auto">
              <a:xfrm>
                <a:off x="1522" y="1145"/>
                <a:ext cx="1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33" name="Line 357"/>
              <p:cNvSpPr>
                <a:spLocks noChangeShapeType="1"/>
              </p:cNvSpPr>
              <p:nvPr/>
            </p:nvSpPr>
            <p:spPr bwMode="auto">
              <a:xfrm>
                <a:off x="1522" y="1150"/>
                <a:ext cx="1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34" name="Line 358"/>
              <p:cNvSpPr>
                <a:spLocks noChangeShapeType="1"/>
              </p:cNvSpPr>
              <p:nvPr/>
            </p:nvSpPr>
            <p:spPr bwMode="auto">
              <a:xfrm>
                <a:off x="1534" y="1143"/>
                <a:ext cx="0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35" name="Freeform 359"/>
              <p:cNvSpPr>
                <a:spLocks/>
              </p:cNvSpPr>
              <p:nvPr/>
            </p:nvSpPr>
            <p:spPr bwMode="auto">
              <a:xfrm>
                <a:off x="1521" y="1457"/>
                <a:ext cx="16" cy="1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15" y="17"/>
                  </a:cxn>
                  <a:cxn ang="0">
                    <a:pos x="0" y="17"/>
                  </a:cxn>
                </a:cxnLst>
                <a:rect l="0" t="0" r="r" b="b"/>
                <a:pathLst>
                  <a:path w="16" h="18">
                    <a:moveTo>
                      <a:pt x="0" y="17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5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36" name="Freeform 360"/>
              <p:cNvSpPr>
                <a:spLocks/>
              </p:cNvSpPr>
              <p:nvPr/>
            </p:nvSpPr>
            <p:spPr bwMode="auto">
              <a:xfrm>
                <a:off x="1519" y="1500"/>
                <a:ext cx="18" cy="19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18"/>
                  </a:cxn>
                  <a:cxn ang="0">
                    <a:pos x="0" y="18"/>
                  </a:cxn>
                </a:cxnLst>
                <a:rect l="0" t="0" r="r" b="b"/>
                <a:pathLst>
                  <a:path w="18" h="19">
                    <a:moveTo>
                      <a:pt x="0" y="18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37" name="Freeform 361"/>
              <p:cNvSpPr>
                <a:spLocks/>
              </p:cNvSpPr>
              <p:nvPr/>
            </p:nvSpPr>
            <p:spPr bwMode="auto">
              <a:xfrm>
                <a:off x="1522" y="1522"/>
                <a:ext cx="14" cy="40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39"/>
                  </a:cxn>
                  <a:cxn ang="0">
                    <a:pos x="0" y="39"/>
                  </a:cxn>
                </a:cxnLst>
                <a:rect l="0" t="0" r="r" b="b"/>
                <a:pathLst>
                  <a:path w="14" h="40">
                    <a:moveTo>
                      <a:pt x="0" y="39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39"/>
                    </a:lnTo>
                    <a:lnTo>
                      <a:pt x="0" y="3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38" name="Freeform 362"/>
              <p:cNvSpPr>
                <a:spLocks/>
              </p:cNvSpPr>
              <p:nvPr/>
            </p:nvSpPr>
            <p:spPr bwMode="auto">
              <a:xfrm>
                <a:off x="1510" y="1549"/>
                <a:ext cx="13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12" y="25"/>
                  </a:cxn>
                  <a:cxn ang="0">
                    <a:pos x="2" y="24"/>
                  </a:cxn>
                  <a:cxn ang="0">
                    <a:pos x="1" y="45"/>
                  </a:cxn>
                  <a:cxn ang="0">
                    <a:pos x="9" y="44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13" h="46">
                    <a:moveTo>
                      <a:pt x="0" y="0"/>
                    </a:moveTo>
                    <a:lnTo>
                      <a:pt x="0" y="25"/>
                    </a:lnTo>
                    <a:lnTo>
                      <a:pt x="12" y="25"/>
                    </a:lnTo>
                    <a:lnTo>
                      <a:pt x="2" y="24"/>
                    </a:lnTo>
                    <a:lnTo>
                      <a:pt x="1" y="45"/>
                    </a:lnTo>
                    <a:lnTo>
                      <a:pt x="9" y="44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39" name="Freeform 363"/>
              <p:cNvSpPr>
                <a:spLocks/>
              </p:cNvSpPr>
              <p:nvPr/>
            </p:nvSpPr>
            <p:spPr bwMode="auto">
              <a:xfrm>
                <a:off x="1521" y="1570"/>
                <a:ext cx="19" cy="60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0" y="26"/>
                  </a:cxn>
                  <a:cxn ang="0">
                    <a:pos x="2" y="40"/>
                  </a:cxn>
                  <a:cxn ang="0">
                    <a:pos x="5" y="55"/>
                  </a:cxn>
                  <a:cxn ang="0">
                    <a:pos x="8" y="59"/>
                  </a:cxn>
                  <a:cxn ang="0">
                    <a:pos x="13" y="56"/>
                  </a:cxn>
                  <a:cxn ang="0">
                    <a:pos x="14" y="48"/>
                  </a:cxn>
                  <a:cxn ang="0">
                    <a:pos x="15" y="35"/>
                  </a:cxn>
                  <a:cxn ang="0">
                    <a:pos x="17" y="27"/>
                  </a:cxn>
                  <a:cxn ang="0">
                    <a:pos x="18" y="0"/>
                  </a:cxn>
                  <a:cxn ang="0">
                    <a:pos x="1" y="8"/>
                  </a:cxn>
                </a:cxnLst>
                <a:rect l="0" t="0" r="r" b="b"/>
                <a:pathLst>
                  <a:path w="19" h="60">
                    <a:moveTo>
                      <a:pt x="1" y="8"/>
                    </a:moveTo>
                    <a:lnTo>
                      <a:pt x="0" y="26"/>
                    </a:lnTo>
                    <a:lnTo>
                      <a:pt x="2" y="40"/>
                    </a:lnTo>
                    <a:lnTo>
                      <a:pt x="5" y="55"/>
                    </a:lnTo>
                    <a:lnTo>
                      <a:pt x="8" y="59"/>
                    </a:lnTo>
                    <a:lnTo>
                      <a:pt x="13" y="56"/>
                    </a:lnTo>
                    <a:lnTo>
                      <a:pt x="14" y="48"/>
                    </a:lnTo>
                    <a:lnTo>
                      <a:pt x="15" y="35"/>
                    </a:lnTo>
                    <a:lnTo>
                      <a:pt x="17" y="27"/>
                    </a:lnTo>
                    <a:lnTo>
                      <a:pt x="18" y="0"/>
                    </a:lnTo>
                    <a:lnTo>
                      <a:pt x="1" y="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40" name="Freeform 364"/>
              <p:cNvSpPr>
                <a:spLocks/>
              </p:cNvSpPr>
              <p:nvPr/>
            </p:nvSpPr>
            <p:spPr bwMode="auto">
              <a:xfrm>
                <a:off x="1525" y="1480"/>
                <a:ext cx="6" cy="10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3" y="9"/>
                  </a:cxn>
                  <a:cxn ang="0">
                    <a:pos x="1" y="9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5" y="9"/>
                  </a:cxn>
                  <a:cxn ang="0">
                    <a:pos x="4" y="9"/>
                  </a:cxn>
                  <a:cxn ang="0">
                    <a:pos x="3" y="9"/>
                  </a:cxn>
                </a:cxnLst>
                <a:rect l="0" t="0" r="r" b="b"/>
                <a:pathLst>
                  <a:path w="6" h="10">
                    <a:moveTo>
                      <a:pt x="3" y="9"/>
                    </a:moveTo>
                    <a:lnTo>
                      <a:pt x="3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41" name="Freeform 365"/>
              <p:cNvSpPr>
                <a:spLocks/>
              </p:cNvSpPr>
              <p:nvPr/>
            </p:nvSpPr>
            <p:spPr bwMode="auto">
              <a:xfrm>
                <a:off x="1588" y="1108"/>
                <a:ext cx="41" cy="7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1" y="8"/>
                  </a:cxn>
                  <a:cxn ang="0">
                    <a:pos x="31" y="42"/>
                  </a:cxn>
                  <a:cxn ang="0">
                    <a:pos x="31" y="31"/>
                  </a:cxn>
                  <a:cxn ang="0">
                    <a:pos x="37" y="31"/>
                  </a:cxn>
                  <a:cxn ang="0">
                    <a:pos x="39" y="34"/>
                  </a:cxn>
                  <a:cxn ang="0">
                    <a:pos x="40" y="40"/>
                  </a:cxn>
                  <a:cxn ang="0">
                    <a:pos x="40" y="76"/>
                  </a:cxn>
                  <a:cxn ang="0">
                    <a:pos x="0" y="75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18" y="6"/>
                  </a:cxn>
                  <a:cxn ang="0">
                    <a:pos x="25" y="4"/>
                  </a:cxn>
                  <a:cxn ang="0">
                    <a:pos x="30" y="2"/>
                  </a:cxn>
                  <a:cxn ang="0">
                    <a:pos x="29" y="0"/>
                  </a:cxn>
                </a:cxnLst>
                <a:rect l="0" t="0" r="r" b="b"/>
                <a:pathLst>
                  <a:path w="41" h="77">
                    <a:moveTo>
                      <a:pt x="29" y="0"/>
                    </a:moveTo>
                    <a:lnTo>
                      <a:pt x="31" y="8"/>
                    </a:lnTo>
                    <a:lnTo>
                      <a:pt x="31" y="42"/>
                    </a:lnTo>
                    <a:lnTo>
                      <a:pt x="31" y="31"/>
                    </a:lnTo>
                    <a:lnTo>
                      <a:pt x="37" y="31"/>
                    </a:lnTo>
                    <a:lnTo>
                      <a:pt x="39" y="34"/>
                    </a:lnTo>
                    <a:lnTo>
                      <a:pt x="40" y="40"/>
                    </a:lnTo>
                    <a:lnTo>
                      <a:pt x="40" y="76"/>
                    </a:lnTo>
                    <a:lnTo>
                      <a:pt x="0" y="75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8" y="6"/>
                    </a:lnTo>
                    <a:lnTo>
                      <a:pt x="25" y="4"/>
                    </a:lnTo>
                    <a:lnTo>
                      <a:pt x="30" y="2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42" name="Freeform 366"/>
              <p:cNvSpPr>
                <a:spLocks/>
              </p:cNvSpPr>
              <p:nvPr/>
            </p:nvSpPr>
            <p:spPr bwMode="auto">
              <a:xfrm>
                <a:off x="1610" y="1136"/>
                <a:ext cx="219" cy="4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8" y="360"/>
                  </a:cxn>
                  <a:cxn ang="0">
                    <a:pos x="218" y="404"/>
                  </a:cxn>
                  <a:cxn ang="0">
                    <a:pos x="0" y="413"/>
                  </a:cxn>
                  <a:cxn ang="0">
                    <a:pos x="0" y="0"/>
                  </a:cxn>
                </a:cxnLst>
                <a:rect l="0" t="0" r="r" b="b"/>
                <a:pathLst>
                  <a:path w="219" h="414">
                    <a:moveTo>
                      <a:pt x="0" y="0"/>
                    </a:moveTo>
                    <a:lnTo>
                      <a:pt x="218" y="360"/>
                    </a:lnTo>
                    <a:lnTo>
                      <a:pt x="218" y="404"/>
                    </a:lnTo>
                    <a:lnTo>
                      <a:pt x="0" y="4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43" name="Line 367"/>
              <p:cNvSpPr>
                <a:spLocks noChangeShapeType="1"/>
              </p:cNvSpPr>
              <p:nvPr/>
            </p:nvSpPr>
            <p:spPr bwMode="auto">
              <a:xfrm flipH="1" flipV="1">
                <a:off x="1623" y="1190"/>
                <a:ext cx="198" cy="3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44" name="Line 368"/>
              <p:cNvSpPr>
                <a:spLocks noChangeShapeType="1"/>
              </p:cNvSpPr>
              <p:nvPr/>
            </p:nvSpPr>
            <p:spPr bwMode="auto">
              <a:xfrm flipH="1" flipV="1">
                <a:off x="1621" y="1203"/>
                <a:ext cx="195" cy="30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45" name="Line 369"/>
              <p:cNvSpPr>
                <a:spLocks noChangeShapeType="1"/>
              </p:cNvSpPr>
              <p:nvPr/>
            </p:nvSpPr>
            <p:spPr bwMode="auto">
              <a:xfrm flipH="1">
                <a:off x="1612" y="1498"/>
                <a:ext cx="204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46" name="Line 370"/>
              <p:cNvSpPr>
                <a:spLocks noChangeShapeType="1"/>
              </p:cNvSpPr>
              <p:nvPr/>
            </p:nvSpPr>
            <p:spPr bwMode="auto">
              <a:xfrm>
                <a:off x="1704" y="1502"/>
                <a:ext cx="0" cy="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47" name="Freeform 371"/>
              <p:cNvSpPr>
                <a:spLocks/>
              </p:cNvSpPr>
              <p:nvPr/>
            </p:nvSpPr>
            <p:spPr bwMode="auto">
              <a:xfrm>
                <a:off x="1788" y="1476"/>
                <a:ext cx="3" cy="29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" y="28"/>
                  </a:cxn>
                </a:cxnLst>
                <a:rect l="0" t="0" r="r" b="b"/>
                <a:pathLst>
                  <a:path w="3" h="29">
                    <a:moveTo>
                      <a:pt x="2" y="28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48" name="Freeform 372"/>
              <p:cNvSpPr>
                <a:spLocks/>
              </p:cNvSpPr>
              <p:nvPr/>
            </p:nvSpPr>
            <p:spPr bwMode="auto">
              <a:xfrm>
                <a:off x="1714" y="1476"/>
                <a:ext cx="3" cy="29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" y="28"/>
                  </a:cxn>
                </a:cxnLst>
                <a:rect l="0" t="0" r="r" b="b"/>
                <a:pathLst>
                  <a:path w="3" h="29">
                    <a:moveTo>
                      <a:pt x="2" y="28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49" name="Freeform 373"/>
              <p:cNvSpPr>
                <a:spLocks/>
              </p:cNvSpPr>
              <p:nvPr/>
            </p:nvSpPr>
            <p:spPr bwMode="auto">
              <a:xfrm>
                <a:off x="1627" y="1476"/>
                <a:ext cx="3" cy="29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" y="28"/>
                  </a:cxn>
                </a:cxnLst>
                <a:rect l="0" t="0" r="r" b="b"/>
                <a:pathLst>
                  <a:path w="3" h="29">
                    <a:moveTo>
                      <a:pt x="2" y="28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50" name="Freeform 374"/>
              <p:cNvSpPr>
                <a:spLocks/>
              </p:cNvSpPr>
              <p:nvPr/>
            </p:nvSpPr>
            <p:spPr bwMode="auto">
              <a:xfrm>
                <a:off x="1694" y="1476"/>
                <a:ext cx="5" cy="29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4" y="28"/>
                  </a:cxn>
                </a:cxnLst>
                <a:rect l="0" t="0" r="r" b="b"/>
                <a:pathLst>
                  <a:path w="5" h="29">
                    <a:moveTo>
                      <a:pt x="4" y="28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4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51" name="Freeform 375"/>
              <p:cNvSpPr>
                <a:spLocks/>
              </p:cNvSpPr>
              <p:nvPr/>
            </p:nvSpPr>
            <p:spPr bwMode="auto">
              <a:xfrm>
                <a:off x="1637" y="1474"/>
                <a:ext cx="32" cy="17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31" y="16"/>
                  </a:cxn>
                </a:cxnLst>
                <a:rect l="0" t="0" r="r" b="b"/>
                <a:pathLst>
                  <a:path w="32" h="17">
                    <a:moveTo>
                      <a:pt x="31" y="16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1" y="16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52" name="Freeform 376"/>
              <p:cNvSpPr>
                <a:spLocks/>
              </p:cNvSpPr>
              <p:nvPr/>
            </p:nvSpPr>
            <p:spPr bwMode="auto">
              <a:xfrm>
                <a:off x="1757" y="1422"/>
                <a:ext cx="8" cy="66"/>
              </a:xfrm>
              <a:custGeom>
                <a:avLst/>
                <a:gdLst/>
                <a:ahLst/>
                <a:cxnLst>
                  <a:cxn ang="0">
                    <a:pos x="7" y="65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65"/>
                  </a:cxn>
                  <a:cxn ang="0">
                    <a:pos x="7" y="65"/>
                  </a:cxn>
                </a:cxnLst>
                <a:rect l="0" t="0" r="r" b="b"/>
                <a:pathLst>
                  <a:path w="8" h="66">
                    <a:moveTo>
                      <a:pt x="7" y="65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7" y="65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53" name="Freeform 377"/>
              <p:cNvSpPr>
                <a:spLocks/>
              </p:cNvSpPr>
              <p:nvPr/>
            </p:nvSpPr>
            <p:spPr bwMode="auto">
              <a:xfrm>
                <a:off x="1753" y="1436"/>
                <a:ext cx="16" cy="2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7"/>
                  </a:cxn>
                  <a:cxn ang="0">
                    <a:pos x="8" y="20"/>
                  </a:cxn>
                  <a:cxn ang="0">
                    <a:pos x="0" y="7"/>
                  </a:cxn>
                  <a:cxn ang="0">
                    <a:pos x="8" y="0"/>
                  </a:cxn>
                </a:cxnLst>
                <a:rect l="0" t="0" r="r" b="b"/>
                <a:pathLst>
                  <a:path w="16" h="21">
                    <a:moveTo>
                      <a:pt x="8" y="0"/>
                    </a:moveTo>
                    <a:lnTo>
                      <a:pt x="15" y="7"/>
                    </a:lnTo>
                    <a:lnTo>
                      <a:pt x="8" y="20"/>
                    </a:lnTo>
                    <a:lnTo>
                      <a:pt x="0" y="7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54" name="Freeform 378"/>
              <p:cNvSpPr>
                <a:spLocks/>
              </p:cNvSpPr>
              <p:nvPr/>
            </p:nvSpPr>
            <p:spPr bwMode="auto">
              <a:xfrm>
                <a:off x="1755" y="1468"/>
                <a:ext cx="12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" y="4"/>
                  </a:cxn>
                  <a:cxn ang="0">
                    <a:pos x="6" y="9"/>
                  </a:cxn>
                  <a:cxn ang="0">
                    <a:pos x="0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lnTo>
                      <a:pt x="11" y="4"/>
                    </a:lnTo>
                    <a:lnTo>
                      <a:pt x="6" y="9"/>
                    </a:lnTo>
                    <a:lnTo>
                      <a:pt x="0" y="4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55" name="Freeform 379"/>
              <p:cNvSpPr>
                <a:spLocks/>
              </p:cNvSpPr>
              <p:nvPr/>
            </p:nvSpPr>
            <p:spPr bwMode="auto">
              <a:xfrm>
                <a:off x="1815" y="1458"/>
                <a:ext cx="7" cy="79"/>
              </a:xfrm>
              <a:custGeom>
                <a:avLst/>
                <a:gdLst/>
                <a:ahLst/>
                <a:cxnLst>
                  <a:cxn ang="0">
                    <a:pos x="6" y="78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78"/>
                  </a:cxn>
                  <a:cxn ang="0">
                    <a:pos x="6" y="78"/>
                  </a:cxn>
                </a:cxnLst>
                <a:rect l="0" t="0" r="r" b="b"/>
                <a:pathLst>
                  <a:path w="7" h="79">
                    <a:moveTo>
                      <a:pt x="6" y="78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" y="7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56" name="Freeform 380"/>
              <p:cNvSpPr>
                <a:spLocks/>
              </p:cNvSpPr>
              <p:nvPr/>
            </p:nvSpPr>
            <p:spPr bwMode="auto">
              <a:xfrm>
                <a:off x="1810" y="1476"/>
                <a:ext cx="15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4" y="8"/>
                  </a:cxn>
                  <a:cxn ang="0">
                    <a:pos x="8" y="23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15" h="24">
                    <a:moveTo>
                      <a:pt x="8" y="0"/>
                    </a:moveTo>
                    <a:lnTo>
                      <a:pt x="14" y="8"/>
                    </a:lnTo>
                    <a:lnTo>
                      <a:pt x="8" y="23"/>
                    </a:ln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57" name="Freeform 381"/>
              <p:cNvSpPr>
                <a:spLocks/>
              </p:cNvSpPr>
              <p:nvPr/>
            </p:nvSpPr>
            <p:spPr bwMode="auto">
              <a:xfrm>
                <a:off x="1812" y="1513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" y="5"/>
                  </a:cxn>
                  <a:cxn ang="0">
                    <a:pos x="6" y="11"/>
                  </a:cxn>
                  <a:cxn ang="0">
                    <a:pos x="0" y="6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11" y="5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58" name="Freeform 382"/>
              <p:cNvSpPr>
                <a:spLocks/>
              </p:cNvSpPr>
              <p:nvPr/>
            </p:nvSpPr>
            <p:spPr bwMode="auto">
              <a:xfrm>
                <a:off x="1638" y="1299"/>
                <a:ext cx="36" cy="15"/>
              </a:xfrm>
              <a:custGeom>
                <a:avLst/>
                <a:gdLst/>
                <a:ahLst/>
                <a:cxnLst>
                  <a:cxn ang="0">
                    <a:pos x="35" y="14"/>
                  </a:cxn>
                  <a:cxn ang="0">
                    <a:pos x="35" y="9"/>
                  </a:cxn>
                  <a:cxn ang="0">
                    <a:pos x="24" y="9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1" y="9"/>
                  </a:cxn>
                  <a:cxn ang="0">
                    <a:pos x="9" y="9"/>
                  </a:cxn>
                  <a:cxn ang="0">
                    <a:pos x="9" y="1"/>
                  </a:cxn>
                  <a:cxn ang="0">
                    <a:pos x="4" y="1"/>
                  </a:cxn>
                  <a:cxn ang="0">
                    <a:pos x="4" y="9"/>
                  </a:cxn>
                  <a:cxn ang="0">
                    <a:pos x="0" y="9"/>
                  </a:cxn>
                </a:cxnLst>
                <a:rect l="0" t="0" r="r" b="b"/>
                <a:pathLst>
                  <a:path w="36" h="15">
                    <a:moveTo>
                      <a:pt x="35" y="14"/>
                    </a:moveTo>
                    <a:lnTo>
                      <a:pt x="35" y="9"/>
                    </a:lnTo>
                    <a:lnTo>
                      <a:pt x="24" y="9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1" y="9"/>
                    </a:lnTo>
                    <a:lnTo>
                      <a:pt x="9" y="9"/>
                    </a:lnTo>
                    <a:lnTo>
                      <a:pt x="9" y="1"/>
                    </a:lnTo>
                    <a:lnTo>
                      <a:pt x="4" y="1"/>
                    </a:lnTo>
                    <a:lnTo>
                      <a:pt x="4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59" name="Freeform 383"/>
              <p:cNvSpPr>
                <a:spLocks/>
              </p:cNvSpPr>
              <p:nvPr/>
            </p:nvSpPr>
            <p:spPr bwMode="auto">
              <a:xfrm>
                <a:off x="1575" y="1300"/>
                <a:ext cx="142" cy="67"/>
              </a:xfrm>
              <a:custGeom>
                <a:avLst/>
                <a:gdLst/>
                <a:ahLst/>
                <a:cxnLst>
                  <a:cxn ang="0">
                    <a:pos x="128" y="43"/>
                  </a:cxn>
                  <a:cxn ang="0">
                    <a:pos x="141" y="64"/>
                  </a:cxn>
                  <a:cxn ang="0">
                    <a:pos x="138" y="63"/>
                  </a:cxn>
                  <a:cxn ang="0">
                    <a:pos x="130" y="57"/>
                  </a:cxn>
                  <a:cxn ang="0">
                    <a:pos x="117" y="62"/>
                  </a:cxn>
                  <a:cxn ang="0">
                    <a:pos x="100" y="66"/>
                  </a:cxn>
                  <a:cxn ang="0">
                    <a:pos x="51" y="65"/>
                  </a:cxn>
                  <a:cxn ang="0">
                    <a:pos x="52" y="58"/>
                  </a:cxn>
                  <a:cxn ang="0">
                    <a:pos x="39" y="49"/>
                  </a:cxn>
                  <a:cxn ang="0">
                    <a:pos x="4" y="41"/>
                  </a:cxn>
                  <a:cxn ang="0">
                    <a:pos x="2" y="39"/>
                  </a:cxn>
                  <a:cxn ang="0">
                    <a:pos x="0" y="24"/>
                  </a:cxn>
                  <a:cxn ang="0">
                    <a:pos x="5" y="8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50" y="13"/>
                  </a:cxn>
                  <a:cxn ang="0">
                    <a:pos x="52" y="27"/>
                  </a:cxn>
                  <a:cxn ang="0">
                    <a:pos x="128" y="43"/>
                  </a:cxn>
                </a:cxnLst>
                <a:rect l="0" t="0" r="r" b="b"/>
                <a:pathLst>
                  <a:path w="142" h="67">
                    <a:moveTo>
                      <a:pt x="128" y="43"/>
                    </a:moveTo>
                    <a:lnTo>
                      <a:pt x="141" y="64"/>
                    </a:lnTo>
                    <a:lnTo>
                      <a:pt x="138" y="63"/>
                    </a:lnTo>
                    <a:lnTo>
                      <a:pt x="130" y="57"/>
                    </a:lnTo>
                    <a:lnTo>
                      <a:pt x="117" y="62"/>
                    </a:lnTo>
                    <a:lnTo>
                      <a:pt x="100" y="66"/>
                    </a:lnTo>
                    <a:lnTo>
                      <a:pt x="51" y="65"/>
                    </a:lnTo>
                    <a:lnTo>
                      <a:pt x="52" y="58"/>
                    </a:lnTo>
                    <a:lnTo>
                      <a:pt x="39" y="49"/>
                    </a:lnTo>
                    <a:lnTo>
                      <a:pt x="4" y="41"/>
                    </a:lnTo>
                    <a:lnTo>
                      <a:pt x="2" y="39"/>
                    </a:lnTo>
                    <a:lnTo>
                      <a:pt x="0" y="24"/>
                    </a:lnTo>
                    <a:lnTo>
                      <a:pt x="5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50" y="13"/>
                    </a:lnTo>
                    <a:lnTo>
                      <a:pt x="52" y="27"/>
                    </a:lnTo>
                    <a:lnTo>
                      <a:pt x="128" y="43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60" name="Freeform 384"/>
              <p:cNvSpPr>
                <a:spLocks/>
              </p:cNvSpPr>
              <p:nvPr/>
            </p:nvSpPr>
            <p:spPr bwMode="auto">
              <a:xfrm>
                <a:off x="1628" y="1332"/>
                <a:ext cx="50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9"/>
                  </a:cxn>
                  <a:cxn ang="0">
                    <a:pos x="49" y="12"/>
                  </a:cxn>
                  <a:cxn ang="0">
                    <a:pos x="49" y="15"/>
                  </a:cxn>
                  <a:cxn ang="0">
                    <a:pos x="49" y="28"/>
                  </a:cxn>
                  <a:cxn ang="0">
                    <a:pos x="0" y="28"/>
                  </a:cxn>
                  <a:cxn ang="0">
                    <a:pos x="0" y="0"/>
                  </a:cxn>
                </a:cxnLst>
                <a:rect l="0" t="0" r="r" b="b"/>
                <a:pathLst>
                  <a:path w="50" h="29">
                    <a:moveTo>
                      <a:pt x="0" y="0"/>
                    </a:moveTo>
                    <a:lnTo>
                      <a:pt x="45" y="9"/>
                    </a:lnTo>
                    <a:lnTo>
                      <a:pt x="49" y="12"/>
                    </a:lnTo>
                    <a:lnTo>
                      <a:pt x="49" y="15"/>
                    </a:lnTo>
                    <a:lnTo>
                      <a:pt x="49" y="28"/>
                    </a:lnTo>
                    <a:lnTo>
                      <a:pt x="0" y="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61" name="Freeform 385"/>
              <p:cNvSpPr>
                <a:spLocks/>
              </p:cNvSpPr>
              <p:nvPr/>
            </p:nvSpPr>
            <p:spPr bwMode="auto">
              <a:xfrm>
                <a:off x="1637" y="1316"/>
                <a:ext cx="35" cy="13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35" h="13">
                    <a:moveTo>
                      <a:pt x="34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62" name="Freeform 386"/>
              <p:cNvSpPr>
                <a:spLocks/>
              </p:cNvSpPr>
              <p:nvPr/>
            </p:nvSpPr>
            <p:spPr bwMode="auto">
              <a:xfrm>
                <a:off x="1582" y="1160"/>
                <a:ext cx="32" cy="144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0" y="55"/>
                  </a:cxn>
                  <a:cxn ang="0">
                    <a:pos x="17" y="55"/>
                  </a:cxn>
                  <a:cxn ang="0">
                    <a:pos x="1" y="55"/>
                  </a:cxn>
                  <a:cxn ang="0">
                    <a:pos x="1" y="0"/>
                  </a:cxn>
                  <a:cxn ang="0">
                    <a:pos x="31" y="0"/>
                  </a:cxn>
                  <a:cxn ang="0">
                    <a:pos x="31" y="141"/>
                  </a:cxn>
                  <a:cxn ang="0">
                    <a:pos x="29" y="143"/>
                  </a:cxn>
                  <a:cxn ang="0">
                    <a:pos x="0" y="143"/>
                  </a:cxn>
                </a:cxnLst>
                <a:rect l="0" t="0" r="r" b="b"/>
                <a:pathLst>
                  <a:path w="32" h="144">
                    <a:moveTo>
                      <a:pt x="0" y="143"/>
                    </a:moveTo>
                    <a:lnTo>
                      <a:pt x="0" y="55"/>
                    </a:lnTo>
                    <a:lnTo>
                      <a:pt x="17" y="55"/>
                    </a:lnTo>
                    <a:lnTo>
                      <a:pt x="1" y="55"/>
                    </a:lnTo>
                    <a:lnTo>
                      <a:pt x="1" y="0"/>
                    </a:lnTo>
                    <a:lnTo>
                      <a:pt x="31" y="0"/>
                    </a:lnTo>
                    <a:lnTo>
                      <a:pt x="31" y="141"/>
                    </a:lnTo>
                    <a:lnTo>
                      <a:pt x="29" y="143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63" name="Line 387"/>
              <p:cNvSpPr>
                <a:spLocks noChangeShapeType="1"/>
              </p:cNvSpPr>
              <p:nvPr/>
            </p:nvSpPr>
            <p:spPr bwMode="auto">
              <a:xfrm flipV="1">
                <a:off x="1716" y="1320"/>
                <a:ext cx="1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64" name="Freeform 388"/>
              <p:cNvSpPr>
                <a:spLocks/>
              </p:cNvSpPr>
              <p:nvPr/>
            </p:nvSpPr>
            <p:spPr bwMode="auto">
              <a:xfrm>
                <a:off x="1600" y="1158"/>
                <a:ext cx="8" cy="10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7"/>
                  </a:cxn>
                  <a:cxn ang="0">
                    <a:pos x="7" y="102"/>
                  </a:cxn>
                  <a:cxn ang="0">
                    <a:pos x="0" y="102"/>
                  </a:cxn>
                  <a:cxn ang="0">
                    <a:pos x="0" y="8"/>
                  </a:cxn>
                  <a:cxn ang="0">
                    <a:pos x="4" y="0"/>
                  </a:cxn>
                </a:cxnLst>
                <a:rect l="0" t="0" r="r" b="b"/>
                <a:pathLst>
                  <a:path w="8" h="103">
                    <a:moveTo>
                      <a:pt x="4" y="0"/>
                    </a:moveTo>
                    <a:lnTo>
                      <a:pt x="7" y="7"/>
                    </a:lnTo>
                    <a:lnTo>
                      <a:pt x="7" y="102"/>
                    </a:lnTo>
                    <a:lnTo>
                      <a:pt x="0" y="102"/>
                    </a:lnTo>
                    <a:lnTo>
                      <a:pt x="0" y="8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65" name="Freeform 389"/>
              <p:cNvSpPr>
                <a:spLocks/>
              </p:cNvSpPr>
              <p:nvPr/>
            </p:nvSpPr>
            <p:spPr bwMode="auto">
              <a:xfrm>
                <a:off x="1588" y="1105"/>
                <a:ext cx="30" cy="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1"/>
                  </a:cxn>
                  <a:cxn ang="0">
                    <a:pos x="26" y="2"/>
                  </a:cxn>
                  <a:cxn ang="0">
                    <a:pos x="29" y="5"/>
                  </a:cxn>
                  <a:cxn ang="0">
                    <a:pos x="17" y="5"/>
                  </a:cxn>
                  <a:cxn ang="0">
                    <a:pos x="8" y="7"/>
                  </a:cxn>
                  <a:cxn ang="0">
                    <a:pos x="0" y="6"/>
                  </a:cxn>
                  <a:cxn ang="0">
                    <a:pos x="15" y="0"/>
                  </a:cxn>
                </a:cxnLst>
                <a:rect l="0" t="0" r="r" b="b"/>
                <a:pathLst>
                  <a:path w="30" h="8">
                    <a:moveTo>
                      <a:pt x="15" y="0"/>
                    </a:moveTo>
                    <a:lnTo>
                      <a:pt x="21" y="1"/>
                    </a:lnTo>
                    <a:lnTo>
                      <a:pt x="26" y="2"/>
                    </a:lnTo>
                    <a:lnTo>
                      <a:pt x="29" y="5"/>
                    </a:lnTo>
                    <a:lnTo>
                      <a:pt x="17" y="5"/>
                    </a:lnTo>
                    <a:lnTo>
                      <a:pt x="8" y="7"/>
                    </a:lnTo>
                    <a:lnTo>
                      <a:pt x="0" y="6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66" name="Freeform 390"/>
              <p:cNvSpPr>
                <a:spLocks/>
              </p:cNvSpPr>
              <p:nvPr/>
            </p:nvSpPr>
            <p:spPr bwMode="auto">
              <a:xfrm>
                <a:off x="1589" y="1074"/>
                <a:ext cx="16" cy="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5" y="35"/>
                  </a:cxn>
                  <a:cxn ang="0">
                    <a:pos x="0" y="36"/>
                  </a:cxn>
                  <a:cxn ang="0">
                    <a:pos x="1" y="0"/>
                  </a:cxn>
                </a:cxnLst>
                <a:rect l="0" t="0" r="r" b="b"/>
                <a:pathLst>
                  <a:path w="16" h="37">
                    <a:moveTo>
                      <a:pt x="1" y="0"/>
                    </a:moveTo>
                    <a:lnTo>
                      <a:pt x="15" y="35"/>
                    </a:lnTo>
                    <a:lnTo>
                      <a:pt x="0" y="3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67" name="Line 391"/>
              <p:cNvSpPr>
                <a:spLocks noChangeShapeType="1"/>
              </p:cNvSpPr>
              <p:nvPr/>
            </p:nvSpPr>
            <p:spPr bwMode="auto">
              <a:xfrm flipH="1">
                <a:off x="1586" y="1145"/>
                <a:ext cx="2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68" name="Line 392"/>
              <p:cNvSpPr>
                <a:spLocks noChangeShapeType="1"/>
              </p:cNvSpPr>
              <p:nvPr/>
            </p:nvSpPr>
            <p:spPr bwMode="auto">
              <a:xfrm flipH="1">
                <a:off x="1584" y="1150"/>
                <a:ext cx="2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69" name="Line 393"/>
              <p:cNvSpPr>
                <a:spLocks noChangeShapeType="1"/>
              </p:cNvSpPr>
              <p:nvPr/>
            </p:nvSpPr>
            <p:spPr bwMode="auto">
              <a:xfrm>
                <a:off x="1593" y="1143"/>
                <a:ext cx="0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70" name="Freeform 394"/>
              <p:cNvSpPr>
                <a:spLocks/>
              </p:cNvSpPr>
              <p:nvPr/>
            </p:nvSpPr>
            <p:spPr bwMode="auto">
              <a:xfrm>
                <a:off x="1590" y="1457"/>
                <a:ext cx="15" cy="18"/>
              </a:xfrm>
              <a:custGeom>
                <a:avLst/>
                <a:gdLst/>
                <a:ahLst/>
                <a:cxnLst>
                  <a:cxn ang="0">
                    <a:pos x="14" y="17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14" y="17"/>
                  </a:cxn>
                </a:cxnLst>
                <a:rect l="0" t="0" r="r" b="b"/>
                <a:pathLst>
                  <a:path w="15" h="18">
                    <a:moveTo>
                      <a:pt x="14" y="17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4" y="1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71" name="Freeform 395"/>
              <p:cNvSpPr>
                <a:spLocks/>
              </p:cNvSpPr>
              <p:nvPr/>
            </p:nvSpPr>
            <p:spPr bwMode="auto">
              <a:xfrm>
                <a:off x="1590" y="1500"/>
                <a:ext cx="18" cy="19"/>
              </a:xfrm>
              <a:custGeom>
                <a:avLst/>
                <a:gdLst/>
                <a:ahLst/>
                <a:cxnLst>
                  <a:cxn ang="0">
                    <a:pos x="17" y="1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17" y="18"/>
                  </a:cxn>
                </a:cxnLst>
                <a:rect l="0" t="0" r="r" b="b"/>
                <a:pathLst>
                  <a:path w="18" h="19">
                    <a:moveTo>
                      <a:pt x="17" y="18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7" y="1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72" name="Freeform 396"/>
              <p:cNvSpPr>
                <a:spLocks/>
              </p:cNvSpPr>
              <p:nvPr/>
            </p:nvSpPr>
            <p:spPr bwMode="auto">
              <a:xfrm>
                <a:off x="1590" y="1522"/>
                <a:ext cx="14" cy="40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39"/>
                  </a:cxn>
                  <a:cxn ang="0">
                    <a:pos x="13" y="39"/>
                  </a:cxn>
                </a:cxnLst>
                <a:rect l="0" t="0" r="r" b="b"/>
                <a:pathLst>
                  <a:path w="14" h="40">
                    <a:moveTo>
                      <a:pt x="13" y="39"/>
                    </a:moveTo>
                    <a:lnTo>
                      <a:pt x="13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13" y="3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73" name="Freeform 397"/>
              <p:cNvSpPr>
                <a:spLocks/>
              </p:cNvSpPr>
              <p:nvPr/>
            </p:nvSpPr>
            <p:spPr bwMode="auto">
              <a:xfrm>
                <a:off x="1603" y="1549"/>
                <a:ext cx="13" cy="4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25"/>
                  </a:cxn>
                  <a:cxn ang="0">
                    <a:pos x="0" y="25"/>
                  </a:cxn>
                  <a:cxn ang="0">
                    <a:pos x="11" y="24"/>
                  </a:cxn>
                  <a:cxn ang="0">
                    <a:pos x="12" y="45"/>
                  </a:cxn>
                  <a:cxn ang="0">
                    <a:pos x="4" y="44"/>
                  </a:cxn>
                  <a:cxn ang="0">
                    <a:pos x="3" y="0"/>
                  </a:cxn>
                  <a:cxn ang="0">
                    <a:pos x="12" y="0"/>
                  </a:cxn>
                </a:cxnLst>
                <a:rect l="0" t="0" r="r" b="b"/>
                <a:pathLst>
                  <a:path w="13" h="46">
                    <a:moveTo>
                      <a:pt x="12" y="0"/>
                    </a:moveTo>
                    <a:lnTo>
                      <a:pt x="12" y="25"/>
                    </a:lnTo>
                    <a:lnTo>
                      <a:pt x="0" y="25"/>
                    </a:lnTo>
                    <a:lnTo>
                      <a:pt x="11" y="24"/>
                    </a:lnTo>
                    <a:lnTo>
                      <a:pt x="12" y="45"/>
                    </a:lnTo>
                    <a:lnTo>
                      <a:pt x="4" y="44"/>
                    </a:lnTo>
                    <a:lnTo>
                      <a:pt x="3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74" name="Freeform 398"/>
              <p:cNvSpPr>
                <a:spLocks/>
              </p:cNvSpPr>
              <p:nvPr/>
            </p:nvSpPr>
            <p:spPr bwMode="auto">
              <a:xfrm>
                <a:off x="1587" y="1570"/>
                <a:ext cx="18" cy="60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7" y="26"/>
                  </a:cxn>
                  <a:cxn ang="0">
                    <a:pos x="16" y="39"/>
                  </a:cxn>
                  <a:cxn ang="0">
                    <a:pos x="12" y="55"/>
                  </a:cxn>
                  <a:cxn ang="0">
                    <a:pos x="10" y="59"/>
                  </a:cxn>
                  <a:cxn ang="0">
                    <a:pos x="5" y="56"/>
                  </a:cxn>
                  <a:cxn ang="0">
                    <a:pos x="3" y="48"/>
                  </a:cxn>
                  <a:cxn ang="0">
                    <a:pos x="2" y="35"/>
                  </a:cxn>
                  <a:cxn ang="0">
                    <a:pos x="1" y="27"/>
                  </a:cxn>
                  <a:cxn ang="0">
                    <a:pos x="0" y="0"/>
                  </a:cxn>
                  <a:cxn ang="0">
                    <a:pos x="16" y="8"/>
                  </a:cxn>
                </a:cxnLst>
                <a:rect l="0" t="0" r="r" b="b"/>
                <a:pathLst>
                  <a:path w="18" h="60">
                    <a:moveTo>
                      <a:pt x="16" y="8"/>
                    </a:moveTo>
                    <a:lnTo>
                      <a:pt x="17" y="26"/>
                    </a:lnTo>
                    <a:lnTo>
                      <a:pt x="16" y="39"/>
                    </a:lnTo>
                    <a:lnTo>
                      <a:pt x="12" y="55"/>
                    </a:lnTo>
                    <a:lnTo>
                      <a:pt x="10" y="59"/>
                    </a:lnTo>
                    <a:lnTo>
                      <a:pt x="5" y="56"/>
                    </a:lnTo>
                    <a:lnTo>
                      <a:pt x="3" y="48"/>
                    </a:lnTo>
                    <a:lnTo>
                      <a:pt x="2" y="35"/>
                    </a:lnTo>
                    <a:lnTo>
                      <a:pt x="1" y="27"/>
                    </a:lnTo>
                    <a:lnTo>
                      <a:pt x="0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75" name="Freeform 399"/>
              <p:cNvSpPr>
                <a:spLocks/>
              </p:cNvSpPr>
              <p:nvPr/>
            </p:nvSpPr>
            <p:spPr bwMode="auto">
              <a:xfrm>
                <a:off x="1596" y="1480"/>
                <a:ext cx="5" cy="10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3" y="9"/>
                  </a:cxn>
                  <a:cxn ang="0">
                    <a:pos x="4" y="8"/>
                  </a:cxn>
                  <a:cxn ang="0">
                    <a:pos x="4" y="7"/>
                  </a:cxn>
                  <a:cxn ang="0">
                    <a:pos x="4" y="6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2" y="9"/>
                  </a:cxn>
                </a:cxnLst>
                <a:rect l="0" t="0" r="r" b="b"/>
                <a:pathLst>
                  <a:path w="5" h="10">
                    <a:moveTo>
                      <a:pt x="2" y="9"/>
                    </a:moveTo>
                    <a:lnTo>
                      <a:pt x="3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76" name="Freeform 400"/>
              <p:cNvSpPr>
                <a:spLocks/>
              </p:cNvSpPr>
              <p:nvPr/>
            </p:nvSpPr>
            <p:spPr bwMode="auto">
              <a:xfrm>
                <a:off x="1552" y="1061"/>
                <a:ext cx="23" cy="7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76"/>
                  </a:cxn>
                  <a:cxn ang="0">
                    <a:pos x="0" y="76"/>
                  </a:cxn>
                </a:cxnLst>
                <a:rect l="0" t="0" r="r" b="b"/>
                <a:pathLst>
                  <a:path w="23" h="77">
                    <a:moveTo>
                      <a:pt x="0" y="76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76"/>
                    </a:lnTo>
                    <a:lnTo>
                      <a:pt x="0" y="76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77" name="Freeform 401"/>
              <p:cNvSpPr>
                <a:spLocks/>
              </p:cNvSpPr>
              <p:nvPr/>
            </p:nvSpPr>
            <p:spPr bwMode="auto">
              <a:xfrm>
                <a:off x="1556" y="1189"/>
                <a:ext cx="16" cy="22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15" y="21"/>
                  </a:cxn>
                  <a:cxn ang="0">
                    <a:pos x="0" y="21"/>
                  </a:cxn>
                </a:cxnLst>
                <a:rect l="0" t="0" r="r" b="b"/>
                <a:pathLst>
                  <a:path w="16" h="22">
                    <a:moveTo>
                      <a:pt x="0" y="21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5" y="21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78" name="Freeform 402"/>
              <p:cNvSpPr>
                <a:spLocks/>
              </p:cNvSpPr>
              <p:nvPr/>
            </p:nvSpPr>
            <p:spPr bwMode="auto">
              <a:xfrm>
                <a:off x="1547" y="1520"/>
                <a:ext cx="32" cy="25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4"/>
                  </a:cxn>
                  <a:cxn ang="0">
                    <a:pos x="0" y="24"/>
                  </a:cxn>
                </a:cxnLst>
                <a:rect l="0" t="0" r="r" b="b"/>
                <a:pathLst>
                  <a:path w="32" h="25">
                    <a:moveTo>
                      <a:pt x="0" y="24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1" y="24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79" name="Freeform 403"/>
              <p:cNvSpPr>
                <a:spLocks/>
              </p:cNvSpPr>
              <p:nvPr/>
            </p:nvSpPr>
            <p:spPr bwMode="auto">
              <a:xfrm>
                <a:off x="1556" y="1469"/>
                <a:ext cx="16" cy="80"/>
              </a:xfrm>
              <a:custGeom>
                <a:avLst/>
                <a:gdLst/>
                <a:ahLst/>
                <a:cxnLst>
                  <a:cxn ang="0">
                    <a:pos x="2" y="79"/>
                  </a:cxn>
                  <a:cxn ang="0">
                    <a:pos x="1" y="71"/>
                  </a:cxn>
                  <a:cxn ang="0">
                    <a:pos x="0" y="60"/>
                  </a:cxn>
                  <a:cxn ang="0">
                    <a:pos x="0" y="51"/>
                  </a:cxn>
                  <a:cxn ang="0">
                    <a:pos x="0" y="41"/>
                  </a:cxn>
                  <a:cxn ang="0">
                    <a:pos x="0" y="29"/>
                  </a:cxn>
                  <a:cxn ang="0">
                    <a:pos x="2" y="15"/>
                  </a:cxn>
                  <a:cxn ang="0">
                    <a:pos x="4" y="5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10" y="2"/>
                  </a:cxn>
                  <a:cxn ang="0">
                    <a:pos x="10" y="5"/>
                  </a:cxn>
                  <a:cxn ang="0">
                    <a:pos x="13" y="15"/>
                  </a:cxn>
                  <a:cxn ang="0">
                    <a:pos x="15" y="29"/>
                  </a:cxn>
                  <a:cxn ang="0">
                    <a:pos x="15" y="41"/>
                  </a:cxn>
                  <a:cxn ang="0">
                    <a:pos x="15" y="51"/>
                  </a:cxn>
                  <a:cxn ang="0">
                    <a:pos x="15" y="60"/>
                  </a:cxn>
                  <a:cxn ang="0">
                    <a:pos x="14" y="71"/>
                  </a:cxn>
                  <a:cxn ang="0">
                    <a:pos x="13" y="79"/>
                  </a:cxn>
                  <a:cxn ang="0">
                    <a:pos x="2" y="79"/>
                  </a:cxn>
                </a:cxnLst>
                <a:rect l="0" t="0" r="r" b="b"/>
                <a:pathLst>
                  <a:path w="16" h="80">
                    <a:moveTo>
                      <a:pt x="2" y="79"/>
                    </a:moveTo>
                    <a:lnTo>
                      <a:pt x="1" y="71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0" y="41"/>
                    </a:lnTo>
                    <a:lnTo>
                      <a:pt x="0" y="29"/>
                    </a:lnTo>
                    <a:lnTo>
                      <a:pt x="2" y="15"/>
                    </a:lnTo>
                    <a:lnTo>
                      <a:pt x="4" y="5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3" y="15"/>
                    </a:lnTo>
                    <a:lnTo>
                      <a:pt x="15" y="29"/>
                    </a:lnTo>
                    <a:lnTo>
                      <a:pt x="15" y="41"/>
                    </a:lnTo>
                    <a:lnTo>
                      <a:pt x="15" y="51"/>
                    </a:lnTo>
                    <a:lnTo>
                      <a:pt x="15" y="60"/>
                    </a:lnTo>
                    <a:lnTo>
                      <a:pt x="14" y="71"/>
                    </a:lnTo>
                    <a:lnTo>
                      <a:pt x="13" y="79"/>
                    </a:lnTo>
                    <a:lnTo>
                      <a:pt x="2" y="7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80" name="Line 404"/>
              <p:cNvSpPr>
                <a:spLocks noChangeShapeType="1"/>
              </p:cNvSpPr>
              <p:nvPr/>
            </p:nvSpPr>
            <p:spPr bwMode="auto">
              <a:xfrm>
                <a:off x="1549" y="1261"/>
                <a:ext cx="2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81" name="Freeform 405"/>
              <p:cNvSpPr>
                <a:spLocks/>
              </p:cNvSpPr>
              <p:nvPr/>
            </p:nvSpPr>
            <p:spPr bwMode="auto">
              <a:xfrm>
                <a:off x="1551" y="1338"/>
                <a:ext cx="25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8"/>
                  </a:cxn>
                  <a:cxn ang="0">
                    <a:pos x="0" y="8"/>
                  </a:cxn>
                </a:cxnLst>
                <a:rect l="0" t="0" r="r" b="b"/>
                <a:pathLst>
                  <a:path w="25" h="9">
                    <a:moveTo>
                      <a:pt x="0" y="8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82" name="Freeform 406"/>
              <p:cNvSpPr>
                <a:spLocks/>
              </p:cNvSpPr>
              <p:nvPr/>
            </p:nvSpPr>
            <p:spPr bwMode="auto">
              <a:xfrm>
                <a:off x="1560" y="1250"/>
                <a:ext cx="8" cy="21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8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7" y="8"/>
                  </a:cxn>
                  <a:cxn ang="0">
                    <a:pos x="4" y="0"/>
                  </a:cxn>
                </a:cxnLst>
                <a:rect l="0" t="0" r="r" b="b"/>
                <a:pathLst>
                  <a:path w="8" h="215">
                    <a:moveTo>
                      <a:pt x="4" y="0"/>
                    </a:moveTo>
                    <a:lnTo>
                      <a:pt x="0" y="8"/>
                    </a:lnTo>
                    <a:lnTo>
                      <a:pt x="0" y="214"/>
                    </a:lnTo>
                    <a:lnTo>
                      <a:pt x="7" y="214"/>
                    </a:lnTo>
                    <a:lnTo>
                      <a:pt x="7" y="8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83" name="Freeform 407"/>
              <p:cNvSpPr>
                <a:spLocks/>
              </p:cNvSpPr>
              <p:nvPr/>
            </p:nvSpPr>
            <p:spPr bwMode="auto">
              <a:xfrm>
                <a:off x="1530" y="1345"/>
                <a:ext cx="12" cy="15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4" y="14"/>
                  </a:cxn>
                  <a:cxn ang="0">
                    <a:pos x="4" y="13"/>
                  </a:cxn>
                  <a:cxn ang="0">
                    <a:pos x="3" y="13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1" y="9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2"/>
                  </a:cxn>
                  <a:cxn ang="0">
                    <a:pos x="10" y="3"/>
                  </a:cxn>
                  <a:cxn ang="0">
                    <a:pos x="11" y="4"/>
                  </a:cxn>
                  <a:cxn ang="0">
                    <a:pos x="11" y="5"/>
                  </a:cxn>
                  <a:cxn ang="0">
                    <a:pos x="11" y="6"/>
                  </a:cxn>
                  <a:cxn ang="0">
                    <a:pos x="11" y="7"/>
                  </a:cxn>
                  <a:cxn ang="0">
                    <a:pos x="11" y="9"/>
                  </a:cxn>
                  <a:cxn ang="0">
                    <a:pos x="11" y="10"/>
                  </a:cxn>
                  <a:cxn ang="0">
                    <a:pos x="10" y="11"/>
                  </a:cxn>
                  <a:cxn ang="0">
                    <a:pos x="10" y="12"/>
                  </a:cxn>
                  <a:cxn ang="0">
                    <a:pos x="9" y="13"/>
                  </a:cxn>
                  <a:cxn ang="0">
                    <a:pos x="8" y="13"/>
                  </a:cxn>
                  <a:cxn ang="0">
                    <a:pos x="8" y="14"/>
                  </a:cxn>
                  <a:cxn ang="0">
                    <a:pos x="7" y="14"/>
                  </a:cxn>
                </a:cxnLst>
                <a:rect l="0" t="0" r="r" b="b"/>
                <a:pathLst>
                  <a:path w="12" h="15">
                    <a:moveTo>
                      <a:pt x="7" y="14"/>
                    </a:moveTo>
                    <a:lnTo>
                      <a:pt x="4" y="14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7" y="14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84" name="Freeform 408"/>
              <p:cNvSpPr>
                <a:spLocks/>
              </p:cNvSpPr>
              <p:nvPr/>
            </p:nvSpPr>
            <p:spPr bwMode="auto">
              <a:xfrm>
                <a:off x="1577" y="1345"/>
                <a:ext cx="12" cy="15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4" y="14"/>
                  </a:cxn>
                  <a:cxn ang="0">
                    <a:pos x="4" y="13"/>
                  </a:cxn>
                  <a:cxn ang="0">
                    <a:pos x="3" y="13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2"/>
                  </a:cxn>
                  <a:cxn ang="0">
                    <a:pos x="10" y="3"/>
                  </a:cxn>
                  <a:cxn ang="0">
                    <a:pos x="11" y="3"/>
                  </a:cxn>
                  <a:cxn ang="0">
                    <a:pos x="11" y="4"/>
                  </a:cxn>
                  <a:cxn ang="0">
                    <a:pos x="11" y="5"/>
                  </a:cxn>
                  <a:cxn ang="0">
                    <a:pos x="11" y="6"/>
                  </a:cxn>
                  <a:cxn ang="0">
                    <a:pos x="11" y="7"/>
                  </a:cxn>
                  <a:cxn ang="0">
                    <a:pos x="11" y="9"/>
                  </a:cxn>
                  <a:cxn ang="0">
                    <a:pos x="11" y="10"/>
                  </a:cxn>
                  <a:cxn ang="0">
                    <a:pos x="11" y="11"/>
                  </a:cxn>
                  <a:cxn ang="0">
                    <a:pos x="10" y="12"/>
                  </a:cxn>
                  <a:cxn ang="0">
                    <a:pos x="9" y="13"/>
                  </a:cxn>
                  <a:cxn ang="0">
                    <a:pos x="8" y="13"/>
                  </a:cxn>
                  <a:cxn ang="0">
                    <a:pos x="8" y="14"/>
                  </a:cxn>
                  <a:cxn ang="0">
                    <a:pos x="7" y="14"/>
                  </a:cxn>
                  <a:cxn ang="0">
                    <a:pos x="6" y="14"/>
                  </a:cxn>
                </a:cxnLst>
                <a:rect l="0" t="0" r="r" b="b"/>
                <a:pathLst>
                  <a:path w="12" h="15">
                    <a:moveTo>
                      <a:pt x="6" y="14"/>
                    </a:moveTo>
                    <a:lnTo>
                      <a:pt x="4" y="14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4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85" name="Freeform 409"/>
              <p:cNvSpPr>
                <a:spLocks/>
              </p:cNvSpPr>
              <p:nvPr/>
            </p:nvSpPr>
            <p:spPr bwMode="auto">
              <a:xfrm>
                <a:off x="1520" y="1601"/>
                <a:ext cx="87" cy="21"/>
              </a:xfrm>
              <a:custGeom>
                <a:avLst/>
                <a:gdLst/>
                <a:ahLst/>
                <a:cxnLst>
                  <a:cxn ang="0">
                    <a:pos x="79" y="20"/>
                  </a:cxn>
                  <a:cxn ang="0">
                    <a:pos x="86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8" y="20"/>
                  </a:cxn>
                  <a:cxn ang="0">
                    <a:pos x="79" y="20"/>
                  </a:cxn>
                </a:cxnLst>
                <a:rect l="0" t="0" r="r" b="b"/>
                <a:pathLst>
                  <a:path w="87" h="21">
                    <a:moveTo>
                      <a:pt x="79" y="20"/>
                    </a:moveTo>
                    <a:lnTo>
                      <a:pt x="86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8" y="20"/>
                    </a:lnTo>
                    <a:lnTo>
                      <a:pt x="79" y="2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86" name="Freeform 410"/>
              <p:cNvSpPr>
                <a:spLocks/>
              </p:cNvSpPr>
              <p:nvPr/>
            </p:nvSpPr>
            <p:spPr bwMode="auto">
              <a:xfrm>
                <a:off x="1528" y="1622"/>
                <a:ext cx="72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71" y="0"/>
                  </a:cxn>
                  <a:cxn ang="0">
                    <a:pos x="71" y="8"/>
                  </a:cxn>
                  <a:cxn ang="0">
                    <a:pos x="0" y="8"/>
                  </a:cxn>
                </a:cxnLst>
                <a:rect l="0" t="0" r="r" b="b"/>
                <a:pathLst>
                  <a:path w="72" h="9">
                    <a:moveTo>
                      <a:pt x="0" y="8"/>
                    </a:moveTo>
                    <a:lnTo>
                      <a:pt x="0" y="0"/>
                    </a:lnTo>
                    <a:lnTo>
                      <a:pt x="71" y="0"/>
                    </a:lnTo>
                    <a:lnTo>
                      <a:pt x="71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87" name="Freeform 411"/>
              <p:cNvSpPr>
                <a:spLocks/>
              </p:cNvSpPr>
              <p:nvPr/>
            </p:nvSpPr>
            <p:spPr bwMode="auto">
              <a:xfrm>
                <a:off x="1529" y="1631"/>
                <a:ext cx="70" cy="30"/>
              </a:xfrm>
              <a:custGeom>
                <a:avLst/>
                <a:gdLst/>
                <a:ahLst/>
                <a:cxnLst>
                  <a:cxn ang="0">
                    <a:pos x="66" y="29"/>
                  </a:cxn>
                  <a:cxn ang="0">
                    <a:pos x="69" y="0"/>
                  </a:cxn>
                  <a:cxn ang="0">
                    <a:pos x="0" y="0"/>
                  </a:cxn>
                  <a:cxn ang="0">
                    <a:pos x="3" y="29"/>
                  </a:cxn>
                  <a:cxn ang="0">
                    <a:pos x="66" y="29"/>
                  </a:cxn>
                </a:cxnLst>
                <a:rect l="0" t="0" r="r" b="b"/>
                <a:pathLst>
                  <a:path w="70" h="30">
                    <a:moveTo>
                      <a:pt x="66" y="29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3" y="29"/>
                    </a:lnTo>
                    <a:lnTo>
                      <a:pt x="66" y="2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88" name="Line 412"/>
              <p:cNvSpPr>
                <a:spLocks noChangeShapeType="1"/>
              </p:cNvSpPr>
              <p:nvPr/>
            </p:nvSpPr>
            <p:spPr bwMode="auto">
              <a:xfrm>
                <a:off x="1533" y="1635"/>
                <a:ext cx="2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89" name="Line 413"/>
              <p:cNvSpPr>
                <a:spLocks noChangeShapeType="1"/>
              </p:cNvSpPr>
              <p:nvPr/>
            </p:nvSpPr>
            <p:spPr bwMode="auto">
              <a:xfrm>
                <a:off x="1539" y="1635"/>
                <a:ext cx="2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90" name="Freeform 414"/>
              <p:cNvSpPr>
                <a:spLocks/>
              </p:cNvSpPr>
              <p:nvPr/>
            </p:nvSpPr>
            <p:spPr bwMode="auto">
              <a:xfrm>
                <a:off x="1547" y="1631"/>
                <a:ext cx="1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"/>
                  </a:cxn>
                  <a:cxn ang="0">
                    <a:pos x="0" y="28"/>
                  </a:cxn>
                </a:cxnLst>
                <a:rect l="0" t="0" r="r" b="b"/>
                <a:pathLst>
                  <a:path w="1" h="30">
                    <a:moveTo>
                      <a:pt x="0" y="0"/>
                    </a:moveTo>
                    <a:lnTo>
                      <a:pt x="0" y="29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91" name="Line 415"/>
              <p:cNvSpPr>
                <a:spLocks noChangeShapeType="1"/>
              </p:cNvSpPr>
              <p:nvPr/>
            </p:nvSpPr>
            <p:spPr bwMode="auto">
              <a:xfrm>
                <a:off x="1555" y="1635"/>
                <a:ext cx="0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92" name="Line 416"/>
              <p:cNvSpPr>
                <a:spLocks noChangeShapeType="1"/>
              </p:cNvSpPr>
              <p:nvPr/>
            </p:nvSpPr>
            <p:spPr bwMode="auto">
              <a:xfrm flipH="1">
                <a:off x="1586" y="1635"/>
                <a:ext cx="11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93" name="Line 417"/>
              <p:cNvSpPr>
                <a:spLocks noChangeShapeType="1"/>
              </p:cNvSpPr>
              <p:nvPr/>
            </p:nvSpPr>
            <p:spPr bwMode="auto">
              <a:xfrm flipH="1">
                <a:off x="1582" y="1635"/>
                <a:ext cx="9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94" name="Freeform 418"/>
              <p:cNvSpPr>
                <a:spLocks/>
              </p:cNvSpPr>
              <p:nvPr/>
            </p:nvSpPr>
            <p:spPr bwMode="auto">
              <a:xfrm>
                <a:off x="1578" y="1631"/>
                <a:ext cx="3" cy="3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9"/>
                  </a:cxn>
                  <a:cxn ang="0">
                    <a:pos x="0" y="28"/>
                  </a:cxn>
                </a:cxnLst>
                <a:rect l="0" t="0" r="r" b="b"/>
                <a:pathLst>
                  <a:path w="3" h="30">
                    <a:moveTo>
                      <a:pt x="2" y="0"/>
                    </a:moveTo>
                    <a:lnTo>
                      <a:pt x="0" y="29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95" name="Line 419"/>
              <p:cNvSpPr>
                <a:spLocks noChangeShapeType="1"/>
              </p:cNvSpPr>
              <p:nvPr/>
            </p:nvSpPr>
            <p:spPr bwMode="auto">
              <a:xfrm flipH="1">
                <a:off x="1567" y="1635"/>
                <a:ext cx="9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96" name="Line 420"/>
              <p:cNvSpPr>
                <a:spLocks noChangeShapeType="1"/>
              </p:cNvSpPr>
              <p:nvPr/>
            </p:nvSpPr>
            <p:spPr bwMode="auto">
              <a:xfrm>
                <a:off x="1563" y="1635"/>
                <a:ext cx="0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97" name="Line 421"/>
              <p:cNvSpPr>
                <a:spLocks noChangeShapeType="1"/>
              </p:cNvSpPr>
              <p:nvPr/>
            </p:nvSpPr>
            <p:spPr bwMode="auto">
              <a:xfrm>
                <a:off x="1547" y="1385"/>
                <a:ext cx="0" cy="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98" name="Line 422"/>
              <p:cNvSpPr>
                <a:spLocks noChangeShapeType="1"/>
              </p:cNvSpPr>
              <p:nvPr/>
            </p:nvSpPr>
            <p:spPr bwMode="auto">
              <a:xfrm>
                <a:off x="1578" y="1385"/>
                <a:ext cx="0" cy="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99" name="Freeform 423"/>
              <p:cNvSpPr>
                <a:spLocks/>
              </p:cNvSpPr>
              <p:nvPr/>
            </p:nvSpPr>
            <p:spPr bwMode="auto">
              <a:xfrm>
                <a:off x="1497" y="1123"/>
                <a:ext cx="24" cy="51"/>
              </a:xfrm>
              <a:custGeom>
                <a:avLst/>
                <a:gdLst/>
                <a:ahLst/>
                <a:cxnLst>
                  <a:cxn ang="0">
                    <a:pos x="10" y="49"/>
                  </a:cxn>
                  <a:cxn ang="0">
                    <a:pos x="8" y="49"/>
                  </a:cxn>
                  <a:cxn ang="0">
                    <a:pos x="5" y="47"/>
                  </a:cxn>
                  <a:cxn ang="0">
                    <a:pos x="4" y="44"/>
                  </a:cxn>
                  <a:cxn ang="0">
                    <a:pos x="3" y="42"/>
                  </a:cxn>
                  <a:cxn ang="0">
                    <a:pos x="1" y="39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0" y="15"/>
                  </a:cxn>
                  <a:cxn ang="0">
                    <a:pos x="1" y="11"/>
                  </a:cxn>
                  <a:cxn ang="0">
                    <a:pos x="4" y="6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0" y="1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6" y="2"/>
                  </a:cxn>
                  <a:cxn ang="0">
                    <a:pos x="18" y="4"/>
                  </a:cxn>
                  <a:cxn ang="0">
                    <a:pos x="20" y="7"/>
                  </a:cxn>
                  <a:cxn ang="0">
                    <a:pos x="22" y="11"/>
                  </a:cxn>
                  <a:cxn ang="0">
                    <a:pos x="22" y="15"/>
                  </a:cxn>
                  <a:cxn ang="0">
                    <a:pos x="23" y="18"/>
                  </a:cxn>
                  <a:cxn ang="0">
                    <a:pos x="23" y="21"/>
                  </a:cxn>
                  <a:cxn ang="0">
                    <a:pos x="23" y="25"/>
                  </a:cxn>
                  <a:cxn ang="0">
                    <a:pos x="22" y="35"/>
                  </a:cxn>
                  <a:cxn ang="0">
                    <a:pos x="20" y="42"/>
                  </a:cxn>
                  <a:cxn ang="0">
                    <a:pos x="18" y="45"/>
                  </a:cxn>
                  <a:cxn ang="0">
                    <a:pos x="16" y="48"/>
                  </a:cxn>
                  <a:cxn ang="0">
                    <a:pos x="14" y="49"/>
                  </a:cxn>
                  <a:cxn ang="0">
                    <a:pos x="12" y="49"/>
                  </a:cxn>
                </a:cxnLst>
                <a:rect l="0" t="0" r="r" b="b"/>
                <a:pathLst>
                  <a:path w="24" h="51">
                    <a:moveTo>
                      <a:pt x="11" y="50"/>
                    </a:moveTo>
                    <a:lnTo>
                      <a:pt x="10" y="49"/>
                    </a:lnTo>
                    <a:lnTo>
                      <a:pt x="9" y="49"/>
                    </a:lnTo>
                    <a:lnTo>
                      <a:pt x="8" y="49"/>
                    </a:lnTo>
                    <a:lnTo>
                      <a:pt x="7" y="48"/>
                    </a:lnTo>
                    <a:lnTo>
                      <a:pt x="5" y="47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1" y="9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5"/>
                    </a:lnTo>
                    <a:lnTo>
                      <a:pt x="23" y="30"/>
                    </a:lnTo>
                    <a:lnTo>
                      <a:pt x="22" y="35"/>
                    </a:lnTo>
                    <a:lnTo>
                      <a:pt x="22" y="39"/>
                    </a:lnTo>
                    <a:lnTo>
                      <a:pt x="20" y="42"/>
                    </a:lnTo>
                    <a:lnTo>
                      <a:pt x="19" y="44"/>
                    </a:lnTo>
                    <a:lnTo>
                      <a:pt x="18" y="45"/>
                    </a:lnTo>
                    <a:lnTo>
                      <a:pt x="18" y="47"/>
                    </a:lnTo>
                    <a:lnTo>
                      <a:pt x="16" y="48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2" y="49"/>
                    </a:lnTo>
                    <a:lnTo>
                      <a:pt x="11" y="5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00" name="Freeform 424"/>
              <p:cNvSpPr>
                <a:spLocks/>
              </p:cNvSpPr>
              <p:nvPr/>
            </p:nvSpPr>
            <p:spPr bwMode="auto">
              <a:xfrm>
                <a:off x="1497" y="1151"/>
                <a:ext cx="25" cy="100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99"/>
                  </a:cxn>
                  <a:cxn ang="0">
                    <a:pos x="0" y="99"/>
                  </a:cxn>
                </a:cxnLst>
                <a:rect l="0" t="0" r="r" b="b"/>
                <a:pathLst>
                  <a:path w="25" h="100">
                    <a:moveTo>
                      <a:pt x="0" y="9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99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01" name="Freeform 425"/>
              <p:cNvSpPr>
                <a:spLocks/>
              </p:cNvSpPr>
              <p:nvPr/>
            </p:nvSpPr>
            <p:spPr bwMode="auto">
              <a:xfrm>
                <a:off x="1491" y="1249"/>
                <a:ext cx="35" cy="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7" y="6"/>
                  </a:cxn>
                  <a:cxn ang="0">
                    <a:pos x="9" y="11"/>
                  </a:cxn>
                  <a:cxn ang="0">
                    <a:pos x="11" y="17"/>
                  </a:cxn>
                  <a:cxn ang="0">
                    <a:pos x="13" y="21"/>
                  </a:cxn>
                  <a:cxn ang="0">
                    <a:pos x="1" y="23"/>
                  </a:cxn>
                  <a:cxn ang="0">
                    <a:pos x="1" y="35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17" y="36"/>
                  </a:cxn>
                  <a:cxn ang="0">
                    <a:pos x="18" y="36"/>
                  </a:cxn>
                  <a:cxn ang="0">
                    <a:pos x="34" y="38"/>
                  </a:cxn>
                  <a:cxn ang="0">
                    <a:pos x="34" y="35"/>
                  </a:cxn>
                  <a:cxn ang="0">
                    <a:pos x="34" y="23"/>
                  </a:cxn>
                  <a:cxn ang="0">
                    <a:pos x="22" y="21"/>
                  </a:cxn>
                  <a:cxn ang="0">
                    <a:pos x="26" y="17"/>
                  </a:cxn>
                  <a:cxn ang="0">
                    <a:pos x="27" y="11"/>
                  </a:cxn>
                  <a:cxn ang="0">
                    <a:pos x="29" y="6"/>
                  </a:cxn>
                  <a:cxn ang="0">
                    <a:pos x="30" y="0"/>
                  </a:cxn>
                  <a:cxn ang="0">
                    <a:pos x="6" y="0"/>
                  </a:cxn>
                </a:cxnLst>
                <a:rect l="0" t="0" r="r" b="b"/>
                <a:pathLst>
                  <a:path w="35" h="39">
                    <a:moveTo>
                      <a:pt x="6" y="0"/>
                    </a:moveTo>
                    <a:lnTo>
                      <a:pt x="7" y="6"/>
                    </a:lnTo>
                    <a:lnTo>
                      <a:pt x="9" y="11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" y="23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17" y="36"/>
                    </a:lnTo>
                    <a:lnTo>
                      <a:pt x="18" y="36"/>
                    </a:lnTo>
                    <a:lnTo>
                      <a:pt x="34" y="38"/>
                    </a:lnTo>
                    <a:lnTo>
                      <a:pt x="34" y="35"/>
                    </a:lnTo>
                    <a:lnTo>
                      <a:pt x="34" y="23"/>
                    </a:lnTo>
                    <a:lnTo>
                      <a:pt x="22" y="21"/>
                    </a:lnTo>
                    <a:lnTo>
                      <a:pt x="26" y="17"/>
                    </a:lnTo>
                    <a:lnTo>
                      <a:pt x="27" y="11"/>
                    </a:lnTo>
                    <a:lnTo>
                      <a:pt x="29" y="6"/>
                    </a:lnTo>
                    <a:lnTo>
                      <a:pt x="30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02" name="Freeform 426"/>
              <p:cNvSpPr>
                <a:spLocks/>
              </p:cNvSpPr>
              <p:nvPr/>
            </p:nvSpPr>
            <p:spPr bwMode="auto">
              <a:xfrm>
                <a:off x="1507" y="1263"/>
                <a:ext cx="3" cy="2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3" h="28">
                    <a:moveTo>
                      <a:pt x="0" y="2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03" name="Freeform 427"/>
              <p:cNvSpPr>
                <a:spLocks/>
              </p:cNvSpPr>
              <p:nvPr/>
            </p:nvSpPr>
            <p:spPr bwMode="auto">
              <a:xfrm>
                <a:off x="1526" y="1123"/>
                <a:ext cx="25" cy="51"/>
              </a:xfrm>
              <a:custGeom>
                <a:avLst/>
                <a:gdLst/>
                <a:ahLst/>
                <a:cxnLst>
                  <a:cxn ang="0">
                    <a:pos x="11" y="49"/>
                  </a:cxn>
                  <a:cxn ang="0">
                    <a:pos x="9" y="49"/>
                  </a:cxn>
                  <a:cxn ang="0">
                    <a:pos x="7" y="47"/>
                  </a:cxn>
                  <a:cxn ang="0">
                    <a:pos x="4" y="44"/>
                  </a:cxn>
                  <a:cxn ang="0">
                    <a:pos x="3" y="42"/>
                  </a:cxn>
                  <a:cxn ang="0">
                    <a:pos x="2" y="39"/>
                  </a:cxn>
                  <a:cxn ang="0">
                    <a:pos x="1" y="36"/>
                  </a:cxn>
                  <a:cxn ang="0">
                    <a:pos x="1" y="32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1" y="15"/>
                  </a:cxn>
                  <a:cxn ang="0">
                    <a:pos x="2" y="11"/>
                  </a:cxn>
                  <a:cxn ang="0">
                    <a:pos x="4" y="6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9" y="3"/>
                  </a:cxn>
                  <a:cxn ang="0">
                    <a:pos x="20" y="6"/>
                  </a:cxn>
                  <a:cxn ang="0">
                    <a:pos x="22" y="9"/>
                  </a:cxn>
                  <a:cxn ang="0">
                    <a:pos x="23" y="13"/>
                  </a:cxn>
                  <a:cxn ang="0">
                    <a:pos x="23" y="16"/>
                  </a:cxn>
                  <a:cxn ang="0">
                    <a:pos x="24" y="20"/>
                  </a:cxn>
                  <a:cxn ang="0">
                    <a:pos x="24" y="22"/>
                  </a:cxn>
                  <a:cxn ang="0">
                    <a:pos x="24" y="30"/>
                  </a:cxn>
                  <a:cxn ang="0">
                    <a:pos x="22" y="39"/>
                  </a:cxn>
                  <a:cxn ang="0">
                    <a:pos x="20" y="44"/>
                  </a:cxn>
                  <a:cxn ang="0">
                    <a:pos x="19" y="47"/>
                  </a:cxn>
                  <a:cxn ang="0">
                    <a:pos x="16" y="49"/>
                  </a:cxn>
                  <a:cxn ang="0">
                    <a:pos x="14" y="49"/>
                  </a:cxn>
                  <a:cxn ang="0">
                    <a:pos x="12" y="50"/>
                  </a:cxn>
                </a:cxnLst>
                <a:rect l="0" t="0" r="r" b="b"/>
                <a:pathLst>
                  <a:path w="25" h="51">
                    <a:moveTo>
                      <a:pt x="12" y="50"/>
                    </a:moveTo>
                    <a:lnTo>
                      <a:pt x="11" y="49"/>
                    </a:lnTo>
                    <a:lnTo>
                      <a:pt x="10" y="49"/>
                    </a:lnTo>
                    <a:lnTo>
                      <a:pt x="9" y="49"/>
                    </a:lnTo>
                    <a:lnTo>
                      <a:pt x="8" y="48"/>
                    </a:lnTo>
                    <a:lnTo>
                      <a:pt x="7" y="47"/>
                    </a:lnTo>
                    <a:lnTo>
                      <a:pt x="5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" y="20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3" y="13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4" y="21"/>
                    </a:lnTo>
                    <a:lnTo>
                      <a:pt x="24" y="22"/>
                    </a:lnTo>
                    <a:lnTo>
                      <a:pt x="24" y="25"/>
                    </a:lnTo>
                    <a:lnTo>
                      <a:pt x="24" y="30"/>
                    </a:lnTo>
                    <a:lnTo>
                      <a:pt x="23" y="35"/>
                    </a:lnTo>
                    <a:lnTo>
                      <a:pt x="22" y="39"/>
                    </a:lnTo>
                    <a:lnTo>
                      <a:pt x="21" y="42"/>
                    </a:lnTo>
                    <a:lnTo>
                      <a:pt x="20" y="44"/>
                    </a:lnTo>
                    <a:lnTo>
                      <a:pt x="19" y="45"/>
                    </a:lnTo>
                    <a:lnTo>
                      <a:pt x="19" y="47"/>
                    </a:lnTo>
                    <a:lnTo>
                      <a:pt x="16" y="48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2" y="5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04" name="Freeform 428"/>
              <p:cNvSpPr>
                <a:spLocks/>
              </p:cNvSpPr>
              <p:nvPr/>
            </p:nvSpPr>
            <p:spPr bwMode="auto">
              <a:xfrm>
                <a:off x="1526" y="1151"/>
                <a:ext cx="25" cy="100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99"/>
                  </a:cxn>
                  <a:cxn ang="0">
                    <a:pos x="0" y="99"/>
                  </a:cxn>
                </a:cxnLst>
                <a:rect l="0" t="0" r="r" b="b"/>
                <a:pathLst>
                  <a:path w="25" h="100">
                    <a:moveTo>
                      <a:pt x="0" y="9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99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05" name="Freeform 429"/>
              <p:cNvSpPr>
                <a:spLocks/>
              </p:cNvSpPr>
              <p:nvPr/>
            </p:nvSpPr>
            <p:spPr bwMode="auto">
              <a:xfrm>
                <a:off x="1521" y="1249"/>
                <a:ext cx="36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6"/>
                  </a:cxn>
                  <a:cxn ang="0">
                    <a:pos x="9" y="11"/>
                  </a:cxn>
                  <a:cxn ang="0">
                    <a:pos x="11" y="17"/>
                  </a:cxn>
                  <a:cxn ang="0">
                    <a:pos x="13" y="21"/>
                  </a:cxn>
                  <a:cxn ang="0">
                    <a:pos x="1" y="23"/>
                  </a:cxn>
                  <a:cxn ang="0">
                    <a:pos x="1" y="35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18" y="36"/>
                  </a:cxn>
                  <a:cxn ang="0">
                    <a:pos x="19" y="36"/>
                  </a:cxn>
                  <a:cxn ang="0">
                    <a:pos x="35" y="38"/>
                  </a:cxn>
                  <a:cxn ang="0">
                    <a:pos x="35" y="35"/>
                  </a:cxn>
                  <a:cxn ang="0">
                    <a:pos x="35" y="23"/>
                  </a:cxn>
                  <a:cxn ang="0">
                    <a:pos x="23" y="21"/>
                  </a:cxn>
                  <a:cxn ang="0">
                    <a:pos x="26" y="17"/>
                  </a:cxn>
                  <a:cxn ang="0">
                    <a:pos x="27" y="11"/>
                  </a:cxn>
                  <a:cxn ang="0">
                    <a:pos x="30" y="6"/>
                  </a:cxn>
                  <a:cxn ang="0">
                    <a:pos x="31" y="0"/>
                  </a:cxn>
                  <a:cxn ang="0">
                    <a:pos x="5" y="0"/>
                  </a:cxn>
                </a:cxnLst>
                <a:rect l="0" t="0" r="r" b="b"/>
                <a:pathLst>
                  <a:path w="36" h="39">
                    <a:moveTo>
                      <a:pt x="5" y="0"/>
                    </a:moveTo>
                    <a:lnTo>
                      <a:pt x="7" y="6"/>
                    </a:lnTo>
                    <a:lnTo>
                      <a:pt x="9" y="11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" y="23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35" y="38"/>
                    </a:lnTo>
                    <a:lnTo>
                      <a:pt x="35" y="35"/>
                    </a:lnTo>
                    <a:lnTo>
                      <a:pt x="35" y="23"/>
                    </a:lnTo>
                    <a:lnTo>
                      <a:pt x="23" y="21"/>
                    </a:lnTo>
                    <a:lnTo>
                      <a:pt x="26" y="17"/>
                    </a:lnTo>
                    <a:lnTo>
                      <a:pt x="27" y="11"/>
                    </a:lnTo>
                    <a:lnTo>
                      <a:pt x="30" y="6"/>
                    </a:lnTo>
                    <a:lnTo>
                      <a:pt x="31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06" name="Freeform 430"/>
              <p:cNvSpPr>
                <a:spLocks/>
              </p:cNvSpPr>
              <p:nvPr/>
            </p:nvSpPr>
            <p:spPr bwMode="auto">
              <a:xfrm>
                <a:off x="1537" y="1263"/>
                <a:ext cx="3" cy="2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3" h="28">
                    <a:moveTo>
                      <a:pt x="0" y="2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07" name="Freeform 431"/>
              <p:cNvSpPr>
                <a:spLocks/>
              </p:cNvSpPr>
              <p:nvPr/>
            </p:nvSpPr>
            <p:spPr bwMode="auto">
              <a:xfrm>
                <a:off x="1584" y="1123"/>
                <a:ext cx="24" cy="51"/>
              </a:xfrm>
              <a:custGeom>
                <a:avLst/>
                <a:gdLst/>
                <a:ahLst/>
                <a:cxnLst>
                  <a:cxn ang="0">
                    <a:pos x="10" y="49"/>
                  </a:cxn>
                  <a:cxn ang="0">
                    <a:pos x="8" y="49"/>
                  </a:cxn>
                  <a:cxn ang="0">
                    <a:pos x="5" y="47"/>
                  </a:cxn>
                  <a:cxn ang="0">
                    <a:pos x="4" y="44"/>
                  </a:cxn>
                  <a:cxn ang="0">
                    <a:pos x="3" y="42"/>
                  </a:cxn>
                  <a:cxn ang="0">
                    <a:pos x="1" y="39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0" y="15"/>
                  </a:cxn>
                  <a:cxn ang="0">
                    <a:pos x="1" y="11"/>
                  </a:cxn>
                  <a:cxn ang="0">
                    <a:pos x="4" y="6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0" y="1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5" y="2"/>
                  </a:cxn>
                  <a:cxn ang="0">
                    <a:pos x="18" y="4"/>
                  </a:cxn>
                  <a:cxn ang="0">
                    <a:pos x="20" y="7"/>
                  </a:cxn>
                  <a:cxn ang="0">
                    <a:pos x="22" y="11"/>
                  </a:cxn>
                  <a:cxn ang="0">
                    <a:pos x="22" y="15"/>
                  </a:cxn>
                  <a:cxn ang="0">
                    <a:pos x="23" y="18"/>
                  </a:cxn>
                  <a:cxn ang="0">
                    <a:pos x="23" y="21"/>
                  </a:cxn>
                  <a:cxn ang="0">
                    <a:pos x="23" y="25"/>
                  </a:cxn>
                  <a:cxn ang="0">
                    <a:pos x="22" y="35"/>
                  </a:cxn>
                  <a:cxn ang="0">
                    <a:pos x="20" y="42"/>
                  </a:cxn>
                  <a:cxn ang="0">
                    <a:pos x="18" y="45"/>
                  </a:cxn>
                  <a:cxn ang="0">
                    <a:pos x="15" y="48"/>
                  </a:cxn>
                  <a:cxn ang="0">
                    <a:pos x="14" y="49"/>
                  </a:cxn>
                  <a:cxn ang="0">
                    <a:pos x="12" y="49"/>
                  </a:cxn>
                </a:cxnLst>
                <a:rect l="0" t="0" r="r" b="b"/>
                <a:pathLst>
                  <a:path w="24" h="51">
                    <a:moveTo>
                      <a:pt x="11" y="50"/>
                    </a:moveTo>
                    <a:lnTo>
                      <a:pt x="10" y="49"/>
                    </a:lnTo>
                    <a:lnTo>
                      <a:pt x="9" y="49"/>
                    </a:lnTo>
                    <a:lnTo>
                      <a:pt x="8" y="49"/>
                    </a:lnTo>
                    <a:lnTo>
                      <a:pt x="7" y="48"/>
                    </a:lnTo>
                    <a:lnTo>
                      <a:pt x="5" y="47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1" y="9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5"/>
                    </a:lnTo>
                    <a:lnTo>
                      <a:pt x="23" y="30"/>
                    </a:lnTo>
                    <a:lnTo>
                      <a:pt x="22" y="35"/>
                    </a:lnTo>
                    <a:lnTo>
                      <a:pt x="22" y="39"/>
                    </a:lnTo>
                    <a:lnTo>
                      <a:pt x="20" y="42"/>
                    </a:lnTo>
                    <a:lnTo>
                      <a:pt x="19" y="44"/>
                    </a:lnTo>
                    <a:lnTo>
                      <a:pt x="18" y="45"/>
                    </a:lnTo>
                    <a:lnTo>
                      <a:pt x="18" y="47"/>
                    </a:lnTo>
                    <a:lnTo>
                      <a:pt x="15" y="48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2" y="49"/>
                    </a:lnTo>
                    <a:lnTo>
                      <a:pt x="11" y="5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08" name="Freeform 432"/>
              <p:cNvSpPr>
                <a:spLocks/>
              </p:cNvSpPr>
              <p:nvPr/>
            </p:nvSpPr>
            <p:spPr bwMode="auto">
              <a:xfrm>
                <a:off x="1584" y="1151"/>
                <a:ext cx="25" cy="100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99"/>
                  </a:cxn>
                  <a:cxn ang="0">
                    <a:pos x="0" y="99"/>
                  </a:cxn>
                </a:cxnLst>
                <a:rect l="0" t="0" r="r" b="b"/>
                <a:pathLst>
                  <a:path w="25" h="100">
                    <a:moveTo>
                      <a:pt x="0" y="9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99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09" name="Freeform 433"/>
              <p:cNvSpPr>
                <a:spLocks/>
              </p:cNvSpPr>
              <p:nvPr/>
            </p:nvSpPr>
            <p:spPr bwMode="auto">
              <a:xfrm>
                <a:off x="1577" y="1249"/>
                <a:ext cx="36" cy="3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6"/>
                  </a:cxn>
                  <a:cxn ang="0">
                    <a:pos x="9" y="11"/>
                  </a:cxn>
                  <a:cxn ang="0">
                    <a:pos x="11" y="17"/>
                  </a:cxn>
                  <a:cxn ang="0">
                    <a:pos x="13" y="21"/>
                  </a:cxn>
                  <a:cxn ang="0">
                    <a:pos x="1" y="23"/>
                  </a:cxn>
                  <a:cxn ang="0">
                    <a:pos x="1" y="35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18" y="36"/>
                  </a:cxn>
                  <a:cxn ang="0">
                    <a:pos x="19" y="36"/>
                  </a:cxn>
                  <a:cxn ang="0">
                    <a:pos x="35" y="38"/>
                  </a:cxn>
                  <a:cxn ang="0">
                    <a:pos x="35" y="35"/>
                  </a:cxn>
                  <a:cxn ang="0">
                    <a:pos x="35" y="23"/>
                  </a:cxn>
                  <a:cxn ang="0">
                    <a:pos x="23" y="21"/>
                  </a:cxn>
                  <a:cxn ang="0">
                    <a:pos x="26" y="17"/>
                  </a:cxn>
                  <a:cxn ang="0">
                    <a:pos x="27" y="11"/>
                  </a:cxn>
                  <a:cxn ang="0">
                    <a:pos x="30" y="6"/>
                  </a:cxn>
                  <a:cxn ang="0">
                    <a:pos x="31" y="0"/>
                  </a:cxn>
                  <a:cxn ang="0">
                    <a:pos x="7" y="0"/>
                  </a:cxn>
                </a:cxnLst>
                <a:rect l="0" t="0" r="r" b="b"/>
                <a:pathLst>
                  <a:path w="36" h="39">
                    <a:moveTo>
                      <a:pt x="7" y="0"/>
                    </a:moveTo>
                    <a:lnTo>
                      <a:pt x="8" y="6"/>
                    </a:lnTo>
                    <a:lnTo>
                      <a:pt x="9" y="11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" y="23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35" y="38"/>
                    </a:lnTo>
                    <a:lnTo>
                      <a:pt x="35" y="35"/>
                    </a:lnTo>
                    <a:lnTo>
                      <a:pt x="35" y="23"/>
                    </a:lnTo>
                    <a:lnTo>
                      <a:pt x="23" y="21"/>
                    </a:lnTo>
                    <a:lnTo>
                      <a:pt x="26" y="17"/>
                    </a:lnTo>
                    <a:lnTo>
                      <a:pt x="27" y="11"/>
                    </a:lnTo>
                    <a:lnTo>
                      <a:pt x="30" y="6"/>
                    </a:lnTo>
                    <a:lnTo>
                      <a:pt x="31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10" name="Freeform 434"/>
              <p:cNvSpPr>
                <a:spLocks/>
              </p:cNvSpPr>
              <p:nvPr/>
            </p:nvSpPr>
            <p:spPr bwMode="auto">
              <a:xfrm>
                <a:off x="1594" y="1263"/>
                <a:ext cx="3" cy="2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3" h="28">
                    <a:moveTo>
                      <a:pt x="0" y="2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11" name="Freeform 435"/>
              <p:cNvSpPr>
                <a:spLocks/>
              </p:cNvSpPr>
              <p:nvPr/>
            </p:nvSpPr>
            <p:spPr bwMode="auto">
              <a:xfrm>
                <a:off x="1613" y="1123"/>
                <a:ext cx="25" cy="51"/>
              </a:xfrm>
              <a:custGeom>
                <a:avLst/>
                <a:gdLst/>
                <a:ahLst/>
                <a:cxnLst>
                  <a:cxn ang="0">
                    <a:pos x="11" y="49"/>
                  </a:cxn>
                  <a:cxn ang="0">
                    <a:pos x="9" y="49"/>
                  </a:cxn>
                  <a:cxn ang="0">
                    <a:pos x="7" y="47"/>
                  </a:cxn>
                  <a:cxn ang="0">
                    <a:pos x="4" y="44"/>
                  </a:cxn>
                  <a:cxn ang="0">
                    <a:pos x="3" y="42"/>
                  </a:cxn>
                  <a:cxn ang="0">
                    <a:pos x="2" y="39"/>
                  </a:cxn>
                  <a:cxn ang="0">
                    <a:pos x="1" y="36"/>
                  </a:cxn>
                  <a:cxn ang="0">
                    <a:pos x="1" y="32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1" y="15"/>
                  </a:cxn>
                  <a:cxn ang="0">
                    <a:pos x="2" y="11"/>
                  </a:cxn>
                  <a:cxn ang="0">
                    <a:pos x="4" y="6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9" y="3"/>
                  </a:cxn>
                  <a:cxn ang="0">
                    <a:pos x="20" y="6"/>
                  </a:cxn>
                  <a:cxn ang="0">
                    <a:pos x="22" y="9"/>
                  </a:cxn>
                  <a:cxn ang="0">
                    <a:pos x="23" y="13"/>
                  </a:cxn>
                  <a:cxn ang="0">
                    <a:pos x="23" y="16"/>
                  </a:cxn>
                  <a:cxn ang="0">
                    <a:pos x="24" y="20"/>
                  </a:cxn>
                  <a:cxn ang="0">
                    <a:pos x="24" y="22"/>
                  </a:cxn>
                  <a:cxn ang="0">
                    <a:pos x="24" y="30"/>
                  </a:cxn>
                  <a:cxn ang="0">
                    <a:pos x="22" y="39"/>
                  </a:cxn>
                  <a:cxn ang="0">
                    <a:pos x="20" y="44"/>
                  </a:cxn>
                  <a:cxn ang="0">
                    <a:pos x="19" y="47"/>
                  </a:cxn>
                  <a:cxn ang="0">
                    <a:pos x="16" y="49"/>
                  </a:cxn>
                  <a:cxn ang="0">
                    <a:pos x="14" y="49"/>
                  </a:cxn>
                  <a:cxn ang="0">
                    <a:pos x="12" y="50"/>
                  </a:cxn>
                </a:cxnLst>
                <a:rect l="0" t="0" r="r" b="b"/>
                <a:pathLst>
                  <a:path w="25" h="51">
                    <a:moveTo>
                      <a:pt x="12" y="50"/>
                    </a:moveTo>
                    <a:lnTo>
                      <a:pt x="11" y="49"/>
                    </a:lnTo>
                    <a:lnTo>
                      <a:pt x="10" y="49"/>
                    </a:lnTo>
                    <a:lnTo>
                      <a:pt x="9" y="49"/>
                    </a:lnTo>
                    <a:lnTo>
                      <a:pt x="8" y="48"/>
                    </a:lnTo>
                    <a:lnTo>
                      <a:pt x="7" y="47"/>
                    </a:lnTo>
                    <a:lnTo>
                      <a:pt x="5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" y="20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3" y="13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4" y="21"/>
                    </a:lnTo>
                    <a:lnTo>
                      <a:pt x="24" y="22"/>
                    </a:lnTo>
                    <a:lnTo>
                      <a:pt x="24" y="25"/>
                    </a:lnTo>
                    <a:lnTo>
                      <a:pt x="24" y="30"/>
                    </a:lnTo>
                    <a:lnTo>
                      <a:pt x="23" y="35"/>
                    </a:lnTo>
                    <a:lnTo>
                      <a:pt x="22" y="39"/>
                    </a:lnTo>
                    <a:lnTo>
                      <a:pt x="21" y="42"/>
                    </a:lnTo>
                    <a:lnTo>
                      <a:pt x="20" y="44"/>
                    </a:lnTo>
                    <a:lnTo>
                      <a:pt x="19" y="45"/>
                    </a:lnTo>
                    <a:lnTo>
                      <a:pt x="19" y="47"/>
                    </a:lnTo>
                    <a:lnTo>
                      <a:pt x="16" y="48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2" y="5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12" name="Freeform 436"/>
              <p:cNvSpPr>
                <a:spLocks/>
              </p:cNvSpPr>
              <p:nvPr/>
            </p:nvSpPr>
            <p:spPr bwMode="auto">
              <a:xfrm>
                <a:off x="1613" y="1151"/>
                <a:ext cx="25" cy="100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99"/>
                  </a:cxn>
                  <a:cxn ang="0">
                    <a:pos x="0" y="99"/>
                  </a:cxn>
                </a:cxnLst>
                <a:rect l="0" t="0" r="r" b="b"/>
                <a:pathLst>
                  <a:path w="25" h="100">
                    <a:moveTo>
                      <a:pt x="0" y="9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99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13" name="Freeform 437"/>
              <p:cNvSpPr>
                <a:spLocks/>
              </p:cNvSpPr>
              <p:nvPr/>
            </p:nvSpPr>
            <p:spPr bwMode="auto">
              <a:xfrm>
                <a:off x="1608" y="1249"/>
                <a:ext cx="35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6"/>
                  </a:cxn>
                  <a:cxn ang="0">
                    <a:pos x="9" y="11"/>
                  </a:cxn>
                  <a:cxn ang="0">
                    <a:pos x="11" y="17"/>
                  </a:cxn>
                  <a:cxn ang="0">
                    <a:pos x="13" y="21"/>
                  </a:cxn>
                  <a:cxn ang="0">
                    <a:pos x="1" y="23"/>
                  </a:cxn>
                  <a:cxn ang="0">
                    <a:pos x="1" y="35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17" y="36"/>
                  </a:cxn>
                  <a:cxn ang="0">
                    <a:pos x="18" y="36"/>
                  </a:cxn>
                  <a:cxn ang="0">
                    <a:pos x="34" y="38"/>
                  </a:cxn>
                  <a:cxn ang="0">
                    <a:pos x="34" y="35"/>
                  </a:cxn>
                  <a:cxn ang="0">
                    <a:pos x="34" y="23"/>
                  </a:cxn>
                  <a:cxn ang="0">
                    <a:pos x="22" y="21"/>
                  </a:cxn>
                  <a:cxn ang="0">
                    <a:pos x="26" y="17"/>
                  </a:cxn>
                  <a:cxn ang="0">
                    <a:pos x="27" y="11"/>
                  </a:cxn>
                  <a:cxn ang="0">
                    <a:pos x="29" y="6"/>
                  </a:cxn>
                  <a:cxn ang="0">
                    <a:pos x="30" y="0"/>
                  </a:cxn>
                  <a:cxn ang="0">
                    <a:pos x="5" y="0"/>
                  </a:cxn>
                </a:cxnLst>
                <a:rect l="0" t="0" r="r" b="b"/>
                <a:pathLst>
                  <a:path w="35" h="39">
                    <a:moveTo>
                      <a:pt x="5" y="0"/>
                    </a:moveTo>
                    <a:lnTo>
                      <a:pt x="6" y="6"/>
                    </a:lnTo>
                    <a:lnTo>
                      <a:pt x="9" y="11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" y="23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17" y="36"/>
                    </a:lnTo>
                    <a:lnTo>
                      <a:pt x="18" y="36"/>
                    </a:lnTo>
                    <a:lnTo>
                      <a:pt x="34" y="38"/>
                    </a:lnTo>
                    <a:lnTo>
                      <a:pt x="34" y="35"/>
                    </a:lnTo>
                    <a:lnTo>
                      <a:pt x="34" y="23"/>
                    </a:lnTo>
                    <a:lnTo>
                      <a:pt x="22" y="21"/>
                    </a:lnTo>
                    <a:lnTo>
                      <a:pt x="26" y="17"/>
                    </a:lnTo>
                    <a:lnTo>
                      <a:pt x="27" y="11"/>
                    </a:lnTo>
                    <a:lnTo>
                      <a:pt x="29" y="6"/>
                    </a:lnTo>
                    <a:lnTo>
                      <a:pt x="30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14" name="Freeform 438"/>
              <p:cNvSpPr>
                <a:spLocks/>
              </p:cNvSpPr>
              <p:nvPr/>
            </p:nvSpPr>
            <p:spPr bwMode="auto">
              <a:xfrm>
                <a:off x="1624" y="1263"/>
                <a:ext cx="3" cy="2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3" h="28">
                    <a:moveTo>
                      <a:pt x="0" y="2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15" name="Freeform 439"/>
              <p:cNvSpPr>
                <a:spLocks/>
              </p:cNvSpPr>
              <p:nvPr/>
            </p:nvSpPr>
            <p:spPr bwMode="auto">
              <a:xfrm>
                <a:off x="1354" y="1351"/>
                <a:ext cx="24" cy="51"/>
              </a:xfrm>
              <a:custGeom>
                <a:avLst/>
                <a:gdLst/>
                <a:ahLst/>
                <a:cxnLst>
                  <a:cxn ang="0">
                    <a:pos x="10" y="50"/>
                  </a:cxn>
                  <a:cxn ang="0">
                    <a:pos x="8" y="49"/>
                  </a:cxn>
                  <a:cxn ang="0">
                    <a:pos x="5" y="47"/>
                  </a:cxn>
                  <a:cxn ang="0">
                    <a:pos x="4" y="44"/>
                  </a:cxn>
                  <a:cxn ang="0">
                    <a:pos x="2" y="43"/>
                  </a:cxn>
                  <a:cxn ang="0">
                    <a:pos x="1" y="39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0" y="15"/>
                  </a:cxn>
                  <a:cxn ang="0">
                    <a:pos x="1" y="11"/>
                  </a:cxn>
                  <a:cxn ang="0">
                    <a:pos x="4" y="6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0" y="1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15" y="2"/>
                  </a:cxn>
                  <a:cxn ang="0">
                    <a:pos x="18" y="5"/>
                  </a:cxn>
                  <a:cxn ang="0">
                    <a:pos x="20" y="7"/>
                  </a:cxn>
                  <a:cxn ang="0">
                    <a:pos x="22" y="11"/>
                  </a:cxn>
                  <a:cxn ang="0">
                    <a:pos x="22" y="15"/>
                  </a:cxn>
                  <a:cxn ang="0">
                    <a:pos x="23" y="18"/>
                  </a:cxn>
                  <a:cxn ang="0">
                    <a:pos x="23" y="21"/>
                  </a:cxn>
                  <a:cxn ang="0">
                    <a:pos x="23" y="25"/>
                  </a:cxn>
                  <a:cxn ang="0">
                    <a:pos x="22" y="35"/>
                  </a:cxn>
                  <a:cxn ang="0">
                    <a:pos x="20" y="43"/>
                  </a:cxn>
                  <a:cxn ang="0">
                    <a:pos x="18" y="45"/>
                  </a:cxn>
                  <a:cxn ang="0">
                    <a:pos x="15" y="48"/>
                  </a:cxn>
                  <a:cxn ang="0">
                    <a:pos x="14" y="49"/>
                  </a:cxn>
                  <a:cxn ang="0">
                    <a:pos x="13" y="50"/>
                  </a:cxn>
                  <a:cxn ang="0">
                    <a:pos x="11" y="50"/>
                  </a:cxn>
                </a:cxnLst>
                <a:rect l="0" t="0" r="r" b="b"/>
                <a:pathLst>
                  <a:path w="24" h="51">
                    <a:moveTo>
                      <a:pt x="11" y="50"/>
                    </a:moveTo>
                    <a:lnTo>
                      <a:pt x="10" y="50"/>
                    </a:lnTo>
                    <a:lnTo>
                      <a:pt x="9" y="49"/>
                    </a:lnTo>
                    <a:lnTo>
                      <a:pt x="8" y="49"/>
                    </a:lnTo>
                    <a:lnTo>
                      <a:pt x="7" y="48"/>
                    </a:lnTo>
                    <a:lnTo>
                      <a:pt x="5" y="47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2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1" y="9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3" y="25"/>
                    </a:lnTo>
                    <a:lnTo>
                      <a:pt x="23" y="30"/>
                    </a:lnTo>
                    <a:lnTo>
                      <a:pt x="22" y="35"/>
                    </a:lnTo>
                    <a:lnTo>
                      <a:pt x="22" y="39"/>
                    </a:lnTo>
                    <a:lnTo>
                      <a:pt x="20" y="43"/>
                    </a:lnTo>
                    <a:lnTo>
                      <a:pt x="19" y="44"/>
                    </a:lnTo>
                    <a:lnTo>
                      <a:pt x="18" y="45"/>
                    </a:lnTo>
                    <a:lnTo>
                      <a:pt x="18" y="47"/>
                    </a:lnTo>
                    <a:lnTo>
                      <a:pt x="15" y="48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3" y="50"/>
                    </a:lnTo>
                    <a:lnTo>
                      <a:pt x="12" y="50"/>
                    </a:lnTo>
                    <a:lnTo>
                      <a:pt x="11" y="5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16" name="Freeform 440"/>
              <p:cNvSpPr>
                <a:spLocks/>
              </p:cNvSpPr>
              <p:nvPr/>
            </p:nvSpPr>
            <p:spPr bwMode="auto">
              <a:xfrm>
                <a:off x="1354" y="1379"/>
                <a:ext cx="25" cy="100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99"/>
                  </a:cxn>
                  <a:cxn ang="0">
                    <a:pos x="0" y="99"/>
                  </a:cxn>
                </a:cxnLst>
                <a:rect l="0" t="0" r="r" b="b"/>
                <a:pathLst>
                  <a:path w="25" h="100">
                    <a:moveTo>
                      <a:pt x="0" y="9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99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17" name="Freeform 441"/>
              <p:cNvSpPr>
                <a:spLocks/>
              </p:cNvSpPr>
              <p:nvPr/>
            </p:nvSpPr>
            <p:spPr bwMode="auto">
              <a:xfrm>
                <a:off x="1348" y="1477"/>
                <a:ext cx="35" cy="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7" y="6"/>
                  </a:cxn>
                  <a:cxn ang="0">
                    <a:pos x="9" y="11"/>
                  </a:cxn>
                  <a:cxn ang="0">
                    <a:pos x="11" y="17"/>
                  </a:cxn>
                  <a:cxn ang="0">
                    <a:pos x="13" y="21"/>
                  </a:cxn>
                  <a:cxn ang="0">
                    <a:pos x="1" y="23"/>
                  </a:cxn>
                  <a:cxn ang="0">
                    <a:pos x="1" y="35"/>
                  </a:cxn>
                  <a:cxn ang="0">
                    <a:pos x="1" y="38"/>
                  </a:cxn>
                  <a:cxn ang="0">
                    <a:pos x="0" y="38"/>
                  </a:cxn>
                  <a:cxn ang="0">
                    <a:pos x="17" y="36"/>
                  </a:cxn>
                  <a:cxn ang="0">
                    <a:pos x="18" y="36"/>
                  </a:cxn>
                  <a:cxn ang="0">
                    <a:pos x="34" y="38"/>
                  </a:cxn>
                  <a:cxn ang="0">
                    <a:pos x="34" y="35"/>
                  </a:cxn>
                  <a:cxn ang="0">
                    <a:pos x="34" y="23"/>
                  </a:cxn>
                  <a:cxn ang="0">
                    <a:pos x="22" y="21"/>
                  </a:cxn>
                  <a:cxn ang="0">
                    <a:pos x="26" y="17"/>
                  </a:cxn>
                  <a:cxn ang="0">
                    <a:pos x="27" y="11"/>
                  </a:cxn>
                  <a:cxn ang="0">
                    <a:pos x="29" y="6"/>
                  </a:cxn>
                  <a:cxn ang="0">
                    <a:pos x="30" y="0"/>
                  </a:cxn>
                  <a:cxn ang="0">
                    <a:pos x="6" y="0"/>
                  </a:cxn>
                </a:cxnLst>
                <a:rect l="0" t="0" r="r" b="b"/>
                <a:pathLst>
                  <a:path w="35" h="39">
                    <a:moveTo>
                      <a:pt x="6" y="0"/>
                    </a:moveTo>
                    <a:lnTo>
                      <a:pt x="7" y="6"/>
                    </a:lnTo>
                    <a:lnTo>
                      <a:pt x="9" y="11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" y="23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17" y="36"/>
                    </a:lnTo>
                    <a:lnTo>
                      <a:pt x="18" y="36"/>
                    </a:lnTo>
                    <a:lnTo>
                      <a:pt x="34" y="38"/>
                    </a:lnTo>
                    <a:lnTo>
                      <a:pt x="34" y="35"/>
                    </a:lnTo>
                    <a:lnTo>
                      <a:pt x="34" y="23"/>
                    </a:lnTo>
                    <a:lnTo>
                      <a:pt x="22" y="21"/>
                    </a:lnTo>
                    <a:lnTo>
                      <a:pt x="26" y="17"/>
                    </a:lnTo>
                    <a:lnTo>
                      <a:pt x="27" y="11"/>
                    </a:lnTo>
                    <a:lnTo>
                      <a:pt x="29" y="6"/>
                    </a:lnTo>
                    <a:lnTo>
                      <a:pt x="30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18" name="Freeform 442"/>
              <p:cNvSpPr>
                <a:spLocks/>
              </p:cNvSpPr>
              <p:nvPr/>
            </p:nvSpPr>
            <p:spPr bwMode="auto">
              <a:xfrm>
                <a:off x="1364" y="1491"/>
                <a:ext cx="3" cy="2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3" h="28">
                    <a:moveTo>
                      <a:pt x="0" y="2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19" name="Freeform 443"/>
              <p:cNvSpPr>
                <a:spLocks/>
              </p:cNvSpPr>
              <p:nvPr/>
            </p:nvSpPr>
            <p:spPr bwMode="auto">
              <a:xfrm>
                <a:off x="1746" y="1351"/>
                <a:ext cx="25" cy="51"/>
              </a:xfrm>
              <a:custGeom>
                <a:avLst/>
                <a:gdLst/>
                <a:ahLst/>
                <a:cxnLst>
                  <a:cxn ang="0">
                    <a:pos x="11" y="50"/>
                  </a:cxn>
                  <a:cxn ang="0">
                    <a:pos x="9" y="49"/>
                  </a:cxn>
                  <a:cxn ang="0">
                    <a:pos x="7" y="47"/>
                  </a:cxn>
                  <a:cxn ang="0">
                    <a:pos x="4" y="44"/>
                  </a:cxn>
                  <a:cxn ang="0">
                    <a:pos x="3" y="41"/>
                  </a:cxn>
                  <a:cxn ang="0">
                    <a:pos x="2" y="37"/>
                  </a:cxn>
                  <a:cxn ang="0">
                    <a:pos x="1" y="35"/>
                  </a:cxn>
                  <a:cxn ang="0">
                    <a:pos x="1" y="30"/>
                  </a:cxn>
                  <a:cxn ang="0">
                    <a:pos x="0" y="27"/>
                  </a:cxn>
                  <a:cxn ang="0">
                    <a:pos x="1" y="20"/>
                  </a:cxn>
                  <a:cxn ang="0">
                    <a:pos x="2" y="13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8" y="2"/>
                  </a:cxn>
                  <a:cxn ang="0">
                    <a:pos x="10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9" y="3"/>
                  </a:cxn>
                  <a:cxn ang="0">
                    <a:pos x="20" y="6"/>
                  </a:cxn>
                  <a:cxn ang="0">
                    <a:pos x="22" y="9"/>
                  </a:cxn>
                  <a:cxn ang="0">
                    <a:pos x="23" y="13"/>
                  </a:cxn>
                  <a:cxn ang="0">
                    <a:pos x="24" y="16"/>
                  </a:cxn>
                  <a:cxn ang="0">
                    <a:pos x="24" y="20"/>
                  </a:cxn>
                  <a:cxn ang="0">
                    <a:pos x="24" y="23"/>
                  </a:cxn>
                  <a:cxn ang="0">
                    <a:pos x="24" y="30"/>
                  </a:cxn>
                  <a:cxn ang="0">
                    <a:pos x="22" y="39"/>
                  </a:cxn>
                  <a:cxn ang="0">
                    <a:pos x="20" y="44"/>
                  </a:cxn>
                  <a:cxn ang="0">
                    <a:pos x="19" y="47"/>
                  </a:cxn>
                  <a:cxn ang="0">
                    <a:pos x="16" y="49"/>
                  </a:cxn>
                  <a:cxn ang="0">
                    <a:pos x="14" y="49"/>
                  </a:cxn>
                  <a:cxn ang="0">
                    <a:pos x="12" y="50"/>
                  </a:cxn>
                </a:cxnLst>
                <a:rect l="0" t="0" r="r" b="b"/>
                <a:pathLst>
                  <a:path w="25" h="51">
                    <a:moveTo>
                      <a:pt x="12" y="50"/>
                    </a:moveTo>
                    <a:lnTo>
                      <a:pt x="11" y="50"/>
                    </a:lnTo>
                    <a:lnTo>
                      <a:pt x="10" y="49"/>
                    </a:lnTo>
                    <a:lnTo>
                      <a:pt x="9" y="49"/>
                    </a:lnTo>
                    <a:lnTo>
                      <a:pt x="8" y="48"/>
                    </a:lnTo>
                    <a:lnTo>
                      <a:pt x="7" y="47"/>
                    </a:lnTo>
                    <a:lnTo>
                      <a:pt x="5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3" y="41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1" y="35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" y="20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4" y="21"/>
                    </a:lnTo>
                    <a:lnTo>
                      <a:pt x="24" y="23"/>
                    </a:lnTo>
                    <a:lnTo>
                      <a:pt x="24" y="25"/>
                    </a:lnTo>
                    <a:lnTo>
                      <a:pt x="24" y="30"/>
                    </a:lnTo>
                    <a:lnTo>
                      <a:pt x="24" y="35"/>
                    </a:lnTo>
                    <a:lnTo>
                      <a:pt x="22" y="39"/>
                    </a:lnTo>
                    <a:lnTo>
                      <a:pt x="21" y="43"/>
                    </a:lnTo>
                    <a:lnTo>
                      <a:pt x="20" y="44"/>
                    </a:lnTo>
                    <a:lnTo>
                      <a:pt x="20" y="45"/>
                    </a:lnTo>
                    <a:lnTo>
                      <a:pt x="19" y="47"/>
                    </a:lnTo>
                    <a:lnTo>
                      <a:pt x="17" y="48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3" y="50"/>
                    </a:lnTo>
                    <a:lnTo>
                      <a:pt x="12" y="5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20" name="Freeform 444"/>
              <p:cNvSpPr>
                <a:spLocks/>
              </p:cNvSpPr>
              <p:nvPr/>
            </p:nvSpPr>
            <p:spPr bwMode="auto">
              <a:xfrm>
                <a:off x="1746" y="1379"/>
                <a:ext cx="25" cy="100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99"/>
                  </a:cxn>
                  <a:cxn ang="0">
                    <a:pos x="0" y="99"/>
                  </a:cxn>
                </a:cxnLst>
                <a:rect l="0" t="0" r="r" b="b"/>
                <a:pathLst>
                  <a:path w="25" h="100">
                    <a:moveTo>
                      <a:pt x="0" y="9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99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21" name="Freeform 445"/>
              <p:cNvSpPr>
                <a:spLocks/>
              </p:cNvSpPr>
              <p:nvPr/>
            </p:nvSpPr>
            <p:spPr bwMode="auto">
              <a:xfrm>
                <a:off x="1742" y="1477"/>
                <a:ext cx="36" cy="3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6"/>
                  </a:cxn>
                  <a:cxn ang="0">
                    <a:pos x="8" y="11"/>
                  </a:cxn>
                  <a:cxn ang="0">
                    <a:pos x="10" y="17"/>
                  </a:cxn>
                  <a:cxn ang="0">
                    <a:pos x="13" y="21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0" y="38"/>
                  </a:cxn>
                  <a:cxn ang="0">
                    <a:pos x="18" y="36"/>
                  </a:cxn>
                  <a:cxn ang="0">
                    <a:pos x="34" y="38"/>
                  </a:cxn>
                  <a:cxn ang="0">
                    <a:pos x="35" y="38"/>
                  </a:cxn>
                  <a:cxn ang="0">
                    <a:pos x="35" y="35"/>
                  </a:cxn>
                  <a:cxn ang="0">
                    <a:pos x="35" y="23"/>
                  </a:cxn>
                  <a:cxn ang="0">
                    <a:pos x="22" y="21"/>
                  </a:cxn>
                  <a:cxn ang="0">
                    <a:pos x="25" y="17"/>
                  </a:cxn>
                  <a:cxn ang="0">
                    <a:pos x="26" y="11"/>
                  </a:cxn>
                  <a:cxn ang="0">
                    <a:pos x="28" y="6"/>
                  </a:cxn>
                  <a:cxn ang="0">
                    <a:pos x="30" y="0"/>
                  </a:cxn>
                  <a:cxn ang="0">
                    <a:pos x="4" y="0"/>
                  </a:cxn>
                </a:cxnLst>
                <a:rect l="0" t="0" r="r" b="b"/>
                <a:pathLst>
                  <a:path w="36" h="39">
                    <a:moveTo>
                      <a:pt x="4" y="0"/>
                    </a:moveTo>
                    <a:lnTo>
                      <a:pt x="7" y="6"/>
                    </a:lnTo>
                    <a:lnTo>
                      <a:pt x="8" y="11"/>
                    </a:lnTo>
                    <a:lnTo>
                      <a:pt x="10" y="17"/>
                    </a:lnTo>
                    <a:lnTo>
                      <a:pt x="13" y="21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18" y="36"/>
                    </a:lnTo>
                    <a:lnTo>
                      <a:pt x="34" y="38"/>
                    </a:lnTo>
                    <a:lnTo>
                      <a:pt x="35" y="38"/>
                    </a:lnTo>
                    <a:lnTo>
                      <a:pt x="35" y="35"/>
                    </a:lnTo>
                    <a:lnTo>
                      <a:pt x="35" y="23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6" y="11"/>
                    </a:lnTo>
                    <a:lnTo>
                      <a:pt x="28" y="6"/>
                    </a:lnTo>
                    <a:lnTo>
                      <a:pt x="30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22" name="Freeform 446"/>
              <p:cNvSpPr>
                <a:spLocks/>
              </p:cNvSpPr>
              <p:nvPr/>
            </p:nvSpPr>
            <p:spPr bwMode="auto">
              <a:xfrm>
                <a:off x="1757" y="1491"/>
                <a:ext cx="3" cy="2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3" h="28">
                    <a:moveTo>
                      <a:pt x="0" y="2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" name="Group 447"/>
            <p:cNvGrpSpPr>
              <a:grpSpLocks/>
            </p:cNvGrpSpPr>
            <p:nvPr/>
          </p:nvGrpSpPr>
          <p:grpSpPr bwMode="auto">
            <a:xfrm rot="15976117">
              <a:off x="1734" y="3216"/>
              <a:ext cx="490" cy="827"/>
              <a:chOff x="1298" y="834"/>
              <a:chExt cx="531" cy="827"/>
            </a:xfrm>
          </p:grpSpPr>
          <p:sp>
            <p:nvSpPr>
              <p:cNvPr id="50624" name="Freeform 448"/>
              <p:cNvSpPr>
                <a:spLocks/>
              </p:cNvSpPr>
              <p:nvPr/>
            </p:nvSpPr>
            <p:spPr bwMode="auto">
              <a:xfrm>
                <a:off x="1505" y="1168"/>
                <a:ext cx="118" cy="433"/>
              </a:xfrm>
              <a:custGeom>
                <a:avLst/>
                <a:gdLst/>
                <a:ahLst/>
                <a:cxnLst>
                  <a:cxn ang="0">
                    <a:pos x="100" y="432"/>
                  </a:cxn>
                  <a:cxn ang="0">
                    <a:pos x="114" y="348"/>
                  </a:cxn>
                  <a:cxn ang="0">
                    <a:pos x="117" y="164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35" y="0"/>
                  </a:cxn>
                  <a:cxn ang="0">
                    <a:pos x="0" y="164"/>
                  </a:cxn>
                  <a:cxn ang="0">
                    <a:pos x="3" y="348"/>
                  </a:cxn>
                  <a:cxn ang="0">
                    <a:pos x="17" y="432"/>
                  </a:cxn>
                  <a:cxn ang="0">
                    <a:pos x="100" y="432"/>
                  </a:cxn>
                </a:cxnLst>
                <a:rect l="0" t="0" r="r" b="b"/>
                <a:pathLst>
                  <a:path w="118" h="433">
                    <a:moveTo>
                      <a:pt x="100" y="432"/>
                    </a:moveTo>
                    <a:lnTo>
                      <a:pt x="114" y="348"/>
                    </a:lnTo>
                    <a:lnTo>
                      <a:pt x="117" y="164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35" y="0"/>
                    </a:lnTo>
                    <a:lnTo>
                      <a:pt x="0" y="164"/>
                    </a:lnTo>
                    <a:lnTo>
                      <a:pt x="3" y="348"/>
                    </a:lnTo>
                    <a:lnTo>
                      <a:pt x="17" y="432"/>
                    </a:lnTo>
                    <a:lnTo>
                      <a:pt x="100" y="432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25" name="Freeform 449"/>
              <p:cNvSpPr>
                <a:spLocks/>
              </p:cNvSpPr>
              <p:nvPr/>
            </p:nvSpPr>
            <p:spPr bwMode="auto">
              <a:xfrm>
                <a:off x="1541" y="834"/>
                <a:ext cx="45" cy="346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0" y="345"/>
                  </a:cxn>
                  <a:cxn ang="0">
                    <a:pos x="0" y="114"/>
                  </a:cxn>
                  <a:cxn ang="0">
                    <a:pos x="4" y="72"/>
                  </a:cxn>
                  <a:cxn ang="0">
                    <a:pos x="11" y="40"/>
                  </a:cxn>
                  <a:cxn ang="0">
                    <a:pos x="23" y="0"/>
                  </a:cxn>
                  <a:cxn ang="0">
                    <a:pos x="34" y="40"/>
                  </a:cxn>
                  <a:cxn ang="0">
                    <a:pos x="40" y="72"/>
                  </a:cxn>
                  <a:cxn ang="0">
                    <a:pos x="44" y="114"/>
                  </a:cxn>
                  <a:cxn ang="0">
                    <a:pos x="44" y="345"/>
                  </a:cxn>
                  <a:cxn ang="0">
                    <a:pos x="44" y="344"/>
                  </a:cxn>
                  <a:cxn ang="0">
                    <a:pos x="0" y="344"/>
                  </a:cxn>
                </a:cxnLst>
                <a:rect l="0" t="0" r="r" b="b"/>
                <a:pathLst>
                  <a:path w="45" h="346">
                    <a:moveTo>
                      <a:pt x="0" y="344"/>
                    </a:moveTo>
                    <a:lnTo>
                      <a:pt x="0" y="345"/>
                    </a:lnTo>
                    <a:lnTo>
                      <a:pt x="0" y="114"/>
                    </a:lnTo>
                    <a:lnTo>
                      <a:pt x="4" y="72"/>
                    </a:lnTo>
                    <a:lnTo>
                      <a:pt x="11" y="40"/>
                    </a:lnTo>
                    <a:lnTo>
                      <a:pt x="23" y="0"/>
                    </a:lnTo>
                    <a:lnTo>
                      <a:pt x="34" y="40"/>
                    </a:lnTo>
                    <a:lnTo>
                      <a:pt x="40" y="72"/>
                    </a:lnTo>
                    <a:lnTo>
                      <a:pt x="44" y="114"/>
                    </a:lnTo>
                    <a:lnTo>
                      <a:pt x="44" y="345"/>
                    </a:lnTo>
                    <a:lnTo>
                      <a:pt x="44" y="344"/>
                    </a:lnTo>
                    <a:lnTo>
                      <a:pt x="0" y="344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26" name="Freeform 450"/>
              <p:cNvSpPr>
                <a:spLocks/>
              </p:cNvSpPr>
              <p:nvPr/>
            </p:nvSpPr>
            <p:spPr bwMode="auto">
              <a:xfrm>
                <a:off x="1497" y="1108"/>
                <a:ext cx="42" cy="7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9" y="8"/>
                  </a:cxn>
                  <a:cxn ang="0">
                    <a:pos x="9" y="42"/>
                  </a:cxn>
                  <a:cxn ang="0">
                    <a:pos x="9" y="31"/>
                  </a:cxn>
                  <a:cxn ang="0">
                    <a:pos x="4" y="31"/>
                  </a:cxn>
                  <a:cxn ang="0">
                    <a:pos x="1" y="34"/>
                  </a:cxn>
                  <a:cxn ang="0">
                    <a:pos x="0" y="40"/>
                  </a:cxn>
                  <a:cxn ang="0">
                    <a:pos x="0" y="76"/>
                  </a:cxn>
                  <a:cxn ang="0">
                    <a:pos x="41" y="75"/>
                  </a:cxn>
                  <a:cxn ang="0">
                    <a:pos x="41" y="8"/>
                  </a:cxn>
                  <a:cxn ang="0">
                    <a:pos x="33" y="8"/>
                  </a:cxn>
                  <a:cxn ang="0">
                    <a:pos x="23" y="6"/>
                  </a:cxn>
                  <a:cxn ang="0">
                    <a:pos x="15" y="4"/>
                  </a:cxn>
                  <a:cxn ang="0">
                    <a:pos x="11" y="2"/>
                  </a:cxn>
                  <a:cxn ang="0">
                    <a:pos x="12" y="0"/>
                  </a:cxn>
                </a:cxnLst>
                <a:rect l="0" t="0" r="r" b="b"/>
                <a:pathLst>
                  <a:path w="42" h="77">
                    <a:moveTo>
                      <a:pt x="12" y="0"/>
                    </a:moveTo>
                    <a:lnTo>
                      <a:pt x="9" y="8"/>
                    </a:lnTo>
                    <a:lnTo>
                      <a:pt x="9" y="42"/>
                    </a:lnTo>
                    <a:lnTo>
                      <a:pt x="9" y="31"/>
                    </a:lnTo>
                    <a:lnTo>
                      <a:pt x="4" y="31"/>
                    </a:lnTo>
                    <a:lnTo>
                      <a:pt x="1" y="34"/>
                    </a:lnTo>
                    <a:lnTo>
                      <a:pt x="0" y="40"/>
                    </a:lnTo>
                    <a:lnTo>
                      <a:pt x="0" y="76"/>
                    </a:lnTo>
                    <a:lnTo>
                      <a:pt x="41" y="75"/>
                    </a:lnTo>
                    <a:lnTo>
                      <a:pt x="41" y="8"/>
                    </a:lnTo>
                    <a:lnTo>
                      <a:pt x="33" y="8"/>
                    </a:lnTo>
                    <a:lnTo>
                      <a:pt x="23" y="6"/>
                    </a:lnTo>
                    <a:lnTo>
                      <a:pt x="15" y="4"/>
                    </a:lnTo>
                    <a:lnTo>
                      <a:pt x="11" y="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27" name="Freeform 451"/>
              <p:cNvSpPr>
                <a:spLocks/>
              </p:cNvSpPr>
              <p:nvPr/>
            </p:nvSpPr>
            <p:spPr bwMode="auto">
              <a:xfrm>
                <a:off x="1298" y="1136"/>
                <a:ext cx="219" cy="414"/>
              </a:xfrm>
              <a:custGeom>
                <a:avLst/>
                <a:gdLst/>
                <a:ahLst/>
                <a:cxnLst>
                  <a:cxn ang="0">
                    <a:pos x="218" y="0"/>
                  </a:cxn>
                  <a:cxn ang="0">
                    <a:pos x="0" y="360"/>
                  </a:cxn>
                  <a:cxn ang="0">
                    <a:pos x="0" y="404"/>
                  </a:cxn>
                  <a:cxn ang="0">
                    <a:pos x="218" y="413"/>
                  </a:cxn>
                  <a:cxn ang="0">
                    <a:pos x="218" y="0"/>
                  </a:cxn>
                </a:cxnLst>
                <a:rect l="0" t="0" r="r" b="b"/>
                <a:pathLst>
                  <a:path w="219" h="414">
                    <a:moveTo>
                      <a:pt x="218" y="0"/>
                    </a:moveTo>
                    <a:lnTo>
                      <a:pt x="0" y="360"/>
                    </a:lnTo>
                    <a:lnTo>
                      <a:pt x="0" y="404"/>
                    </a:lnTo>
                    <a:lnTo>
                      <a:pt x="218" y="413"/>
                    </a:lnTo>
                    <a:lnTo>
                      <a:pt x="218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28" name="Line 452"/>
              <p:cNvSpPr>
                <a:spLocks noChangeShapeType="1"/>
              </p:cNvSpPr>
              <p:nvPr/>
            </p:nvSpPr>
            <p:spPr bwMode="auto">
              <a:xfrm flipV="1">
                <a:off x="1313" y="1190"/>
                <a:ext cx="182" cy="3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629" name="Line 453"/>
              <p:cNvSpPr>
                <a:spLocks noChangeShapeType="1"/>
              </p:cNvSpPr>
              <p:nvPr/>
            </p:nvSpPr>
            <p:spPr bwMode="auto">
              <a:xfrm flipV="1">
                <a:off x="1317" y="1203"/>
                <a:ext cx="181" cy="30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630" name="Line 454"/>
              <p:cNvSpPr>
                <a:spLocks noChangeShapeType="1"/>
              </p:cNvSpPr>
              <p:nvPr/>
            </p:nvSpPr>
            <p:spPr bwMode="auto">
              <a:xfrm>
                <a:off x="1317" y="1498"/>
                <a:ext cx="18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631" name="Line 455"/>
              <p:cNvSpPr>
                <a:spLocks noChangeShapeType="1"/>
              </p:cNvSpPr>
              <p:nvPr/>
            </p:nvSpPr>
            <p:spPr bwMode="auto">
              <a:xfrm>
                <a:off x="1422" y="1502"/>
                <a:ext cx="0" cy="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632" name="Freeform 456"/>
              <p:cNvSpPr>
                <a:spLocks/>
              </p:cNvSpPr>
              <p:nvPr/>
            </p:nvSpPr>
            <p:spPr bwMode="auto">
              <a:xfrm>
                <a:off x="1336" y="1476"/>
                <a:ext cx="4" cy="2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8"/>
                  </a:cxn>
                  <a:cxn ang="0">
                    <a:pos x="0" y="28"/>
                  </a:cxn>
                </a:cxnLst>
                <a:rect l="0" t="0" r="r" b="b"/>
                <a:pathLst>
                  <a:path w="4" h="29">
                    <a:moveTo>
                      <a:pt x="0" y="28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33" name="Freeform 457"/>
              <p:cNvSpPr>
                <a:spLocks/>
              </p:cNvSpPr>
              <p:nvPr/>
            </p:nvSpPr>
            <p:spPr bwMode="auto">
              <a:xfrm>
                <a:off x="1409" y="1476"/>
                <a:ext cx="5" cy="2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8"/>
                  </a:cxn>
                  <a:cxn ang="0">
                    <a:pos x="0" y="28"/>
                  </a:cxn>
                </a:cxnLst>
                <a:rect l="0" t="0" r="r" b="b"/>
                <a:pathLst>
                  <a:path w="5" h="29">
                    <a:moveTo>
                      <a:pt x="0" y="28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34" name="Freeform 458"/>
              <p:cNvSpPr>
                <a:spLocks/>
              </p:cNvSpPr>
              <p:nvPr/>
            </p:nvSpPr>
            <p:spPr bwMode="auto">
              <a:xfrm>
                <a:off x="1496" y="1476"/>
                <a:ext cx="4" cy="2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8"/>
                  </a:cxn>
                  <a:cxn ang="0">
                    <a:pos x="0" y="28"/>
                  </a:cxn>
                </a:cxnLst>
                <a:rect l="0" t="0" r="r" b="b"/>
                <a:pathLst>
                  <a:path w="4" h="29">
                    <a:moveTo>
                      <a:pt x="0" y="28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35" name="Freeform 459"/>
              <p:cNvSpPr>
                <a:spLocks/>
              </p:cNvSpPr>
              <p:nvPr/>
            </p:nvSpPr>
            <p:spPr bwMode="auto">
              <a:xfrm>
                <a:off x="1429" y="1476"/>
                <a:ext cx="4" cy="2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8"/>
                  </a:cxn>
                  <a:cxn ang="0">
                    <a:pos x="0" y="28"/>
                  </a:cxn>
                </a:cxnLst>
                <a:rect l="0" t="0" r="r" b="b"/>
                <a:pathLst>
                  <a:path w="4" h="29">
                    <a:moveTo>
                      <a:pt x="0" y="28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36" name="Freeform 460"/>
              <p:cNvSpPr>
                <a:spLocks/>
              </p:cNvSpPr>
              <p:nvPr/>
            </p:nvSpPr>
            <p:spPr bwMode="auto">
              <a:xfrm>
                <a:off x="1457" y="1474"/>
                <a:ext cx="33" cy="1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2" y="16"/>
                  </a:cxn>
                  <a:cxn ang="0">
                    <a:pos x="0" y="16"/>
                  </a:cxn>
                </a:cxnLst>
                <a:rect l="0" t="0" r="r" b="b"/>
                <a:pathLst>
                  <a:path w="33" h="17">
                    <a:moveTo>
                      <a:pt x="0" y="16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37" name="Freeform 461"/>
              <p:cNvSpPr>
                <a:spLocks/>
              </p:cNvSpPr>
              <p:nvPr/>
            </p:nvSpPr>
            <p:spPr bwMode="auto">
              <a:xfrm>
                <a:off x="1363" y="1422"/>
                <a:ext cx="6" cy="66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65"/>
                  </a:cxn>
                  <a:cxn ang="0">
                    <a:pos x="0" y="65"/>
                  </a:cxn>
                </a:cxnLst>
                <a:rect l="0" t="0" r="r" b="b"/>
                <a:pathLst>
                  <a:path w="6" h="66">
                    <a:moveTo>
                      <a:pt x="0" y="65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65"/>
                    </a:lnTo>
                    <a:lnTo>
                      <a:pt x="0" y="65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38" name="Freeform 462"/>
              <p:cNvSpPr>
                <a:spLocks/>
              </p:cNvSpPr>
              <p:nvPr/>
            </p:nvSpPr>
            <p:spPr bwMode="auto">
              <a:xfrm>
                <a:off x="1359" y="1436"/>
                <a:ext cx="15" cy="2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7"/>
                  </a:cxn>
                  <a:cxn ang="0">
                    <a:pos x="6" y="20"/>
                  </a:cxn>
                  <a:cxn ang="0">
                    <a:pos x="14" y="7"/>
                  </a:cxn>
                  <a:cxn ang="0">
                    <a:pos x="6" y="0"/>
                  </a:cxn>
                </a:cxnLst>
                <a:rect l="0" t="0" r="r" b="b"/>
                <a:pathLst>
                  <a:path w="15" h="21">
                    <a:moveTo>
                      <a:pt x="6" y="0"/>
                    </a:moveTo>
                    <a:lnTo>
                      <a:pt x="0" y="7"/>
                    </a:lnTo>
                    <a:lnTo>
                      <a:pt x="6" y="20"/>
                    </a:lnTo>
                    <a:lnTo>
                      <a:pt x="14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39" name="Freeform 463"/>
              <p:cNvSpPr>
                <a:spLocks/>
              </p:cNvSpPr>
              <p:nvPr/>
            </p:nvSpPr>
            <p:spPr bwMode="auto">
              <a:xfrm>
                <a:off x="1360" y="1468"/>
                <a:ext cx="11" cy="1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4"/>
                  </a:cxn>
                  <a:cxn ang="0">
                    <a:pos x="5" y="9"/>
                  </a:cxn>
                  <a:cxn ang="0">
                    <a:pos x="10" y="5"/>
                  </a:cxn>
                  <a:cxn ang="0">
                    <a:pos x="5" y="0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10" y="5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40" name="Freeform 464"/>
              <p:cNvSpPr>
                <a:spLocks/>
              </p:cNvSpPr>
              <p:nvPr/>
            </p:nvSpPr>
            <p:spPr bwMode="auto">
              <a:xfrm>
                <a:off x="1305" y="1458"/>
                <a:ext cx="7" cy="79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78"/>
                  </a:cxn>
                  <a:cxn ang="0">
                    <a:pos x="0" y="78"/>
                  </a:cxn>
                </a:cxnLst>
                <a:rect l="0" t="0" r="r" b="b"/>
                <a:pathLst>
                  <a:path w="7" h="79">
                    <a:moveTo>
                      <a:pt x="0" y="78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78"/>
                    </a:lnTo>
                    <a:lnTo>
                      <a:pt x="0" y="7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41" name="Freeform 465"/>
              <p:cNvSpPr>
                <a:spLocks/>
              </p:cNvSpPr>
              <p:nvPr/>
            </p:nvSpPr>
            <p:spPr bwMode="auto">
              <a:xfrm>
                <a:off x="1301" y="1476"/>
                <a:ext cx="15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8"/>
                  </a:cxn>
                  <a:cxn ang="0">
                    <a:pos x="8" y="23"/>
                  </a:cxn>
                  <a:cxn ang="0">
                    <a:pos x="14" y="8"/>
                  </a:cxn>
                  <a:cxn ang="0">
                    <a:pos x="8" y="0"/>
                  </a:cxn>
                </a:cxnLst>
                <a:rect l="0" t="0" r="r" b="b"/>
                <a:pathLst>
                  <a:path w="15" h="24">
                    <a:moveTo>
                      <a:pt x="8" y="0"/>
                    </a:moveTo>
                    <a:lnTo>
                      <a:pt x="0" y="8"/>
                    </a:lnTo>
                    <a:lnTo>
                      <a:pt x="8" y="23"/>
                    </a:lnTo>
                    <a:lnTo>
                      <a:pt x="14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42" name="Freeform 466"/>
              <p:cNvSpPr>
                <a:spLocks/>
              </p:cNvSpPr>
              <p:nvPr/>
            </p:nvSpPr>
            <p:spPr bwMode="auto">
              <a:xfrm>
                <a:off x="1302" y="1513"/>
                <a:ext cx="12" cy="1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5"/>
                  </a:cxn>
                  <a:cxn ang="0">
                    <a:pos x="7" y="11"/>
                  </a:cxn>
                  <a:cxn ang="0">
                    <a:pos x="11" y="6"/>
                  </a:cxn>
                  <a:cxn ang="0">
                    <a:pos x="7" y="0"/>
                  </a:cxn>
                </a:cxnLst>
                <a:rect l="0" t="0" r="r" b="b"/>
                <a:pathLst>
                  <a:path w="12" h="12">
                    <a:moveTo>
                      <a:pt x="7" y="0"/>
                    </a:moveTo>
                    <a:lnTo>
                      <a:pt x="0" y="5"/>
                    </a:lnTo>
                    <a:lnTo>
                      <a:pt x="7" y="11"/>
                    </a:lnTo>
                    <a:lnTo>
                      <a:pt x="11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43" name="Freeform 467"/>
              <p:cNvSpPr>
                <a:spLocks/>
              </p:cNvSpPr>
              <p:nvPr/>
            </p:nvSpPr>
            <p:spPr bwMode="auto">
              <a:xfrm>
                <a:off x="1453" y="1299"/>
                <a:ext cx="37" cy="1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9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4" y="9"/>
                  </a:cxn>
                  <a:cxn ang="0">
                    <a:pos x="27" y="9"/>
                  </a:cxn>
                  <a:cxn ang="0">
                    <a:pos x="27" y="1"/>
                  </a:cxn>
                  <a:cxn ang="0">
                    <a:pos x="32" y="1"/>
                  </a:cxn>
                  <a:cxn ang="0">
                    <a:pos x="32" y="9"/>
                  </a:cxn>
                  <a:cxn ang="0">
                    <a:pos x="36" y="9"/>
                  </a:cxn>
                </a:cxnLst>
                <a:rect l="0" t="0" r="r" b="b"/>
                <a:pathLst>
                  <a:path w="37" h="15">
                    <a:moveTo>
                      <a:pt x="0" y="14"/>
                    </a:moveTo>
                    <a:lnTo>
                      <a:pt x="0" y="9"/>
                    </a:lnTo>
                    <a:lnTo>
                      <a:pt x="11" y="9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4" y="9"/>
                    </a:lnTo>
                    <a:lnTo>
                      <a:pt x="27" y="9"/>
                    </a:lnTo>
                    <a:lnTo>
                      <a:pt x="27" y="1"/>
                    </a:lnTo>
                    <a:lnTo>
                      <a:pt x="32" y="1"/>
                    </a:lnTo>
                    <a:lnTo>
                      <a:pt x="32" y="9"/>
                    </a:lnTo>
                    <a:lnTo>
                      <a:pt x="36" y="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44" name="Freeform 468"/>
              <p:cNvSpPr>
                <a:spLocks/>
              </p:cNvSpPr>
              <p:nvPr/>
            </p:nvSpPr>
            <p:spPr bwMode="auto">
              <a:xfrm>
                <a:off x="1409" y="1300"/>
                <a:ext cx="143" cy="67"/>
              </a:xfrm>
              <a:custGeom>
                <a:avLst/>
                <a:gdLst/>
                <a:ahLst/>
                <a:cxnLst>
                  <a:cxn ang="0">
                    <a:pos x="13" y="43"/>
                  </a:cxn>
                  <a:cxn ang="0">
                    <a:pos x="0" y="64"/>
                  </a:cxn>
                  <a:cxn ang="0">
                    <a:pos x="4" y="63"/>
                  </a:cxn>
                  <a:cxn ang="0">
                    <a:pos x="12" y="57"/>
                  </a:cxn>
                  <a:cxn ang="0">
                    <a:pos x="24" y="62"/>
                  </a:cxn>
                  <a:cxn ang="0">
                    <a:pos x="41" y="66"/>
                  </a:cxn>
                  <a:cxn ang="0">
                    <a:pos x="91" y="65"/>
                  </a:cxn>
                  <a:cxn ang="0">
                    <a:pos x="90" y="58"/>
                  </a:cxn>
                  <a:cxn ang="0">
                    <a:pos x="103" y="49"/>
                  </a:cxn>
                  <a:cxn ang="0">
                    <a:pos x="138" y="41"/>
                  </a:cxn>
                  <a:cxn ang="0">
                    <a:pos x="140" y="39"/>
                  </a:cxn>
                  <a:cxn ang="0">
                    <a:pos x="141" y="24"/>
                  </a:cxn>
                  <a:cxn ang="0">
                    <a:pos x="137" y="8"/>
                  </a:cxn>
                  <a:cxn ang="0">
                    <a:pos x="141" y="4"/>
                  </a:cxn>
                  <a:cxn ang="0">
                    <a:pos x="142" y="0"/>
                  </a:cxn>
                  <a:cxn ang="0">
                    <a:pos x="106" y="0"/>
                  </a:cxn>
                  <a:cxn ang="0">
                    <a:pos x="92" y="13"/>
                  </a:cxn>
                  <a:cxn ang="0">
                    <a:pos x="90" y="27"/>
                  </a:cxn>
                  <a:cxn ang="0">
                    <a:pos x="13" y="43"/>
                  </a:cxn>
                </a:cxnLst>
                <a:rect l="0" t="0" r="r" b="b"/>
                <a:pathLst>
                  <a:path w="143" h="67">
                    <a:moveTo>
                      <a:pt x="13" y="43"/>
                    </a:moveTo>
                    <a:lnTo>
                      <a:pt x="0" y="64"/>
                    </a:lnTo>
                    <a:lnTo>
                      <a:pt x="4" y="63"/>
                    </a:lnTo>
                    <a:lnTo>
                      <a:pt x="12" y="57"/>
                    </a:lnTo>
                    <a:lnTo>
                      <a:pt x="24" y="62"/>
                    </a:lnTo>
                    <a:lnTo>
                      <a:pt x="41" y="66"/>
                    </a:lnTo>
                    <a:lnTo>
                      <a:pt x="91" y="65"/>
                    </a:lnTo>
                    <a:lnTo>
                      <a:pt x="90" y="58"/>
                    </a:lnTo>
                    <a:lnTo>
                      <a:pt x="103" y="49"/>
                    </a:lnTo>
                    <a:lnTo>
                      <a:pt x="138" y="41"/>
                    </a:lnTo>
                    <a:lnTo>
                      <a:pt x="140" y="39"/>
                    </a:lnTo>
                    <a:lnTo>
                      <a:pt x="141" y="24"/>
                    </a:lnTo>
                    <a:lnTo>
                      <a:pt x="137" y="8"/>
                    </a:lnTo>
                    <a:lnTo>
                      <a:pt x="141" y="4"/>
                    </a:lnTo>
                    <a:lnTo>
                      <a:pt x="142" y="0"/>
                    </a:lnTo>
                    <a:lnTo>
                      <a:pt x="106" y="0"/>
                    </a:lnTo>
                    <a:lnTo>
                      <a:pt x="92" y="13"/>
                    </a:lnTo>
                    <a:lnTo>
                      <a:pt x="90" y="27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45" name="Freeform 469"/>
              <p:cNvSpPr>
                <a:spLocks/>
              </p:cNvSpPr>
              <p:nvPr/>
            </p:nvSpPr>
            <p:spPr bwMode="auto">
              <a:xfrm>
                <a:off x="1448" y="1332"/>
                <a:ext cx="51" cy="29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" y="9"/>
                  </a:cxn>
                  <a:cxn ang="0">
                    <a:pos x="1" y="12"/>
                  </a:cxn>
                  <a:cxn ang="0">
                    <a:pos x="0" y="15"/>
                  </a:cxn>
                  <a:cxn ang="0">
                    <a:pos x="1" y="28"/>
                  </a:cxn>
                  <a:cxn ang="0">
                    <a:pos x="50" y="28"/>
                  </a:cxn>
                  <a:cxn ang="0">
                    <a:pos x="49" y="0"/>
                  </a:cxn>
                </a:cxnLst>
                <a:rect l="0" t="0" r="r" b="b"/>
                <a:pathLst>
                  <a:path w="51" h="29">
                    <a:moveTo>
                      <a:pt x="49" y="0"/>
                    </a:moveTo>
                    <a:lnTo>
                      <a:pt x="5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50" y="28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46" name="Freeform 470"/>
              <p:cNvSpPr>
                <a:spLocks/>
              </p:cNvSpPr>
              <p:nvPr/>
            </p:nvSpPr>
            <p:spPr bwMode="auto">
              <a:xfrm>
                <a:off x="1456" y="1316"/>
                <a:ext cx="35" cy="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4" y="6"/>
                  </a:cxn>
                  <a:cxn ang="0">
                    <a:pos x="34" y="0"/>
                  </a:cxn>
                </a:cxnLst>
                <a:rect l="0" t="0" r="r" b="b"/>
                <a:pathLst>
                  <a:path w="35" h="13">
                    <a:moveTo>
                      <a:pt x="0" y="12"/>
                    </a:moveTo>
                    <a:lnTo>
                      <a:pt x="34" y="6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47" name="Freeform 471"/>
              <p:cNvSpPr>
                <a:spLocks/>
              </p:cNvSpPr>
              <p:nvPr/>
            </p:nvSpPr>
            <p:spPr bwMode="auto">
              <a:xfrm>
                <a:off x="1512" y="1161"/>
                <a:ext cx="34" cy="143"/>
              </a:xfrm>
              <a:custGeom>
                <a:avLst/>
                <a:gdLst/>
                <a:ahLst/>
                <a:cxnLst>
                  <a:cxn ang="0">
                    <a:pos x="33" y="142"/>
                  </a:cxn>
                  <a:cxn ang="0">
                    <a:pos x="33" y="54"/>
                  </a:cxn>
                  <a:cxn ang="0">
                    <a:pos x="15" y="54"/>
                  </a:cxn>
                  <a:cxn ang="0">
                    <a:pos x="31" y="54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0" y="140"/>
                  </a:cxn>
                  <a:cxn ang="0">
                    <a:pos x="2" y="142"/>
                  </a:cxn>
                  <a:cxn ang="0">
                    <a:pos x="33" y="142"/>
                  </a:cxn>
                </a:cxnLst>
                <a:rect l="0" t="0" r="r" b="b"/>
                <a:pathLst>
                  <a:path w="34" h="143">
                    <a:moveTo>
                      <a:pt x="33" y="142"/>
                    </a:moveTo>
                    <a:lnTo>
                      <a:pt x="33" y="54"/>
                    </a:lnTo>
                    <a:lnTo>
                      <a:pt x="15" y="54"/>
                    </a:lnTo>
                    <a:lnTo>
                      <a:pt x="31" y="54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40"/>
                    </a:lnTo>
                    <a:lnTo>
                      <a:pt x="2" y="142"/>
                    </a:lnTo>
                    <a:lnTo>
                      <a:pt x="33" y="142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48" name="Line 472"/>
              <p:cNvSpPr>
                <a:spLocks noChangeShapeType="1"/>
              </p:cNvSpPr>
              <p:nvPr/>
            </p:nvSpPr>
            <p:spPr bwMode="auto">
              <a:xfrm flipH="1" flipV="1">
                <a:off x="1400" y="1320"/>
                <a:ext cx="18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649" name="Freeform 473"/>
              <p:cNvSpPr>
                <a:spLocks/>
              </p:cNvSpPr>
              <p:nvPr/>
            </p:nvSpPr>
            <p:spPr bwMode="auto">
              <a:xfrm>
                <a:off x="1520" y="1158"/>
                <a:ext cx="6" cy="10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0" y="102"/>
                  </a:cxn>
                  <a:cxn ang="0">
                    <a:pos x="5" y="102"/>
                  </a:cxn>
                  <a:cxn ang="0">
                    <a:pos x="5" y="8"/>
                  </a:cxn>
                  <a:cxn ang="0">
                    <a:pos x="3" y="0"/>
                  </a:cxn>
                </a:cxnLst>
                <a:rect l="0" t="0" r="r" b="b"/>
                <a:pathLst>
                  <a:path w="6" h="103">
                    <a:moveTo>
                      <a:pt x="3" y="0"/>
                    </a:moveTo>
                    <a:lnTo>
                      <a:pt x="0" y="7"/>
                    </a:lnTo>
                    <a:lnTo>
                      <a:pt x="0" y="102"/>
                    </a:lnTo>
                    <a:lnTo>
                      <a:pt x="5" y="102"/>
                    </a:lnTo>
                    <a:lnTo>
                      <a:pt x="5" y="8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50" name="Freeform 474"/>
              <p:cNvSpPr>
                <a:spLocks/>
              </p:cNvSpPr>
              <p:nvPr/>
            </p:nvSpPr>
            <p:spPr bwMode="auto">
              <a:xfrm>
                <a:off x="1509" y="1105"/>
                <a:ext cx="29" cy="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12" y="5"/>
                  </a:cxn>
                  <a:cxn ang="0">
                    <a:pos x="22" y="7"/>
                  </a:cxn>
                  <a:cxn ang="0">
                    <a:pos x="28" y="6"/>
                  </a:cxn>
                  <a:cxn ang="0">
                    <a:pos x="14" y="0"/>
                  </a:cxn>
                </a:cxnLst>
                <a:rect l="0" t="0" r="r" b="b"/>
                <a:pathLst>
                  <a:path w="29" h="8">
                    <a:moveTo>
                      <a:pt x="14" y="0"/>
                    </a:moveTo>
                    <a:lnTo>
                      <a:pt x="6" y="1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12" y="5"/>
                    </a:lnTo>
                    <a:lnTo>
                      <a:pt x="22" y="7"/>
                    </a:lnTo>
                    <a:lnTo>
                      <a:pt x="28" y="6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51" name="Freeform 475"/>
              <p:cNvSpPr>
                <a:spLocks/>
              </p:cNvSpPr>
              <p:nvPr/>
            </p:nvSpPr>
            <p:spPr bwMode="auto">
              <a:xfrm>
                <a:off x="1521" y="1074"/>
                <a:ext cx="16" cy="3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35"/>
                  </a:cxn>
                  <a:cxn ang="0">
                    <a:pos x="15" y="36"/>
                  </a:cxn>
                  <a:cxn ang="0">
                    <a:pos x="15" y="0"/>
                  </a:cxn>
                </a:cxnLst>
                <a:rect l="0" t="0" r="r" b="b"/>
                <a:pathLst>
                  <a:path w="16" h="37">
                    <a:moveTo>
                      <a:pt x="15" y="0"/>
                    </a:moveTo>
                    <a:lnTo>
                      <a:pt x="0" y="35"/>
                    </a:lnTo>
                    <a:lnTo>
                      <a:pt x="15" y="36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52" name="Line 476"/>
              <p:cNvSpPr>
                <a:spLocks noChangeShapeType="1"/>
              </p:cNvSpPr>
              <p:nvPr/>
            </p:nvSpPr>
            <p:spPr bwMode="auto">
              <a:xfrm>
                <a:off x="1522" y="1145"/>
                <a:ext cx="1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653" name="Line 477"/>
              <p:cNvSpPr>
                <a:spLocks noChangeShapeType="1"/>
              </p:cNvSpPr>
              <p:nvPr/>
            </p:nvSpPr>
            <p:spPr bwMode="auto">
              <a:xfrm>
                <a:off x="1522" y="1150"/>
                <a:ext cx="1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654" name="Line 478"/>
              <p:cNvSpPr>
                <a:spLocks noChangeShapeType="1"/>
              </p:cNvSpPr>
              <p:nvPr/>
            </p:nvSpPr>
            <p:spPr bwMode="auto">
              <a:xfrm>
                <a:off x="1534" y="1143"/>
                <a:ext cx="0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655" name="Freeform 479"/>
              <p:cNvSpPr>
                <a:spLocks/>
              </p:cNvSpPr>
              <p:nvPr/>
            </p:nvSpPr>
            <p:spPr bwMode="auto">
              <a:xfrm>
                <a:off x="1521" y="1457"/>
                <a:ext cx="16" cy="1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15" y="17"/>
                  </a:cxn>
                  <a:cxn ang="0">
                    <a:pos x="0" y="17"/>
                  </a:cxn>
                </a:cxnLst>
                <a:rect l="0" t="0" r="r" b="b"/>
                <a:pathLst>
                  <a:path w="16" h="18">
                    <a:moveTo>
                      <a:pt x="0" y="17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5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56" name="Freeform 480"/>
              <p:cNvSpPr>
                <a:spLocks/>
              </p:cNvSpPr>
              <p:nvPr/>
            </p:nvSpPr>
            <p:spPr bwMode="auto">
              <a:xfrm>
                <a:off x="1519" y="1500"/>
                <a:ext cx="18" cy="19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18"/>
                  </a:cxn>
                  <a:cxn ang="0">
                    <a:pos x="0" y="18"/>
                  </a:cxn>
                </a:cxnLst>
                <a:rect l="0" t="0" r="r" b="b"/>
                <a:pathLst>
                  <a:path w="18" h="19">
                    <a:moveTo>
                      <a:pt x="0" y="18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57" name="Freeform 481"/>
              <p:cNvSpPr>
                <a:spLocks/>
              </p:cNvSpPr>
              <p:nvPr/>
            </p:nvSpPr>
            <p:spPr bwMode="auto">
              <a:xfrm>
                <a:off x="1522" y="1522"/>
                <a:ext cx="14" cy="40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39"/>
                  </a:cxn>
                  <a:cxn ang="0">
                    <a:pos x="0" y="39"/>
                  </a:cxn>
                </a:cxnLst>
                <a:rect l="0" t="0" r="r" b="b"/>
                <a:pathLst>
                  <a:path w="14" h="40">
                    <a:moveTo>
                      <a:pt x="0" y="39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39"/>
                    </a:lnTo>
                    <a:lnTo>
                      <a:pt x="0" y="3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58" name="Freeform 482"/>
              <p:cNvSpPr>
                <a:spLocks/>
              </p:cNvSpPr>
              <p:nvPr/>
            </p:nvSpPr>
            <p:spPr bwMode="auto">
              <a:xfrm>
                <a:off x="1510" y="1549"/>
                <a:ext cx="13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12" y="25"/>
                  </a:cxn>
                  <a:cxn ang="0">
                    <a:pos x="2" y="24"/>
                  </a:cxn>
                  <a:cxn ang="0">
                    <a:pos x="1" y="45"/>
                  </a:cxn>
                  <a:cxn ang="0">
                    <a:pos x="9" y="44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13" h="46">
                    <a:moveTo>
                      <a:pt x="0" y="0"/>
                    </a:moveTo>
                    <a:lnTo>
                      <a:pt x="0" y="25"/>
                    </a:lnTo>
                    <a:lnTo>
                      <a:pt x="12" y="25"/>
                    </a:lnTo>
                    <a:lnTo>
                      <a:pt x="2" y="24"/>
                    </a:lnTo>
                    <a:lnTo>
                      <a:pt x="1" y="45"/>
                    </a:lnTo>
                    <a:lnTo>
                      <a:pt x="9" y="44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59" name="Freeform 483"/>
              <p:cNvSpPr>
                <a:spLocks/>
              </p:cNvSpPr>
              <p:nvPr/>
            </p:nvSpPr>
            <p:spPr bwMode="auto">
              <a:xfrm>
                <a:off x="1521" y="1570"/>
                <a:ext cx="19" cy="60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0" y="26"/>
                  </a:cxn>
                  <a:cxn ang="0">
                    <a:pos x="2" y="40"/>
                  </a:cxn>
                  <a:cxn ang="0">
                    <a:pos x="5" y="55"/>
                  </a:cxn>
                  <a:cxn ang="0">
                    <a:pos x="8" y="59"/>
                  </a:cxn>
                  <a:cxn ang="0">
                    <a:pos x="13" y="56"/>
                  </a:cxn>
                  <a:cxn ang="0">
                    <a:pos x="14" y="48"/>
                  </a:cxn>
                  <a:cxn ang="0">
                    <a:pos x="15" y="35"/>
                  </a:cxn>
                  <a:cxn ang="0">
                    <a:pos x="17" y="27"/>
                  </a:cxn>
                  <a:cxn ang="0">
                    <a:pos x="18" y="0"/>
                  </a:cxn>
                  <a:cxn ang="0">
                    <a:pos x="1" y="8"/>
                  </a:cxn>
                </a:cxnLst>
                <a:rect l="0" t="0" r="r" b="b"/>
                <a:pathLst>
                  <a:path w="19" h="60">
                    <a:moveTo>
                      <a:pt x="1" y="8"/>
                    </a:moveTo>
                    <a:lnTo>
                      <a:pt x="0" y="26"/>
                    </a:lnTo>
                    <a:lnTo>
                      <a:pt x="2" y="40"/>
                    </a:lnTo>
                    <a:lnTo>
                      <a:pt x="5" y="55"/>
                    </a:lnTo>
                    <a:lnTo>
                      <a:pt x="8" y="59"/>
                    </a:lnTo>
                    <a:lnTo>
                      <a:pt x="13" y="56"/>
                    </a:lnTo>
                    <a:lnTo>
                      <a:pt x="14" y="48"/>
                    </a:lnTo>
                    <a:lnTo>
                      <a:pt x="15" y="35"/>
                    </a:lnTo>
                    <a:lnTo>
                      <a:pt x="17" y="27"/>
                    </a:lnTo>
                    <a:lnTo>
                      <a:pt x="18" y="0"/>
                    </a:lnTo>
                    <a:lnTo>
                      <a:pt x="1" y="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60" name="Freeform 484"/>
              <p:cNvSpPr>
                <a:spLocks/>
              </p:cNvSpPr>
              <p:nvPr/>
            </p:nvSpPr>
            <p:spPr bwMode="auto">
              <a:xfrm>
                <a:off x="1525" y="1480"/>
                <a:ext cx="6" cy="10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3" y="9"/>
                  </a:cxn>
                  <a:cxn ang="0">
                    <a:pos x="1" y="9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5" y="9"/>
                  </a:cxn>
                  <a:cxn ang="0">
                    <a:pos x="4" y="9"/>
                  </a:cxn>
                  <a:cxn ang="0">
                    <a:pos x="3" y="9"/>
                  </a:cxn>
                </a:cxnLst>
                <a:rect l="0" t="0" r="r" b="b"/>
                <a:pathLst>
                  <a:path w="6" h="10">
                    <a:moveTo>
                      <a:pt x="3" y="9"/>
                    </a:moveTo>
                    <a:lnTo>
                      <a:pt x="3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61" name="Freeform 485"/>
              <p:cNvSpPr>
                <a:spLocks/>
              </p:cNvSpPr>
              <p:nvPr/>
            </p:nvSpPr>
            <p:spPr bwMode="auto">
              <a:xfrm>
                <a:off x="1588" y="1108"/>
                <a:ext cx="41" cy="7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1" y="8"/>
                  </a:cxn>
                  <a:cxn ang="0">
                    <a:pos x="31" y="42"/>
                  </a:cxn>
                  <a:cxn ang="0">
                    <a:pos x="31" y="31"/>
                  </a:cxn>
                  <a:cxn ang="0">
                    <a:pos x="37" y="31"/>
                  </a:cxn>
                  <a:cxn ang="0">
                    <a:pos x="39" y="34"/>
                  </a:cxn>
                  <a:cxn ang="0">
                    <a:pos x="40" y="40"/>
                  </a:cxn>
                  <a:cxn ang="0">
                    <a:pos x="40" y="76"/>
                  </a:cxn>
                  <a:cxn ang="0">
                    <a:pos x="0" y="75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18" y="6"/>
                  </a:cxn>
                  <a:cxn ang="0">
                    <a:pos x="25" y="4"/>
                  </a:cxn>
                  <a:cxn ang="0">
                    <a:pos x="30" y="2"/>
                  </a:cxn>
                  <a:cxn ang="0">
                    <a:pos x="29" y="0"/>
                  </a:cxn>
                </a:cxnLst>
                <a:rect l="0" t="0" r="r" b="b"/>
                <a:pathLst>
                  <a:path w="41" h="77">
                    <a:moveTo>
                      <a:pt x="29" y="0"/>
                    </a:moveTo>
                    <a:lnTo>
                      <a:pt x="31" y="8"/>
                    </a:lnTo>
                    <a:lnTo>
                      <a:pt x="31" y="42"/>
                    </a:lnTo>
                    <a:lnTo>
                      <a:pt x="31" y="31"/>
                    </a:lnTo>
                    <a:lnTo>
                      <a:pt x="37" y="31"/>
                    </a:lnTo>
                    <a:lnTo>
                      <a:pt x="39" y="34"/>
                    </a:lnTo>
                    <a:lnTo>
                      <a:pt x="40" y="40"/>
                    </a:lnTo>
                    <a:lnTo>
                      <a:pt x="40" y="76"/>
                    </a:lnTo>
                    <a:lnTo>
                      <a:pt x="0" y="75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8" y="6"/>
                    </a:lnTo>
                    <a:lnTo>
                      <a:pt x="25" y="4"/>
                    </a:lnTo>
                    <a:lnTo>
                      <a:pt x="30" y="2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62" name="Freeform 486"/>
              <p:cNvSpPr>
                <a:spLocks/>
              </p:cNvSpPr>
              <p:nvPr/>
            </p:nvSpPr>
            <p:spPr bwMode="auto">
              <a:xfrm>
                <a:off x="1610" y="1136"/>
                <a:ext cx="219" cy="4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8" y="360"/>
                  </a:cxn>
                  <a:cxn ang="0">
                    <a:pos x="218" y="404"/>
                  </a:cxn>
                  <a:cxn ang="0">
                    <a:pos x="0" y="413"/>
                  </a:cxn>
                  <a:cxn ang="0">
                    <a:pos x="0" y="0"/>
                  </a:cxn>
                </a:cxnLst>
                <a:rect l="0" t="0" r="r" b="b"/>
                <a:pathLst>
                  <a:path w="219" h="414">
                    <a:moveTo>
                      <a:pt x="0" y="0"/>
                    </a:moveTo>
                    <a:lnTo>
                      <a:pt x="218" y="360"/>
                    </a:lnTo>
                    <a:lnTo>
                      <a:pt x="218" y="404"/>
                    </a:lnTo>
                    <a:lnTo>
                      <a:pt x="0" y="4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63" name="Line 487"/>
              <p:cNvSpPr>
                <a:spLocks noChangeShapeType="1"/>
              </p:cNvSpPr>
              <p:nvPr/>
            </p:nvSpPr>
            <p:spPr bwMode="auto">
              <a:xfrm flipH="1" flipV="1">
                <a:off x="1623" y="1190"/>
                <a:ext cx="198" cy="3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664" name="Line 488"/>
              <p:cNvSpPr>
                <a:spLocks noChangeShapeType="1"/>
              </p:cNvSpPr>
              <p:nvPr/>
            </p:nvSpPr>
            <p:spPr bwMode="auto">
              <a:xfrm flipH="1" flipV="1">
                <a:off x="1621" y="1203"/>
                <a:ext cx="195" cy="30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665" name="Line 489"/>
              <p:cNvSpPr>
                <a:spLocks noChangeShapeType="1"/>
              </p:cNvSpPr>
              <p:nvPr/>
            </p:nvSpPr>
            <p:spPr bwMode="auto">
              <a:xfrm flipH="1">
                <a:off x="1612" y="1498"/>
                <a:ext cx="204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666" name="Line 490"/>
              <p:cNvSpPr>
                <a:spLocks noChangeShapeType="1"/>
              </p:cNvSpPr>
              <p:nvPr/>
            </p:nvSpPr>
            <p:spPr bwMode="auto">
              <a:xfrm>
                <a:off x="1704" y="1502"/>
                <a:ext cx="0" cy="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667" name="Freeform 491"/>
              <p:cNvSpPr>
                <a:spLocks/>
              </p:cNvSpPr>
              <p:nvPr/>
            </p:nvSpPr>
            <p:spPr bwMode="auto">
              <a:xfrm>
                <a:off x="1788" y="1476"/>
                <a:ext cx="3" cy="29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" y="28"/>
                  </a:cxn>
                </a:cxnLst>
                <a:rect l="0" t="0" r="r" b="b"/>
                <a:pathLst>
                  <a:path w="3" h="29">
                    <a:moveTo>
                      <a:pt x="2" y="28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68" name="Freeform 492"/>
              <p:cNvSpPr>
                <a:spLocks/>
              </p:cNvSpPr>
              <p:nvPr/>
            </p:nvSpPr>
            <p:spPr bwMode="auto">
              <a:xfrm>
                <a:off x="1714" y="1476"/>
                <a:ext cx="3" cy="29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" y="28"/>
                  </a:cxn>
                </a:cxnLst>
                <a:rect l="0" t="0" r="r" b="b"/>
                <a:pathLst>
                  <a:path w="3" h="29">
                    <a:moveTo>
                      <a:pt x="2" y="28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69" name="Freeform 493"/>
              <p:cNvSpPr>
                <a:spLocks/>
              </p:cNvSpPr>
              <p:nvPr/>
            </p:nvSpPr>
            <p:spPr bwMode="auto">
              <a:xfrm>
                <a:off x="1627" y="1476"/>
                <a:ext cx="3" cy="29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" y="28"/>
                  </a:cxn>
                </a:cxnLst>
                <a:rect l="0" t="0" r="r" b="b"/>
                <a:pathLst>
                  <a:path w="3" h="29">
                    <a:moveTo>
                      <a:pt x="2" y="28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70" name="Freeform 494"/>
              <p:cNvSpPr>
                <a:spLocks/>
              </p:cNvSpPr>
              <p:nvPr/>
            </p:nvSpPr>
            <p:spPr bwMode="auto">
              <a:xfrm>
                <a:off x="1694" y="1476"/>
                <a:ext cx="5" cy="29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4" y="28"/>
                  </a:cxn>
                </a:cxnLst>
                <a:rect l="0" t="0" r="r" b="b"/>
                <a:pathLst>
                  <a:path w="5" h="29">
                    <a:moveTo>
                      <a:pt x="4" y="28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4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71" name="Freeform 495"/>
              <p:cNvSpPr>
                <a:spLocks/>
              </p:cNvSpPr>
              <p:nvPr/>
            </p:nvSpPr>
            <p:spPr bwMode="auto">
              <a:xfrm>
                <a:off x="1637" y="1474"/>
                <a:ext cx="32" cy="17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31" y="16"/>
                  </a:cxn>
                </a:cxnLst>
                <a:rect l="0" t="0" r="r" b="b"/>
                <a:pathLst>
                  <a:path w="32" h="17">
                    <a:moveTo>
                      <a:pt x="31" y="16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1" y="16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72" name="Freeform 496"/>
              <p:cNvSpPr>
                <a:spLocks/>
              </p:cNvSpPr>
              <p:nvPr/>
            </p:nvSpPr>
            <p:spPr bwMode="auto">
              <a:xfrm>
                <a:off x="1757" y="1422"/>
                <a:ext cx="8" cy="66"/>
              </a:xfrm>
              <a:custGeom>
                <a:avLst/>
                <a:gdLst/>
                <a:ahLst/>
                <a:cxnLst>
                  <a:cxn ang="0">
                    <a:pos x="7" y="65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65"/>
                  </a:cxn>
                  <a:cxn ang="0">
                    <a:pos x="7" y="65"/>
                  </a:cxn>
                </a:cxnLst>
                <a:rect l="0" t="0" r="r" b="b"/>
                <a:pathLst>
                  <a:path w="8" h="66">
                    <a:moveTo>
                      <a:pt x="7" y="65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7" y="65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73" name="Freeform 497"/>
              <p:cNvSpPr>
                <a:spLocks/>
              </p:cNvSpPr>
              <p:nvPr/>
            </p:nvSpPr>
            <p:spPr bwMode="auto">
              <a:xfrm>
                <a:off x="1753" y="1436"/>
                <a:ext cx="16" cy="2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7"/>
                  </a:cxn>
                  <a:cxn ang="0">
                    <a:pos x="8" y="20"/>
                  </a:cxn>
                  <a:cxn ang="0">
                    <a:pos x="0" y="7"/>
                  </a:cxn>
                  <a:cxn ang="0">
                    <a:pos x="8" y="0"/>
                  </a:cxn>
                </a:cxnLst>
                <a:rect l="0" t="0" r="r" b="b"/>
                <a:pathLst>
                  <a:path w="16" h="21">
                    <a:moveTo>
                      <a:pt x="8" y="0"/>
                    </a:moveTo>
                    <a:lnTo>
                      <a:pt x="15" y="7"/>
                    </a:lnTo>
                    <a:lnTo>
                      <a:pt x="8" y="20"/>
                    </a:lnTo>
                    <a:lnTo>
                      <a:pt x="0" y="7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74" name="Freeform 498"/>
              <p:cNvSpPr>
                <a:spLocks/>
              </p:cNvSpPr>
              <p:nvPr/>
            </p:nvSpPr>
            <p:spPr bwMode="auto">
              <a:xfrm>
                <a:off x="1755" y="1468"/>
                <a:ext cx="12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" y="4"/>
                  </a:cxn>
                  <a:cxn ang="0">
                    <a:pos x="6" y="9"/>
                  </a:cxn>
                  <a:cxn ang="0">
                    <a:pos x="0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lnTo>
                      <a:pt x="11" y="4"/>
                    </a:lnTo>
                    <a:lnTo>
                      <a:pt x="6" y="9"/>
                    </a:lnTo>
                    <a:lnTo>
                      <a:pt x="0" y="4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75" name="Freeform 499"/>
              <p:cNvSpPr>
                <a:spLocks/>
              </p:cNvSpPr>
              <p:nvPr/>
            </p:nvSpPr>
            <p:spPr bwMode="auto">
              <a:xfrm>
                <a:off x="1815" y="1458"/>
                <a:ext cx="7" cy="79"/>
              </a:xfrm>
              <a:custGeom>
                <a:avLst/>
                <a:gdLst/>
                <a:ahLst/>
                <a:cxnLst>
                  <a:cxn ang="0">
                    <a:pos x="6" y="78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78"/>
                  </a:cxn>
                  <a:cxn ang="0">
                    <a:pos x="6" y="78"/>
                  </a:cxn>
                </a:cxnLst>
                <a:rect l="0" t="0" r="r" b="b"/>
                <a:pathLst>
                  <a:path w="7" h="79">
                    <a:moveTo>
                      <a:pt x="6" y="78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" y="7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76" name="Freeform 500"/>
              <p:cNvSpPr>
                <a:spLocks/>
              </p:cNvSpPr>
              <p:nvPr/>
            </p:nvSpPr>
            <p:spPr bwMode="auto">
              <a:xfrm>
                <a:off x="1810" y="1476"/>
                <a:ext cx="15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4" y="8"/>
                  </a:cxn>
                  <a:cxn ang="0">
                    <a:pos x="8" y="23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15" h="24">
                    <a:moveTo>
                      <a:pt x="8" y="0"/>
                    </a:moveTo>
                    <a:lnTo>
                      <a:pt x="14" y="8"/>
                    </a:lnTo>
                    <a:lnTo>
                      <a:pt x="8" y="23"/>
                    </a:ln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77" name="Freeform 501"/>
              <p:cNvSpPr>
                <a:spLocks/>
              </p:cNvSpPr>
              <p:nvPr/>
            </p:nvSpPr>
            <p:spPr bwMode="auto">
              <a:xfrm>
                <a:off x="1812" y="1513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" y="5"/>
                  </a:cxn>
                  <a:cxn ang="0">
                    <a:pos x="6" y="11"/>
                  </a:cxn>
                  <a:cxn ang="0">
                    <a:pos x="0" y="6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11" y="5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78" name="Freeform 502"/>
              <p:cNvSpPr>
                <a:spLocks/>
              </p:cNvSpPr>
              <p:nvPr/>
            </p:nvSpPr>
            <p:spPr bwMode="auto">
              <a:xfrm>
                <a:off x="1638" y="1299"/>
                <a:ext cx="36" cy="15"/>
              </a:xfrm>
              <a:custGeom>
                <a:avLst/>
                <a:gdLst/>
                <a:ahLst/>
                <a:cxnLst>
                  <a:cxn ang="0">
                    <a:pos x="35" y="14"/>
                  </a:cxn>
                  <a:cxn ang="0">
                    <a:pos x="35" y="9"/>
                  </a:cxn>
                  <a:cxn ang="0">
                    <a:pos x="24" y="9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1" y="9"/>
                  </a:cxn>
                  <a:cxn ang="0">
                    <a:pos x="9" y="9"/>
                  </a:cxn>
                  <a:cxn ang="0">
                    <a:pos x="9" y="1"/>
                  </a:cxn>
                  <a:cxn ang="0">
                    <a:pos x="4" y="1"/>
                  </a:cxn>
                  <a:cxn ang="0">
                    <a:pos x="4" y="9"/>
                  </a:cxn>
                  <a:cxn ang="0">
                    <a:pos x="0" y="9"/>
                  </a:cxn>
                </a:cxnLst>
                <a:rect l="0" t="0" r="r" b="b"/>
                <a:pathLst>
                  <a:path w="36" h="15">
                    <a:moveTo>
                      <a:pt x="35" y="14"/>
                    </a:moveTo>
                    <a:lnTo>
                      <a:pt x="35" y="9"/>
                    </a:lnTo>
                    <a:lnTo>
                      <a:pt x="24" y="9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1" y="9"/>
                    </a:lnTo>
                    <a:lnTo>
                      <a:pt x="9" y="9"/>
                    </a:lnTo>
                    <a:lnTo>
                      <a:pt x="9" y="1"/>
                    </a:lnTo>
                    <a:lnTo>
                      <a:pt x="4" y="1"/>
                    </a:lnTo>
                    <a:lnTo>
                      <a:pt x="4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79" name="Freeform 503"/>
              <p:cNvSpPr>
                <a:spLocks/>
              </p:cNvSpPr>
              <p:nvPr/>
            </p:nvSpPr>
            <p:spPr bwMode="auto">
              <a:xfrm>
                <a:off x="1575" y="1300"/>
                <a:ext cx="142" cy="67"/>
              </a:xfrm>
              <a:custGeom>
                <a:avLst/>
                <a:gdLst/>
                <a:ahLst/>
                <a:cxnLst>
                  <a:cxn ang="0">
                    <a:pos x="128" y="43"/>
                  </a:cxn>
                  <a:cxn ang="0">
                    <a:pos x="141" y="64"/>
                  </a:cxn>
                  <a:cxn ang="0">
                    <a:pos x="138" y="63"/>
                  </a:cxn>
                  <a:cxn ang="0">
                    <a:pos x="130" y="57"/>
                  </a:cxn>
                  <a:cxn ang="0">
                    <a:pos x="117" y="62"/>
                  </a:cxn>
                  <a:cxn ang="0">
                    <a:pos x="100" y="66"/>
                  </a:cxn>
                  <a:cxn ang="0">
                    <a:pos x="51" y="65"/>
                  </a:cxn>
                  <a:cxn ang="0">
                    <a:pos x="52" y="58"/>
                  </a:cxn>
                  <a:cxn ang="0">
                    <a:pos x="39" y="49"/>
                  </a:cxn>
                  <a:cxn ang="0">
                    <a:pos x="4" y="41"/>
                  </a:cxn>
                  <a:cxn ang="0">
                    <a:pos x="2" y="39"/>
                  </a:cxn>
                  <a:cxn ang="0">
                    <a:pos x="0" y="24"/>
                  </a:cxn>
                  <a:cxn ang="0">
                    <a:pos x="5" y="8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50" y="13"/>
                  </a:cxn>
                  <a:cxn ang="0">
                    <a:pos x="52" y="27"/>
                  </a:cxn>
                  <a:cxn ang="0">
                    <a:pos x="128" y="43"/>
                  </a:cxn>
                </a:cxnLst>
                <a:rect l="0" t="0" r="r" b="b"/>
                <a:pathLst>
                  <a:path w="142" h="67">
                    <a:moveTo>
                      <a:pt x="128" y="43"/>
                    </a:moveTo>
                    <a:lnTo>
                      <a:pt x="141" y="64"/>
                    </a:lnTo>
                    <a:lnTo>
                      <a:pt x="138" y="63"/>
                    </a:lnTo>
                    <a:lnTo>
                      <a:pt x="130" y="57"/>
                    </a:lnTo>
                    <a:lnTo>
                      <a:pt x="117" y="62"/>
                    </a:lnTo>
                    <a:lnTo>
                      <a:pt x="100" y="66"/>
                    </a:lnTo>
                    <a:lnTo>
                      <a:pt x="51" y="65"/>
                    </a:lnTo>
                    <a:lnTo>
                      <a:pt x="52" y="58"/>
                    </a:lnTo>
                    <a:lnTo>
                      <a:pt x="39" y="49"/>
                    </a:lnTo>
                    <a:lnTo>
                      <a:pt x="4" y="41"/>
                    </a:lnTo>
                    <a:lnTo>
                      <a:pt x="2" y="39"/>
                    </a:lnTo>
                    <a:lnTo>
                      <a:pt x="0" y="24"/>
                    </a:lnTo>
                    <a:lnTo>
                      <a:pt x="5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50" y="13"/>
                    </a:lnTo>
                    <a:lnTo>
                      <a:pt x="52" y="27"/>
                    </a:lnTo>
                    <a:lnTo>
                      <a:pt x="128" y="43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80" name="Freeform 504"/>
              <p:cNvSpPr>
                <a:spLocks/>
              </p:cNvSpPr>
              <p:nvPr/>
            </p:nvSpPr>
            <p:spPr bwMode="auto">
              <a:xfrm>
                <a:off x="1628" y="1332"/>
                <a:ext cx="50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9"/>
                  </a:cxn>
                  <a:cxn ang="0">
                    <a:pos x="49" y="12"/>
                  </a:cxn>
                  <a:cxn ang="0">
                    <a:pos x="49" y="15"/>
                  </a:cxn>
                  <a:cxn ang="0">
                    <a:pos x="49" y="28"/>
                  </a:cxn>
                  <a:cxn ang="0">
                    <a:pos x="0" y="28"/>
                  </a:cxn>
                  <a:cxn ang="0">
                    <a:pos x="0" y="0"/>
                  </a:cxn>
                </a:cxnLst>
                <a:rect l="0" t="0" r="r" b="b"/>
                <a:pathLst>
                  <a:path w="50" h="29">
                    <a:moveTo>
                      <a:pt x="0" y="0"/>
                    </a:moveTo>
                    <a:lnTo>
                      <a:pt x="45" y="9"/>
                    </a:lnTo>
                    <a:lnTo>
                      <a:pt x="49" y="12"/>
                    </a:lnTo>
                    <a:lnTo>
                      <a:pt x="49" y="15"/>
                    </a:lnTo>
                    <a:lnTo>
                      <a:pt x="49" y="28"/>
                    </a:lnTo>
                    <a:lnTo>
                      <a:pt x="0" y="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81" name="Freeform 505"/>
              <p:cNvSpPr>
                <a:spLocks/>
              </p:cNvSpPr>
              <p:nvPr/>
            </p:nvSpPr>
            <p:spPr bwMode="auto">
              <a:xfrm>
                <a:off x="1637" y="1316"/>
                <a:ext cx="35" cy="13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35" h="13">
                    <a:moveTo>
                      <a:pt x="34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82" name="Freeform 506"/>
              <p:cNvSpPr>
                <a:spLocks/>
              </p:cNvSpPr>
              <p:nvPr/>
            </p:nvSpPr>
            <p:spPr bwMode="auto">
              <a:xfrm>
                <a:off x="1582" y="1160"/>
                <a:ext cx="32" cy="144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0" y="55"/>
                  </a:cxn>
                  <a:cxn ang="0">
                    <a:pos x="17" y="55"/>
                  </a:cxn>
                  <a:cxn ang="0">
                    <a:pos x="1" y="55"/>
                  </a:cxn>
                  <a:cxn ang="0">
                    <a:pos x="1" y="0"/>
                  </a:cxn>
                  <a:cxn ang="0">
                    <a:pos x="31" y="0"/>
                  </a:cxn>
                  <a:cxn ang="0">
                    <a:pos x="31" y="141"/>
                  </a:cxn>
                  <a:cxn ang="0">
                    <a:pos x="29" y="143"/>
                  </a:cxn>
                  <a:cxn ang="0">
                    <a:pos x="0" y="143"/>
                  </a:cxn>
                </a:cxnLst>
                <a:rect l="0" t="0" r="r" b="b"/>
                <a:pathLst>
                  <a:path w="32" h="144">
                    <a:moveTo>
                      <a:pt x="0" y="143"/>
                    </a:moveTo>
                    <a:lnTo>
                      <a:pt x="0" y="55"/>
                    </a:lnTo>
                    <a:lnTo>
                      <a:pt x="17" y="55"/>
                    </a:lnTo>
                    <a:lnTo>
                      <a:pt x="1" y="55"/>
                    </a:lnTo>
                    <a:lnTo>
                      <a:pt x="1" y="0"/>
                    </a:lnTo>
                    <a:lnTo>
                      <a:pt x="31" y="0"/>
                    </a:lnTo>
                    <a:lnTo>
                      <a:pt x="31" y="141"/>
                    </a:lnTo>
                    <a:lnTo>
                      <a:pt x="29" y="143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83" name="Line 507"/>
              <p:cNvSpPr>
                <a:spLocks noChangeShapeType="1"/>
              </p:cNvSpPr>
              <p:nvPr/>
            </p:nvSpPr>
            <p:spPr bwMode="auto">
              <a:xfrm flipV="1">
                <a:off x="1716" y="1320"/>
                <a:ext cx="1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684" name="Freeform 508"/>
              <p:cNvSpPr>
                <a:spLocks/>
              </p:cNvSpPr>
              <p:nvPr/>
            </p:nvSpPr>
            <p:spPr bwMode="auto">
              <a:xfrm>
                <a:off x="1600" y="1158"/>
                <a:ext cx="8" cy="10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7"/>
                  </a:cxn>
                  <a:cxn ang="0">
                    <a:pos x="7" y="102"/>
                  </a:cxn>
                  <a:cxn ang="0">
                    <a:pos x="0" y="102"/>
                  </a:cxn>
                  <a:cxn ang="0">
                    <a:pos x="0" y="8"/>
                  </a:cxn>
                  <a:cxn ang="0">
                    <a:pos x="4" y="0"/>
                  </a:cxn>
                </a:cxnLst>
                <a:rect l="0" t="0" r="r" b="b"/>
                <a:pathLst>
                  <a:path w="8" h="103">
                    <a:moveTo>
                      <a:pt x="4" y="0"/>
                    </a:moveTo>
                    <a:lnTo>
                      <a:pt x="7" y="7"/>
                    </a:lnTo>
                    <a:lnTo>
                      <a:pt x="7" y="102"/>
                    </a:lnTo>
                    <a:lnTo>
                      <a:pt x="0" y="102"/>
                    </a:lnTo>
                    <a:lnTo>
                      <a:pt x="0" y="8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85" name="Freeform 509"/>
              <p:cNvSpPr>
                <a:spLocks/>
              </p:cNvSpPr>
              <p:nvPr/>
            </p:nvSpPr>
            <p:spPr bwMode="auto">
              <a:xfrm>
                <a:off x="1588" y="1105"/>
                <a:ext cx="30" cy="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1"/>
                  </a:cxn>
                  <a:cxn ang="0">
                    <a:pos x="26" y="2"/>
                  </a:cxn>
                  <a:cxn ang="0">
                    <a:pos x="29" y="5"/>
                  </a:cxn>
                  <a:cxn ang="0">
                    <a:pos x="17" y="5"/>
                  </a:cxn>
                  <a:cxn ang="0">
                    <a:pos x="8" y="7"/>
                  </a:cxn>
                  <a:cxn ang="0">
                    <a:pos x="0" y="6"/>
                  </a:cxn>
                  <a:cxn ang="0">
                    <a:pos x="15" y="0"/>
                  </a:cxn>
                </a:cxnLst>
                <a:rect l="0" t="0" r="r" b="b"/>
                <a:pathLst>
                  <a:path w="30" h="8">
                    <a:moveTo>
                      <a:pt x="15" y="0"/>
                    </a:moveTo>
                    <a:lnTo>
                      <a:pt x="21" y="1"/>
                    </a:lnTo>
                    <a:lnTo>
                      <a:pt x="26" y="2"/>
                    </a:lnTo>
                    <a:lnTo>
                      <a:pt x="29" y="5"/>
                    </a:lnTo>
                    <a:lnTo>
                      <a:pt x="17" y="5"/>
                    </a:lnTo>
                    <a:lnTo>
                      <a:pt x="8" y="7"/>
                    </a:lnTo>
                    <a:lnTo>
                      <a:pt x="0" y="6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86" name="Freeform 510"/>
              <p:cNvSpPr>
                <a:spLocks/>
              </p:cNvSpPr>
              <p:nvPr/>
            </p:nvSpPr>
            <p:spPr bwMode="auto">
              <a:xfrm>
                <a:off x="1589" y="1074"/>
                <a:ext cx="16" cy="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5" y="35"/>
                  </a:cxn>
                  <a:cxn ang="0">
                    <a:pos x="0" y="36"/>
                  </a:cxn>
                  <a:cxn ang="0">
                    <a:pos x="1" y="0"/>
                  </a:cxn>
                </a:cxnLst>
                <a:rect l="0" t="0" r="r" b="b"/>
                <a:pathLst>
                  <a:path w="16" h="37">
                    <a:moveTo>
                      <a:pt x="1" y="0"/>
                    </a:moveTo>
                    <a:lnTo>
                      <a:pt x="15" y="35"/>
                    </a:lnTo>
                    <a:lnTo>
                      <a:pt x="0" y="3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87" name="Line 511"/>
              <p:cNvSpPr>
                <a:spLocks noChangeShapeType="1"/>
              </p:cNvSpPr>
              <p:nvPr/>
            </p:nvSpPr>
            <p:spPr bwMode="auto">
              <a:xfrm flipH="1">
                <a:off x="1586" y="1145"/>
                <a:ext cx="2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688" name="Line 512"/>
              <p:cNvSpPr>
                <a:spLocks noChangeShapeType="1"/>
              </p:cNvSpPr>
              <p:nvPr/>
            </p:nvSpPr>
            <p:spPr bwMode="auto">
              <a:xfrm flipH="1">
                <a:off x="1584" y="1150"/>
                <a:ext cx="2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689" name="Line 513"/>
              <p:cNvSpPr>
                <a:spLocks noChangeShapeType="1"/>
              </p:cNvSpPr>
              <p:nvPr/>
            </p:nvSpPr>
            <p:spPr bwMode="auto">
              <a:xfrm>
                <a:off x="1593" y="1143"/>
                <a:ext cx="0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690" name="Freeform 514"/>
              <p:cNvSpPr>
                <a:spLocks/>
              </p:cNvSpPr>
              <p:nvPr/>
            </p:nvSpPr>
            <p:spPr bwMode="auto">
              <a:xfrm>
                <a:off x="1590" y="1457"/>
                <a:ext cx="15" cy="18"/>
              </a:xfrm>
              <a:custGeom>
                <a:avLst/>
                <a:gdLst/>
                <a:ahLst/>
                <a:cxnLst>
                  <a:cxn ang="0">
                    <a:pos x="14" y="17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14" y="17"/>
                  </a:cxn>
                </a:cxnLst>
                <a:rect l="0" t="0" r="r" b="b"/>
                <a:pathLst>
                  <a:path w="15" h="18">
                    <a:moveTo>
                      <a:pt x="14" y="17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4" y="1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91" name="Freeform 515"/>
              <p:cNvSpPr>
                <a:spLocks/>
              </p:cNvSpPr>
              <p:nvPr/>
            </p:nvSpPr>
            <p:spPr bwMode="auto">
              <a:xfrm>
                <a:off x="1590" y="1500"/>
                <a:ext cx="18" cy="19"/>
              </a:xfrm>
              <a:custGeom>
                <a:avLst/>
                <a:gdLst/>
                <a:ahLst/>
                <a:cxnLst>
                  <a:cxn ang="0">
                    <a:pos x="17" y="1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17" y="18"/>
                  </a:cxn>
                </a:cxnLst>
                <a:rect l="0" t="0" r="r" b="b"/>
                <a:pathLst>
                  <a:path w="18" h="19">
                    <a:moveTo>
                      <a:pt x="17" y="18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7" y="1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92" name="Freeform 516"/>
              <p:cNvSpPr>
                <a:spLocks/>
              </p:cNvSpPr>
              <p:nvPr/>
            </p:nvSpPr>
            <p:spPr bwMode="auto">
              <a:xfrm>
                <a:off x="1590" y="1522"/>
                <a:ext cx="14" cy="40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39"/>
                  </a:cxn>
                  <a:cxn ang="0">
                    <a:pos x="13" y="39"/>
                  </a:cxn>
                </a:cxnLst>
                <a:rect l="0" t="0" r="r" b="b"/>
                <a:pathLst>
                  <a:path w="14" h="40">
                    <a:moveTo>
                      <a:pt x="13" y="39"/>
                    </a:moveTo>
                    <a:lnTo>
                      <a:pt x="13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13" y="3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93" name="Freeform 517"/>
              <p:cNvSpPr>
                <a:spLocks/>
              </p:cNvSpPr>
              <p:nvPr/>
            </p:nvSpPr>
            <p:spPr bwMode="auto">
              <a:xfrm>
                <a:off x="1603" y="1549"/>
                <a:ext cx="13" cy="4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25"/>
                  </a:cxn>
                  <a:cxn ang="0">
                    <a:pos x="0" y="25"/>
                  </a:cxn>
                  <a:cxn ang="0">
                    <a:pos x="11" y="24"/>
                  </a:cxn>
                  <a:cxn ang="0">
                    <a:pos x="12" y="45"/>
                  </a:cxn>
                  <a:cxn ang="0">
                    <a:pos x="4" y="44"/>
                  </a:cxn>
                  <a:cxn ang="0">
                    <a:pos x="3" y="0"/>
                  </a:cxn>
                  <a:cxn ang="0">
                    <a:pos x="12" y="0"/>
                  </a:cxn>
                </a:cxnLst>
                <a:rect l="0" t="0" r="r" b="b"/>
                <a:pathLst>
                  <a:path w="13" h="46">
                    <a:moveTo>
                      <a:pt x="12" y="0"/>
                    </a:moveTo>
                    <a:lnTo>
                      <a:pt x="12" y="25"/>
                    </a:lnTo>
                    <a:lnTo>
                      <a:pt x="0" y="25"/>
                    </a:lnTo>
                    <a:lnTo>
                      <a:pt x="11" y="24"/>
                    </a:lnTo>
                    <a:lnTo>
                      <a:pt x="12" y="45"/>
                    </a:lnTo>
                    <a:lnTo>
                      <a:pt x="4" y="44"/>
                    </a:lnTo>
                    <a:lnTo>
                      <a:pt x="3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94" name="Freeform 518"/>
              <p:cNvSpPr>
                <a:spLocks/>
              </p:cNvSpPr>
              <p:nvPr/>
            </p:nvSpPr>
            <p:spPr bwMode="auto">
              <a:xfrm>
                <a:off x="1587" y="1570"/>
                <a:ext cx="18" cy="60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7" y="26"/>
                  </a:cxn>
                  <a:cxn ang="0">
                    <a:pos x="16" y="39"/>
                  </a:cxn>
                  <a:cxn ang="0">
                    <a:pos x="12" y="55"/>
                  </a:cxn>
                  <a:cxn ang="0">
                    <a:pos x="10" y="59"/>
                  </a:cxn>
                  <a:cxn ang="0">
                    <a:pos x="5" y="56"/>
                  </a:cxn>
                  <a:cxn ang="0">
                    <a:pos x="3" y="48"/>
                  </a:cxn>
                  <a:cxn ang="0">
                    <a:pos x="2" y="35"/>
                  </a:cxn>
                  <a:cxn ang="0">
                    <a:pos x="1" y="27"/>
                  </a:cxn>
                  <a:cxn ang="0">
                    <a:pos x="0" y="0"/>
                  </a:cxn>
                  <a:cxn ang="0">
                    <a:pos x="16" y="8"/>
                  </a:cxn>
                </a:cxnLst>
                <a:rect l="0" t="0" r="r" b="b"/>
                <a:pathLst>
                  <a:path w="18" h="60">
                    <a:moveTo>
                      <a:pt x="16" y="8"/>
                    </a:moveTo>
                    <a:lnTo>
                      <a:pt x="17" y="26"/>
                    </a:lnTo>
                    <a:lnTo>
                      <a:pt x="16" y="39"/>
                    </a:lnTo>
                    <a:lnTo>
                      <a:pt x="12" y="55"/>
                    </a:lnTo>
                    <a:lnTo>
                      <a:pt x="10" y="59"/>
                    </a:lnTo>
                    <a:lnTo>
                      <a:pt x="5" y="56"/>
                    </a:lnTo>
                    <a:lnTo>
                      <a:pt x="3" y="48"/>
                    </a:lnTo>
                    <a:lnTo>
                      <a:pt x="2" y="35"/>
                    </a:lnTo>
                    <a:lnTo>
                      <a:pt x="1" y="27"/>
                    </a:lnTo>
                    <a:lnTo>
                      <a:pt x="0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95" name="Freeform 519"/>
              <p:cNvSpPr>
                <a:spLocks/>
              </p:cNvSpPr>
              <p:nvPr/>
            </p:nvSpPr>
            <p:spPr bwMode="auto">
              <a:xfrm>
                <a:off x="1596" y="1480"/>
                <a:ext cx="5" cy="10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3" y="9"/>
                  </a:cxn>
                  <a:cxn ang="0">
                    <a:pos x="4" y="8"/>
                  </a:cxn>
                  <a:cxn ang="0">
                    <a:pos x="4" y="7"/>
                  </a:cxn>
                  <a:cxn ang="0">
                    <a:pos x="4" y="6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2" y="9"/>
                  </a:cxn>
                </a:cxnLst>
                <a:rect l="0" t="0" r="r" b="b"/>
                <a:pathLst>
                  <a:path w="5" h="10">
                    <a:moveTo>
                      <a:pt x="2" y="9"/>
                    </a:moveTo>
                    <a:lnTo>
                      <a:pt x="3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96" name="Freeform 520"/>
              <p:cNvSpPr>
                <a:spLocks/>
              </p:cNvSpPr>
              <p:nvPr/>
            </p:nvSpPr>
            <p:spPr bwMode="auto">
              <a:xfrm>
                <a:off x="1552" y="1061"/>
                <a:ext cx="23" cy="7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76"/>
                  </a:cxn>
                  <a:cxn ang="0">
                    <a:pos x="0" y="76"/>
                  </a:cxn>
                </a:cxnLst>
                <a:rect l="0" t="0" r="r" b="b"/>
                <a:pathLst>
                  <a:path w="23" h="77">
                    <a:moveTo>
                      <a:pt x="0" y="76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76"/>
                    </a:lnTo>
                    <a:lnTo>
                      <a:pt x="0" y="76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97" name="Freeform 521"/>
              <p:cNvSpPr>
                <a:spLocks/>
              </p:cNvSpPr>
              <p:nvPr/>
            </p:nvSpPr>
            <p:spPr bwMode="auto">
              <a:xfrm>
                <a:off x="1556" y="1189"/>
                <a:ext cx="16" cy="22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15" y="21"/>
                  </a:cxn>
                  <a:cxn ang="0">
                    <a:pos x="0" y="21"/>
                  </a:cxn>
                </a:cxnLst>
                <a:rect l="0" t="0" r="r" b="b"/>
                <a:pathLst>
                  <a:path w="16" h="22">
                    <a:moveTo>
                      <a:pt x="0" y="21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5" y="21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98" name="Freeform 522"/>
              <p:cNvSpPr>
                <a:spLocks/>
              </p:cNvSpPr>
              <p:nvPr/>
            </p:nvSpPr>
            <p:spPr bwMode="auto">
              <a:xfrm>
                <a:off x="1547" y="1520"/>
                <a:ext cx="32" cy="25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4"/>
                  </a:cxn>
                  <a:cxn ang="0">
                    <a:pos x="0" y="24"/>
                  </a:cxn>
                </a:cxnLst>
                <a:rect l="0" t="0" r="r" b="b"/>
                <a:pathLst>
                  <a:path w="32" h="25">
                    <a:moveTo>
                      <a:pt x="0" y="24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1" y="24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99" name="Freeform 523"/>
              <p:cNvSpPr>
                <a:spLocks/>
              </p:cNvSpPr>
              <p:nvPr/>
            </p:nvSpPr>
            <p:spPr bwMode="auto">
              <a:xfrm>
                <a:off x="1556" y="1469"/>
                <a:ext cx="16" cy="80"/>
              </a:xfrm>
              <a:custGeom>
                <a:avLst/>
                <a:gdLst/>
                <a:ahLst/>
                <a:cxnLst>
                  <a:cxn ang="0">
                    <a:pos x="2" y="79"/>
                  </a:cxn>
                  <a:cxn ang="0">
                    <a:pos x="1" y="71"/>
                  </a:cxn>
                  <a:cxn ang="0">
                    <a:pos x="0" y="60"/>
                  </a:cxn>
                  <a:cxn ang="0">
                    <a:pos x="0" y="51"/>
                  </a:cxn>
                  <a:cxn ang="0">
                    <a:pos x="0" y="41"/>
                  </a:cxn>
                  <a:cxn ang="0">
                    <a:pos x="0" y="29"/>
                  </a:cxn>
                  <a:cxn ang="0">
                    <a:pos x="2" y="15"/>
                  </a:cxn>
                  <a:cxn ang="0">
                    <a:pos x="4" y="5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10" y="2"/>
                  </a:cxn>
                  <a:cxn ang="0">
                    <a:pos x="10" y="5"/>
                  </a:cxn>
                  <a:cxn ang="0">
                    <a:pos x="13" y="15"/>
                  </a:cxn>
                  <a:cxn ang="0">
                    <a:pos x="15" y="29"/>
                  </a:cxn>
                  <a:cxn ang="0">
                    <a:pos x="15" y="41"/>
                  </a:cxn>
                  <a:cxn ang="0">
                    <a:pos x="15" y="51"/>
                  </a:cxn>
                  <a:cxn ang="0">
                    <a:pos x="15" y="60"/>
                  </a:cxn>
                  <a:cxn ang="0">
                    <a:pos x="14" y="71"/>
                  </a:cxn>
                  <a:cxn ang="0">
                    <a:pos x="13" y="79"/>
                  </a:cxn>
                  <a:cxn ang="0">
                    <a:pos x="2" y="79"/>
                  </a:cxn>
                </a:cxnLst>
                <a:rect l="0" t="0" r="r" b="b"/>
                <a:pathLst>
                  <a:path w="16" h="80">
                    <a:moveTo>
                      <a:pt x="2" y="79"/>
                    </a:moveTo>
                    <a:lnTo>
                      <a:pt x="1" y="71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0" y="41"/>
                    </a:lnTo>
                    <a:lnTo>
                      <a:pt x="0" y="29"/>
                    </a:lnTo>
                    <a:lnTo>
                      <a:pt x="2" y="15"/>
                    </a:lnTo>
                    <a:lnTo>
                      <a:pt x="4" y="5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3" y="15"/>
                    </a:lnTo>
                    <a:lnTo>
                      <a:pt x="15" y="29"/>
                    </a:lnTo>
                    <a:lnTo>
                      <a:pt x="15" y="41"/>
                    </a:lnTo>
                    <a:lnTo>
                      <a:pt x="15" y="51"/>
                    </a:lnTo>
                    <a:lnTo>
                      <a:pt x="15" y="60"/>
                    </a:lnTo>
                    <a:lnTo>
                      <a:pt x="14" y="71"/>
                    </a:lnTo>
                    <a:lnTo>
                      <a:pt x="13" y="79"/>
                    </a:lnTo>
                    <a:lnTo>
                      <a:pt x="2" y="7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00" name="Line 524"/>
              <p:cNvSpPr>
                <a:spLocks noChangeShapeType="1"/>
              </p:cNvSpPr>
              <p:nvPr/>
            </p:nvSpPr>
            <p:spPr bwMode="auto">
              <a:xfrm>
                <a:off x="1549" y="1261"/>
                <a:ext cx="2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701" name="Freeform 525"/>
              <p:cNvSpPr>
                <a:spLocks/>
              </p:cNvSpPr>
              <p:nvPr/>
            </p:nvSpPr>
            <p:spPr bwMode="auto">
              <a:xfrm>
                <a:off x="1551" y="1338"/>
                <a:ext cx="25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8"/>
                  </a:cxn>
                  <a:cxn ang="0">
                    <a:pos x="0" y="8"/>
                  </a:cxn>
                </a:cxnLst>
                <a:rect l="0" t="0" r="r" b="b"/>
                <a:pathLst>
                  <a:path w="25" h="9">
                    <a:moveTo>
                      <a:pt x="0" y="8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02" name="Freeform 526"/>
              <p:cNvSpPr>
                <a:spLocks/>
              </p:cNvSpPr>
              <p:nvPr/>
            </p:nvSpPr>
            <p:spPr bwMode="auto">
              <a:xfrm>
                <a:off x="1560" y="1250"/>
                <a:ext cx="8" cy="21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8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7" y="8"/>
                  </a:cxn>
                  <a:cxn ang="0">
                    <a:pos x="4" y="0"/>
                  </a:cxn>
                </a:cxnLst>
                <a:rect l="0" t="0" r="r" b="b"/>
                <a:pathLst>
                  <a:path w="8" h="215">
                    <a:moveTo>
                      <a:pt x="4" y="0"/>
                    </a:moveTo>
                    <a:lnTo>
                      <a:pt x="0" y="8"/>
                    </a:lnTo>
                    <a:lnTo>
                      <a:pt x="0" y="214"/>
                    </a:lnTo>
                    <a:lnTo>
                      <a:pt x="7" y="214"/>
                    </a:lnTo>
                    <a:lnTo>
                      <a:pt x="7" y="8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03" name="Freeform 527"/>
              <p:cNvSpPr>
                <a:spLocks/>
              </p:cNvSpPr>
              <p:nvPr/>
            </p:nvSpPr>
            <p:spPr bwMode="auto">
              <a:xfrm>
                <a:off x="1530" y="1345"/>
                <a:ext cx="12" cy="15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4" y="14"/>
                  </a:cxn>
                  <a:cxn ang="0">
                    <a:pos x="4" y="13"/>
                  </a:cxn>
                  <a:cxn ang="0">
                    <a:pos x="3" y="13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1" y="9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2"/>
                  </a:cxn>
                  <a:cxn ang="0">
                    <a:pos x="10" y="3"/>
                  </a:cxn>
                  <a:cxn ang="0">
                    <a:pos x="11" y="4"/>
                  </a:cxn>
                  <a:cxn ang="0">
                    <a:pos x="11" y="5"/>
                  </a:cxn>
                  <a:cxn ang="0">
                    <a:pos x="11" y="6"/>
                  </a:cxn>
                  <a:cxn ang="0">
                    <a:pos x="11" y="7"/>
                  </a:cxn>
                  <a:cxn ang="0">
                    <a:pos x="11" y="9"/>
                  </a:cxn>
                  <a:cxn ang="0">
                    <a:pos x="11" y="10"/>
                  </a:cxn>
                  <a:cxn ang="0">
                    <a:pos x="10" y="11"/>
                  </a:cxn>
                  <a:cxn ang="0">
                    <a:pos x="10" y="12"/>
                  </a:cxn>
                  <a:cxn ang="0">
                    <a:pos x="9" y="13"/>
                  </a:cxn>
                  <a:cxn ang="0">
                    <a:pos x="8" y="13"/>
                  </a:cxn>
                  <a:cxn ang="0">
                    <a:pos x="8" y="14"/>
                  </a:cxn>
                  <a:cxn ang="0">
                    <a:pos x="7" y="14"/>
                  </a:cxn>
                </a:cxnLst>
                <a:rect l="0" t="0" r="r" b="b"/>
                <a:pathLst>
                  <a:path w="12" h="15">
                    <a:moveTo>
                      <a:pt x="7" y="14"/>
                    </a:moveTo>
                    <a:lnTo>
                      <a:pt x="4" y="14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7" y="14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04" name="Freeform 528"/>
              <p:cNvSpPr>
                <a:spLocks/>
              </p:cNvSpPr>
              <p:nvPr/>
            </p:nvSpPr>
            <p:spPr bwMode="auto">
              <a:xfrm>
                <a:off x="1577" y="1345"/>
                <a:ext cx="12" cy="15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4" y="14"/>
                  </a:cxn>
                  <a:cxn ang="0">
                    <a:pos x="4" y="13"/>
                  </a:cxn>
                  <a:cxn ang="0">
                    <a:pos x="3" y="13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2"/>
                  </a:cxn>
                  <a:cxn ang="0">
                    <a:pos x="10" y="3"/>
                  </a:cxn>
                  <a:cxn ang="0">
                    <a:pos x="11" y="3"/>
                  </a:cxn>
                  <a:cxn ang="0">
                    <a:pos x="11" y="4"/>
                  </a:cxn>
                  <a:cxn ang="0">
                    <a:pos x="11" y="5"/>
                  </a:cxn>
                  <a:cxn ang="0">
                    <a:pos x="11" y="6"/>
                  </a:cxn>
                  <a:cxn ang="0">
                    <a:pos x="11" y="7"/>
                  </a:cxn>
                  <a:cxn ang="0">
                    <a:pos x="11" y="9"/>
                  </a:cxn>
                  <a:cxn ang="0">
                    <a:pos x="11" y="10"/>
                  </a:cxn>
                  <a:cxn ang="0">
                    <a:pos x="11" y="11"/>
                  </a:cxn>
                  <a:cxn ang="0">
                    <a:pos x="10" y="12"/>
                  </a:cxn>
                  <a:cxn ang="0">
                    <a:pos x="9" y="13"/>
                  </a:cxn>
                  <a:cxn ang="0">
                    <a:pos x="8" y="13"/>
                  </a:cxn>
                  <a:cxn ang="0">
                    <a:pos x="8" y="14"/>
                  </a:cxn>
                  <a:cxn ang="0">
                    <a:pos x="7" y="14"/>
                  </a:cxn>
                  <a:cxn ang="0">
                    <a:pos x="6" y="14"/>
                  </a:cxn>
                </a:cxnLst>
                <a:rect l="0" t="0" r="r" b="b"/>
                <a:pathLst>
                  <a:path w="12" h="15">
                    <a:moveTo>
                      <a:pt x="6" y="14"/>
                    </a:moveTo>
                    <a:lnTo>
                      <a:pt x="4" y="14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4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05" name="Freeform 529"/>
              <p:cNvSpPr>
                <a:spLocks/>
              </p:cNvSpPr>
              <p:nvPr/>
            </p:nvSpPr>
            <p:spPr bwMode="auto">
              <a:xfrm>
                <a:off x="1520" y="1601"/>
                <a:ext cx="87" cy="21"/>
              </a:xfrm>
              <a:custGeom>
                <a:avLst/>
                <a:gdLst/>
                <a:ahLst/>
                <a:cxnLst>
                  <a:cxn ang="0">
                    <a:pos x="79" y="20"/>
                  </a:cxn>
                  <a:cxn ang="0">
                    <a:pos x="86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8" y="20"/>
                  </a:cxn>
                  <a:cxn ang="0">
                    <a:pos x="79" y="20"/>
                  </a:cxn>
                </a:cxnLst>
                <a:rect l="0" t="0" r="r" b="b"/>
                <a:pathLst>
                  <a:path w="87" h="21">
                    <a:moveTo>
                      <a:pt x="79" y="20"/>
                    </a:moveTo>
                    <a:lnTo>
                      <a:pt x="86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8" y="20"/>
                    </a:lnTo>
                    <a:lnTo>
                      <a:pt x="79" y="2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06" name="Freeform 530"/>
              <p:cNvSpPr>
                <a:spLocks/>
              </p:cNvSpPr>
              <p:nvPr/>
            </p:nvSpPr>
            <p:spPr bwMode="auto">
              <a:xfrm>
                <a:off x="1528" y="1622"/>
                <a:ext cx="72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71" y="0"/>
                  </a:cxn>
                  <a:cxn ang="0">
                    <a:pos x="71" y="8"/>
                  </a:cxn>
                  <a:cxn ang="0">
                    <a:pos x="0" y="8"/>
                  </a:cxn>
                </a:cxnLst>
                <a:rect l="0" t="0" r="r" b="b"/>
                <a:pathLst>
                  <a:path w="72" h="9">
                    <a:moveTo>
                      <a:pt x="0" y="8"/>
                    </a:moveTo>
                    <a:lnTo>
                      <a:pt x="0" y="0"/>
                    </a:lnTo>
                    <a:lnTo>
                      <a:pt x="71" y="0"/>
                    </a:lnTo>
                    <a:lnTo>
                      <a:pt x="71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07" name="Freeform 531"/>
              <p:cNvSpPr>
                <a:spLocks/>
              </p:cNvSpPr>
              <p:nvPr/>
            </p:nvSpPr>
            <p:spPr bwMode="auto">
              <a:xfrm>
                <a:off x="1529" y="1631"/>
                <a:ext cx="70" cy="30"/>
              </a:xfrm>
              <a:custGeom>
                <a:avLst/>
                <a:gdLst/>
                <a:ahLst/>
                <a:cxnLst>
                  <a:cxn ang="0">
                    <a:pos x="66" y="29"/>
                  </a:cxn>
                  <a:cxn ang="0">
                    <a:pos x="69" y="0"/>
                  </a:cxn>
                  <a:cxn ang="0">
                    <a:pos x="0" y="0"/>
                  </a:cxn>
                  <a:cxn ang="0">
                    <a:pos x="3" y="29"/>
                  </a:cxn>
                  <a:cxn ang="0">
                    <a:pos x="66" y="29"/>
                  </a:cxn>
                </a:cxnLst>
                <a:rect l="0" t="0" r="r" b="b"/>
                <a:pathLst>
                  <a:path w="70" h="30">
                    <a:moveTo>
                      <a:pt x="66" y="29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3" y="29"/>
                    </a:lnTo>
                    <a:lnTo>
                      <a:pt x="66" y="2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08" name="Line 532"/>
              <p:cNvSpPr>
                <a:spLocks noChangeShapeType="1"/>
              </p:cNvSpPr>
              <p:nvPr/>
            </p:nvSpPr>
            <p:spPr bwMode="auto">
              <a:xfrm>
                <a:off x="1533" y="1635"/>
                <a:ext cx="2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709" name="Line 533"/>
              <p:cNvSpPr>
                <a:spLocks noChangeShapeType="1"/>
              </p:cNvSpPr>
              <p:nvPr/>
            </p:nvSpPr>
            <p:spPr bwMode="auto">
              <a:xfrm>
                <a:off x="1539" y="1635"/>
                <a:ext cx="2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710" name="Freeform 534"/>
              <p:cNvSpPr>
                <a:spLocks/>
              </p:cNvSpPr>
              <p:nvPr/>
            </p:nvSpPr>
            <p:spPr bwMode="auto">
              <a:xfrm>
                <a:off x="1547" y="1631"/>
                <a:ext cx="1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"/>
                  </a:cxn>
                  <a:cxn ang="0">
                    <a:pos x="0" y="28"/>
                  </a:cxn>
                </a:cxnLst>
                <a:rect l="0" t="0" r="r" b="b"/>
                <a:pathLst>
                  <a:path w="1" h="30">
                    <a:moveTo>
                      <a:pt x="0" y="0"/>
                    </a:moveTo>
                    <a:lnTo>
                      <a:pt x="0" y="29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11" name="Line 535"/>
              <p:cNvSpPr>
                <a:spLocks noChangeShapeType="1"/>
              </p:cNvSpPr>
              <p:nvPr/>
            </p:nvSpPr>
            <p:spPr bwMode="auto">
              <a:xfrm>
                <a:off x="1555" y="1635"/>
                <a:ext cx="0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712" name="Line 536"/>
              <p:cNvSpPr>
                <a:spLocks noChangeShapeType="1"/>
              </p:cNvSpPr>
              <p:nvPr/>
            </p:nvSpPr>
            <p:spPr bwMode="auto">
              <a:xfrm flipH="1">
                <a:off x="1586" y="1635"/>
                <a:ext cx="11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713" name="Line 537"/>
              <p:cNvSpPr>
                <a:spLocks noChangeShapeType="1"/>
              </p:cNvSpPr>
              <p:nvPr/>
            </p:nvSpPr>
            <p:spPr bwMode="auto">
              <a:xfrm flipH="1">
                <a:off x="1582" y="1635"/>
                <a:ext cx="9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714" name="Freeform 538"/>
              <p:cNvSpPr>
                <a:spLocks/>
              </p:cNvSpPr>
              <p:nvPr/>
            </p:nvSpPr>
            <p:spPr bwMode="auto">
              <a:xfrm>
                <a:off x="1578" y="1631"/>
                <a:ext cx="3" cy="3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9"/>
                  </a:cxn>
                  <a:cxn ang="0">
                    <a:pos x="0" y="28"/>
                  </a:cxn>
                </a:cxnLst>
                <a:rect l="0" t="0" r="r" b="b"/>
                <a:pathLst>
                  <a:path w="3" h="30">
                    <a:moveTo>
                      <a:pt x="2" y="0"/>
                    </a:moveTo>
                    <a:lnTo>
                      <a:pt x="0" y="29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15" name="Line 539"/>
              <p:cNvSpPr>
                <a:spLocks noChangeShapeType="1"/>
              </p:cNvSpPr>
              <p:nvPr/>
            </p:nvSpPr>
            <p:spPr bwMode="auto">
              <a:xfrm flipH="1">
                <a:off x="1567" y="1635"/>
                <a:ext cx="9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716" name="Line 540"/>
              <p:cNvSpPr>
                <a:spLocks noChangeShapeType="1"/>
              </p:cNvSpPr>
              <p:nvPr/>
            </p:nvSpPr>
            <p:spPr bwMode="auto">
              <a:xfrm>
                <a:off x="1563" y="1635"/>
                <a:ext cx="0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717" name="Line 541"/>
              <p:cNvSpPr>
                <a:spLocks noChangeShapeType="1"/>
              </p:cNvSpPr>
              <p:nvPr/>
            </p:nvSpPr>
            <p:spPr bwMode="auto">
              <a:xfrm>
                <a:off x="1547" y="1385"/>
                <a:ext cx="0" cy="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718" name="Line 542"/>
              <p:cNvSpPr>
                <a:spLocks noChangeShapeType="1"/>
              </p:cNvSpPr>
              <p:nvPr/>
            </p:nvSpPr>
            <p:spPr bwMode="auto">
              <a:xfrm>
                <a:off x="1578" y="1385"/>
                <a:ext cx="0" cy="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719" name="Freeform 543"/>
              <p:cNvSpPr>
                <a:spLocks/>
              </p:cNvSpPr>
              <p:nvPr/>
            </p:nvSpPr>
            <p:spPr bwMode="auto">
              <a:xfrm>
                <a:off x="1497" y="1123"/>
                <a:ext cx="24" cy="51"/>
              </a:xfrm>
              <a:custGeom>
                <a:avLst/>
                <a:gdLst/>
                <a:ahLst/>
                <a:cxnLst>
                  <a:cxn ang="0">
                    <a:pos x="10" y="49"/>
                  </a:cxn>
                  <a:cxn ang="0">
                    <a:pos x="8" y="49"/>
                  </a:cxn>
                  <a:cxn ang="0">
                    <a:pos x="5" y="47"/>
                  </a:cxn>
                  <a:cxn ang="0">
                    <a:pos x="4" y="44"/>
                  </a:cxn>
                  <a:cxn ang="0">
                    <a:pos x="3" y="42"/>
                  </a:cxn>
                  <a:cxn ang="0">
                    <a:pos x="1" y="39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0" y="15"/>
                  </a:cxn>
                  <a:cxn ang="0">
                    <a:pos x="1" y="11"/>
                  </a:cxn>
                  <a:cxn ang="0">
                    <a:pos x="4" y="6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0" y="1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6" y="2"/>
                  </a:cxn>
                  <a:cxn ang="0">
                    <a:pos x="18" y="4"/>
                  </a:cxn>
                  <a:cxn ang="0">
                    <a:pos x="20" y="7"/>
                  </a:cxn>
                  <a:cxn ang="0">
                    <a:pos x="22" y="11"/>
                  </a:cxn>
                  <a:cxn ang="0">
                    <a:pos x="22" y="15"/>
                  </a:cxn>
                  <a:cxn ang="0">
                    <a:pos x="23" y="18"/>
                  </a:cxn>
                  <a:cxn ang="0">
                    <a:pos x="23" y="21"/>
                  </a:cxn>
                  <a:cxn ang="0">
                    <a:pos x="23" y="25"/>
                  </a:cxn>
                  <a:cxn ang="0">
                    <a:pos x="22" y="35"/>
                  </a:cxn>
                  <a:cxn ang="0">
                    <a:pos x="20" y="42"/>
                  </a:cxn>
                  <a:cxn ang="0">
                    <a:pos x="18" y="45"/>
                  </a:cxn>
                  <a:cxn ang="0">
                    <a:pos x="16" y="48"/>
                  </a:cxn>
                  <a:cxn ang="0">
                    <a:pos x="14" y="49"/>
                  </a:cxn>
                  <a:cxn ang="0">
                    <a:pos x="12" y="49"/>
                  </a:cxn>
                </a:cxnLst>
                <a:rect l="0" t="0" r="r" b="b"/>
                <a:pathLst>
                  <a:path w="24" h="51">
                    <a:moveTo>
                      <a:pt x="11" y="50"/>
                    </a:moveTo>
                    <a:lnTo>
                      <a:pt x="10" y="49"/>
                    </a:lnTo>
                    <a:lnTo>
                      <a:pt x="9" y="49"/>
                    </a:lnTo>
                    <a:lnTo>
                      <a:pt x="8" y="49"/>
                    </a:lnTo>
                    <a:lnTo>
                      <a:pt x="7" y="48"/>
                    </a:lnTo>
                    <a:lnTo>
                      <a:pt x="5" y="47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1" y="9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5"/>
                    </a:lnTo>
                    <a:lnTo>
                      <a:pt x="23" y="30"/>
                    </a:lnTo>
                    <a:lnTo>
                      <a:pt x="22" y="35"/>
                    </a:lnTo>
                    <a:lnTo>
                      <a:pt x="22" y="39"/>
                    </a:lnTo>
                    <a:lnTo>
                      <a:pt x="20" y="42"/>
                    </a:lnTo>
                    <a:lnTo>
                      <a:pt x="19" y="44"/>
                    </a:lnTo>
                    <a:lnTo>
                      <a:pt x="18" y="45"/>
                    </a:lnTo>
                    <a:lnTo>
                      <a:pt x="18" y="47"/>
                    </a:lnTo>
                    <a:lnTo>
                      <a:pt x="16" y="48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2" y="49"/>
                    </a:lnTo>
                    <a:lnTo>
                      <a:pt x="11" y="5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20" name="Freeform 544"/>
              <p:cNvSpPr>
                <a:spLocks/>
              </p:cNvSpPr>
              <p:nvPr/>
            </p:nvSpPr>
            <p:spPr bwMode="auto">
              <a:xfrm>
                <a:off x="1497" y="1151"/>
                <a:ext cx="25" cy="100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99"/>
                  </a:cxn>
                  <a:cxn ang="0">
                    <a:pos x="0" y="99"/>
                  </a:cxn>
                </a:cxnLst>
                <a:rect l="0" t="0" r="r" b="b"/>
                <a:pathLst>
                  <a:path w="25" h="100">
                    <a:moveTo>
                      <a:pt x="0" y="9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99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21" name="Freeform 545"/>
              <p:cNvSpPr>
                <a:spLocks/>
              </p:cNvSpPr>
              <p:nvPr/>
            </p:nvSpPr>
            <p:spPr bwMode="auto">
              <a:xfrm>
                <a:off x="1491" y="1249"/>
                <a:ext cx="35" cy="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7" y="6"/>
                  </a:cxn>
                  <a:cxn ang="0">
                    <a:pos x="9" y="11"/>
                  </a:cxn>
                  <a:cxn ang="0">
                    <a:pos x="11" y="17"/>
                  </a:cxn>
                  <a:cxn ang="0">
                    <a:pos x="13" y="21"/>
                  </a:cxn>
                  <a:cxn ang="0">
                    <a:pos x="1" y="23"/>
                  </a:cxn>
                  <a:cxn ang="0">
                    <a:pos x="1" y="35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17" y="36"/>
                  </a:cxn>
                  <a:cxn ang="0">
                    <a:pos x="18" y="36"/>
                  </a:cxn>
                  <a:cxn ang="0">
                    <a:pos x="34" y="38"/>
                  </a:cxn>
                  <a:cxn ang="0">
                    <a:pos x="34" y="35"/>
                  </a:cxn>
                  <a:cxn ang="0">
                    <a:pos x="34" y="23"/>
                  </a:cxn>
                  <a:cxn ang="0">
                    <a:pos x="22" y="21"/>
                  </a:cxn>
                  <a:cxn ang="0">
                    <a:pos x="26" y="17"/>
                  </a:cxn>
                  <a:cxn ang="0">
                    <a:pos x="27" y="11"/>
                  </a:cxn>
                  <a:cxn ang="0">
                    <a:pos x="29" y="6"/>
                  </a:cxn>
                  <a:cxn ang="0">
                    <a:pos x="30" y="0"/>
                  </a:cxn>
                  <a:cxn ang="0">
                    <a:pos x="6" y="0"/>
                  </a:cxn>
                </a:cxnLst>
                <a:rect l="0" t="0" r="r" b="b"/>
                <a:pathLst>
                  <a:path w="35" h="39">
                    <a:moveTo>
                      <a:pt x="6" y="0"/>
                    </a:moveTo>
                    <a:lnTo>
                      <a:pt x="7" y="6"/>
                    </a:lnTo>
                    <a:lnTo>
                      <a:pt x="9" y="11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" y="23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17" y="36"/>
                    </a:lnTo>
                    <a:lnTo>
                      <a:pt x="18" y="36"/>
                    </a:lnTo>
                    <a:lnTo>
                      <a:pt x="34" y="38"/>
                    </a:lnTo>
                    <a:lnTo>
                      <a:pt x="34" y="35"/>
                    </a:lnTo>
                    <a:lnTo>
                      <a:pt x="34" y="23"/>
                    </a:lnTo>
                    <a:lnTo>
                      <a:pt x="22" y="21"/>
                    </a:lnTo>
                    <a:lnTo>
                      <a:pt x="26" y="17"/>
                    </a:lnTo>
                    <a:lnTo>
                      <a:pt x="27" y="11"/>
                    </a:lnTo>
                    <a:lnTo>
                      <a:pt x="29" y="6"/>
                    </a:lnTo>
                    <a:lnTo>
                      <a:pt x="30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22" name="Freeform 546"/>
              <p:cNvSpPr>
                <a:spLocks/>
              </p:cNvSpPr>
              <p:nvPr/>
            </p:nvSpPr>
            <p:spPr bwMode="auto">
              <a:xfrm>
                <a:off x="1507" y="1263"/>
                <a:ext cx="3" cy="2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3" h="28">
                    <a:moveTo>
                      <a:pt x="0" y="2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23" name="Freeform 547"/>
              <p:cNvSpPr>
                <a:spLocks/>
              </p:cNvSpPr>
              <p:nvPr/>
            </p:nvSpPr>
            <p:spPr bwMode="auto">
              <a:xfrm>
                <a:off x="1526" y="1123"/>
                <a:ext cx="25" cy="51"/>
              </a:xfrm>
              <a:custGeom>
                <a:avLst/>
                <a:gdLst/>
                <a:ahLst/>
                <a:cxnLst>
                  <a:cxn ang="0">
                    <a:pos x="11" y="49"/>
                  </a:cxn>
                  <a:cxn ang="0">
                    <a:pos x="9" y="49"/>
                  </a:cxn>
                  <a:cxn ang="0">
                    <a:pos x="7" y="47"/>
                  </a:cxn>
                  <a:cxn ang="0">
                    <a:pos x="4" y="44"/>
                  </a:cxn>
                  <a:cxn ang="0">
                    <a:pos x="3" y="42"/>
                  </a:cxn>
                  <a:cxn ang="0">
                    <a:pos x="2" y="39"/>
                  </a:cxn>
                  <a:cxn ang="0">
                    <a:pos x="1" y="36"/>
                  </a:cxn>
                  <a:cxn ang="0">
                    <a:pos x="1" y="32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1" y="15"/>
                  </a:cxn>
                  <a:cxn ang="0">
                    <a:pos x="2" y="11"/>
                  </a:cxn>
                  <a:cxn ang="0">
                    <a:pos x="4" y="6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9" y="3"/>
                  </a:cxn>
                  <a:cxn ang="0">
                    <a:pos x="20" y="6"/>
                  </a:cxn>
                  <a:cxn ang="0">
                    <a:pos x="22" y="9"/>
                  </a:cxn>
                  <a:cxn ang="0">
                    <a:pos x="23" y="13"/>
                  </a:cxn>
                  <a:cxn ang="0">
                    <a:pos x="23" y="16"/>
                  </a:cxn>
                  <a:cxn ang="0">
                    <a:pos x="24" y="20"/>
                  </a:cxn>
                  <a:cxn ang="0">
                    <a:pos x="24" y="22"/>
                  </a:cxn>
                  <a:cxn ang="0">
                    <a:pos x="24" y="30"/>
                  </a:cxn>
                  <a:cxn ang="0">
                    <a:pos x="22" y="39"/>
                  </a:cxn>
                  <a:cxn ang="0">
                    <a:pos x="20" y="44"/>
                  </a:cxn>
                  <a:cxn ang="0">
                    <a:pos x="19" y="47"/>
                  </a:cxn>
                  <a:cxn ang="0">
                    <a:pos x="16" y="49"/>
                  </a:cxn>
                  <a:cxn ang="0">
                    <a:pos x="14" y="49"/>
                  </a:cxn>
                  <a:cxn ang="0">
                    <a:pos x="12" y="50"/>
                  </a:cxn>
                </a:cxnLst>
                <a:rect l="0" t="0" r="r" b="b"/>
                <a:pathLst>
                  <a:path w="25" h="51">
                    <a:moveTo>
                      <a:pt x="12" y="50"/>
                    </a:moveTo>
                    <a:lnTo>
                      <a:pt x="11" y="49"/>
                    </a:lnTo>
                    <a:lnTo>
                      <a:pt x="10" y="49"/>
                    </a:lnTo>
                    <a:lnTo>
                      <a:pt x="9" y="49"/>
                    </a:lnTo>
                    <a:lnTo>
                      <a:pt x="8" y="48"/>
                    </a:lnTo>
                    <a:lnTo>
                      <a:pt x="7" y="47"/>
                    </a:lnTo>
                    <a:lnTo>
                      <a:pt x="5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" y="20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3" y="13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4" y="21"/>
                    </a:lnTo>
                    <a:lnTo>
                      <a:pt x="24" y="22"/>
                    </a:lnTo>
                    <a:lnTo>
                      <a:pt x="24" y="25"/>
                    </a:lnTo>
                    <a:lnTo>
                      <a:pt x="24" y="30"/>
                    </a:lnTo>
                    <a:lnTo>
                      <a:pt x="23" y="35"/>
                    </a:lnTo>
                    <a:lnTo>
                      <a:pt x="22" y="39"/>
                    </a:lnTo>
                    <a:lnTo>
                      <a:pt x="21" y="42"/>
                    </a:lnTo>
                    <a:lnTo>
                      <a:pt x="20" y="44"/>
                    </a:lnTo>
                    <a:lnTo>
                      <a:pt x="19" y="45"/>
                    </a:lnTo>
                    <a:lnTo>
                      <a:pt x="19" y="47"/>
                    </a:lnTo>
                    <a:lnTo>
                      <a:pt x="16" y="48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2" y="5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24" name="Freeform 548"/>
              <p:cNvSpPr>
                <a:spLocks/>
              </p:cNvSpPr>
              <p:nvPr/>
            </p:nvSpPr>
            <p:spPr bwMode="auto">
              <a:xfrm>
                <a:off x="1526" y="1151"/>
                <a:ext cx="25" cy="100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99"/>
                  </a:cxn>
                  <a:cxn ang="0">
                    <a:pos x="0" y="99"/>
                  </a:cxn>
                </a:cxnLst>
                <a:rect l="0" t="0" r="r" b="b"/>
                <a:pathLst>
                  <a:path w="25" h="100">
                    <a:moveTo>
                      <a:pt x="0" y="9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99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25" name="Freeform 549"/>
              <p:cNvSpPr>
                <a:spLocks/>
              </p:cNvSpPr>
              <p:nvPr/>
            </p:nvSpPr>
            <p:spPr bwMode="auto">
              <a:xfrm>
                <a:off x="1521" y="1249"/>
                <a:ext cx="36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6"/>
                  </a:cxn>
                  <a:cxn ang="0">
                    <a:pos x="9" y="11"/>
                  </a:cxn>
                  <a:cxn ang="0">
                    <a:pos x="11" y="17"/>
                  </a:cxn>
                  <a:cxn ang="0">
                    <a:pos x="13" y="21"/>
                  </a:cxn>
                  <a:cxn ang="0">
                    <a:pos x="1" y="23"/>
                  </a:cxn>
                  <a:cxn ang="0">
                    <a:pos x="1" y="35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18" y="36"/>
                  </a:cxn>
                  <a:cxn ang="0">
                    <a:pos x="19" y="36"/>
                  </a:cxn>
                  <a:cxn ang="0">
                    <a:pos x="35" y="38"/>
                  </a:cxn>
                  <a:cxn ang="0">
                    <a:pos x="35" y="35"/>
                  </a:cxn>
                  <a:cxn ang="0">
                    <a:pos x="35" y="23"/>
                  </a:cxn>
                  <a:cxn ang="0">
                    <a:pos x="23" y="21"/>
                  </a:cxn>
                  <a:cxn ang="0">
                    <a:pos x="26" y="17"/>
                  </a:cxn>
                  <a:cxn ang="0">
                    <a:pos x="27" y="11"/>
                  </a:cxn>
                  <a:cxn ang="0">
                    <a:pos x="30" y="6"/>
                  </a:cxn>
                  <a:cxn ang="0">
                    <a:pos x="31" y="0"/>
                  </a:cxn>
                  <a:cxn ang="0">
                    <a:pos x="5" y="0"/>
                  </a:cxn>
                </a:cxnLst>
                <a:rect l="0" t="0" r="r" b="b"/>
                <a:pathLst>
                  <a:path w="36" h="39">
                    <a:moveTo>
                      <a:pt x="5" y="0"/>
                    </a:moveTo>
                    <a:lnTo>
                      <a:pt x="7" y="6"/>
                    </a:lnTo>
                    <a:lnTo>
                      <a:pt x="9" y="11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" y="23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35" y="38"/>
                    </a:lnTo>
                    <a:lnTo>
                      <a:pt x="35" y="35"/>
                    </a:lnTo>
                    <a:lnTo>
                      <a:pt x="35" y="23"/>
                    </a:lnTo>
                    <a:lnTo>
                      <a:pt x="23" y="21"/>
                    </a:lnTo>
                    <a:lnTo>
                      <a:pt x="26" y="17"/>
                    </a:lnTo>
                    <a:lnTo>
                      <a:pt x="27" y="11"/>
                    </a:lnTo>
                    <a:lnTo>
                      <a:pt x="30" y="6"/>
                    </a:lnTo>
                    <a:lnTo>
                      <a:pt x="31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26" name="Freeform 550"/>
              <p:cNvSpPr>
                <a:spLocks/>
              </p:cNvSpPr>
              <p:nvPr/>
            </p:nvSpPr>
            <p:spPr bwMode="auto">
              <a:xfrm>
                <a:off x="1537" y="1263"/>
                <a:ext cx="3" cy="2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3" h="28">
                    <a:moveTo>
                      <a:pt x="0" y="2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27" name="Freeform 551"/>
              <p:cNvSpPr>
                <a:spLocks/>
              </p:cNvSpPr>
              <p:nvPr/>
            </p:nvSpPr>
            <p:spPr bwMode="auto">
              <a:xfrm>
                <a:off x="1584" y="1123"/>
                <a:ext cx="24" cy="51"/>
              </a:xfrm>
              <a:custGeom>
                <a:avLst/>
                <a:gdLst/>
                <a:ahLst/>
                <a:cxnLst>
                  <a:cxn ang="0">
                    <a:pos x="10" y="49"/>
                  </a:cxn>
                  <a:cxn ang="0">
                    <a:pos x="8" y="49"/>
                  </a:cxn>
                  <a:cxn ang="0">
                    <a:pos x="5" y="47"/>
                  </a:cxn>
                  <a:cxn ang="0">
                    <a:pos x="4" y="44"/>
                  </a:cxn>
                  <a:cxn ang="0">
                    <a:pos x="3" y="42"/>
                  </a:cxn>
                  <a:cxn ang="0">
                    <a:pos x="1" y="39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0" y="15"/>
                  </a:cxn>
                  <a:cxn ang="0">
                    <a:pos x="1" y="11"/>
                  </a:cxn>
                  <a:cxn ang="0">
                    <a:pos x="4" y="6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0" y="1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5" y="2"/>
                  </a:cxn>
                  <a:cxn ang="0">
                    <a:pos x="18" y="4"/>
                  </a:cxn>
                  <a:cxn ang="0">
                    <a:pos x="20" y="7"/>
                  </a:cxn>
                  <a:cxn ang="0">
                    <a:pos x="22" y="11"/>
                  </a:cxn>
                  <a:cxn ang="0">
                    <a:pos x="22" y="15"/>
                  </a:cxn>
                  <a:cxn ang="0">
                    <a:pos x="23" y="18"/>
                  </a:cxn>
                  <a:cxn ang="0">
                    <a:pos x="23" y="21"/>
                  </a:cxn>
                  <a:cxn ang="0">
                    <a:pos x="23" y="25"/>
                  </a:cxn>
                  <a:cxn ang="0">
                    <a:pos x="22" y="35"/>
                  </a:cxn>
                  <a:cxn ang="0">
                    <a:pos x="20" y="42"/>
                  </a:cxn>
                  <a:cxn ang="0">
                    <a:pos x="18" y="45"/>
                  </a:cxn>
                  <a:cxn ang="0">
                    <a:pos x="15" y="48"/>
                  </a:cxn>
                  <a:cxn ang="0">
                    <a:pos x="14" y="49"/>
                  </a:cxn>
                  <a:cxn ang="0">
                    <a:pos x="12" y="49"/>
                  </a:cxn>
                </a:cxnLst>
                <a:rect l="0" t="0" r="r" b="b"/>
                <a:pathLst>
                  <a:path w="24" h="51">
                    <a:moveTo>
                      <a:pt x="11" y="50"/>
                    </a:moveTo>
                    <a:lnTo>
                      <a:pt x="10" y="49"/>
                    </a:lnTo>
                    <a:lnTo>
                      <a:pt x="9" y="49"/>
                    </a:lnTo>
                    <a:lnTo>
                      <a:pt x="8" y="49"/>
                    </a:lnTo>
                    <a:lnTo>
                      <a:pt x="7" y="48"/>
                    </a:lnTo>
                    <a:lnTo>
                      <a:pt x="5" y="47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1" y="9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5"/>
                    </a:lnTo>
                    <a:lnTo>
                      <a:pt x="23" y="30"/>
                    </a:lnTo>
                    <a:lnTo>
                      <a:pt x="22" y="35"/>
                    </a:lnTo>
                    <a:lnTo>
                      <a:pt x="22" y="39"/>
                    </a:lnTo>
                    <a:lnTo>
                      <a:pt x="20" y="42"/>
                    </a:lnTo>
                    <a:lnTo>
                      <a:pt x="19" y="44"/>
                    </a:lnTo>
                    <a:lnTo>
                      <a:pt x="18" y="45"/>
                    </a:lnTo>
                    <a:lnTo>
                      <a:pt x="18" y="47"/>
                    </a:lnTo>
                    <a:lnTo>
                      <a:pt x="15" y="48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2" y="49"/>
                    </a:lnTo>
                    <a:lnTo>
                      <a:pt x="11" y="5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28" name="Freeform 552"/>
              <p:cNvSpPr>
                <a:spLocks/>
              </p:cNvSpPr>
              <p:nvPr/>
            </p:nvSpPr>
            <p:spPr bwMode="auto">
              <a:xfrm>
                <a:off x="1584" y="1151"/>
                <a:ext cx="25" cy="100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99"/>
                  </a:cxn>
                  <a:cxn ang="0">
                    <a:pos x="0" y="99"/>
                  </a:cxn>
                </a:cxnLst>
                <a:rect l="0" t="0" r="r" b="b"/>
                <a:pathLst>
                  <a:path w="25" h="100">
                    <a:moveTo>
                      <a:pt x="0" y="9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99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29" name="Freeform 553"/>
              <p:cNvSpPr>
                <a:spLocks/>
              </p:cNvSpPr>
              <p:nvPr/>
            </p:nvSpPr>
            <p:spPr bwMode="auto">
              <a:xfrm>
                <a:off x="1577" y="1249"/>
                <a:ext cx="36" cy="3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6"/>
                  </a:cxn>
                  <a:cxn ang="0">
                    <a:pos x="9" y="11"/>
                  </a:cxn>
                  <a:cxn ang="0">
                    <a:pos x="11" y="17"/>
                  </a:cxn>
                  <a:cxn ang="0">
                    <a:pos x="13" y="21"/>
                  </a:cxn>
                  <a:cxn ang="0">
                    <a:pos x="1" y="23"/>
                  </a:cxn>
                  <a:cxn ang="0">
                    <a:pos x="1" y="35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18" y="36"/>
                  </a:cxn>
                  <a:cxn ang="0">
                    <a:pos x="19" y="36"/>
                  </a:cxn>
                  <a:cxn ang="0">
                    <a:pos x="35" y="38"/>
                  </a:cxn>
                  <a:cxn ang="0">
                    <a:pos x="35" y="35"/>
                  </a:cxn>
                  <a:cxn ang="0">
                    <a:pos x="35" y="23"/>
                  </a:cxn>
                  <a:cxn ang="0">
                    <a:pos x="23" y="21"/>
                  </a:cxn>
                  <a:cxn ang="0">
                    <a:pos x="26" y="17"/>
                  </a:cxn>
                  <a:cxn ang="0">
                    <a:pos x="27" y="11"/>
                  </a:cxn>
                  <a:cxn ang="0">
                    <a:pos x="30" y="6"/>
                  </a:cxn>
                  <a:cxn ang="0">
                    <a:pos x="31" y="0"/>
                  </a:cxn>
                  <a:cxn ang="0">
                    <a:pos x="7" y="0"/>
                  </a:cxn>
                </a:cxnLst>
                <a:rect l="0" t="0" r="r" b="b"/>
                <a:pathLst>
                  <a:path w="36" h="39">
                    <a:moveTo>
                      <a:pt x="7" y="0"/>
                    </a:moveTo>
                    <a:lnTo>
                      <a:pt x="8" y="6"/>
                    </a:lnTo>
                    <a:lnTo>
                      <a:pt x="9" y="11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" y="23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35" y="38"/>
                    </a:lnTo>
                    <a:lnTo>
                      <a:pt x="35" y="35"/>
                    </a:lnTo>
                    <a:lnTo>
                      <a:pt x="35" y="23"/>
                    </a:lnTo>
                    <a:lnTo>
                      <a:pt x="23" y="21"/>
                    </a:lnTo>
                    <a:lnTo>
                      <a:pt x="26" y="17"/>
                    </a:lnTo>
                    <a:lnTo>
                      <a:pt x="27" y="11"/>
                    </a:lnTo>
                    <a:lnTo>
                      <a:pt x="30" y="6"/>
                    </a:lnTo>
                    <a:lnTo>
                      <a:pt x="31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30" name="Freeform 554"/>
              <p:cNvSpPr>
                <a:spLocks/>
              </p:cNvSpPr>
              <p:nvPr/>
            </p:nvSpPr>
            <p:spPr bwMode="auto">
              <a:xfrm>
                <a:off x="1594" y="1263"/>
                <a:ext cx="3" cy="2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3" h="28">
                    <a:moveTo>
                      <a:pt x="0" y="2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31" name="Freeform 555"/>
              <p:cNvSpPr>
                <a:spLocks/>
              </p:cNvSpPr>
              <p:nvPr/>
            </p:nvSpPr>
            <p:spPr bwMode="auto">
              <a:xfrm>
                <a:off x="1613" y="1123"/>
                <a:ext cx="25" cy="51"/>
              </a:xfrm>
              <a:custGeom>
                <a:avLst/>
                <a:gdLst/>
                <a:ahLst/>
                <a:cxnLst>
                  <a:cxn ang="0">
                    <a:pos x="11" y="49"/>
                  </a:cxn>
                  <a:cxn ang="0">
                    <a:pos x="9" y="49"/>
                  </a:cxn>
                  <a:cxn ang="0">
                    <a:pos x="7" y="47"/>
                  </a:cxn>
                  <a:cxn ang="0">
                    <a:pos x="4" y="44"/>
                  </a:cxn>
                  <a:cxn ang="0">
                    <a:pos x="3" y="42"/>
                  </a:cxn>
                  <a:cxn ang="0">
                    <a:pos x="2" y="39"/>
                  </a:cxn>
                  <a:cxn ang="0">
                    <a:pos x="1" y="36"/>
                  </a:cxn>
                  <a:cxn ang="0">
                    <a:pos x="1" y="32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1" y="15"/>
                  </a:cxn>
                  <a:cxn ang="0">
                    <a:pos x="2" y="11"/>
                  </a:cxn>
                  <a:cxn ang="0">
                    <a:pos x="4" y="6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9" y="3"/>
                  </a:cxn>
                  <a:cxn ang="0">
                    <a:pos x="20" y="6"/>
                  </a:cxn>
                  <a:cxn ang="0">
                    <a:pos x="22" y="9"/>
                  </a:cxn>
                  <a:cxn ang="0">
                    <a:pos x="23" y="13"/>
                  </a:cxn>
                  <a:cxn ang="0">
                    <a:pos x="23" y="16"/>
                  </a:cxn>
                  <a:cxn ang="0">
                    <a:pos x="24" y="20"/>
                  </a:cxn>
                  <a:cxn ang="0">
                    <a:pos x="24" y="22"/>
                  </a:cxn>
                  <a:cxn ang="0">
                    <a:pos x="24" y="30"/>
                  </a:cxn>
                  <a:cxn ang="0">
                    <a:pos x="22" y="39"/>
                  </a:cxn>
                  <a:cxn ang="0">
                    <a:pos x="20" y="44"/>
                  </a:cxn>
                  <a:cxn ang="0">
                    <a:pos x="19" y="47"/>
                  </a:cxn>
                  <a:cxn ang="0">
                    <a:pos x="16" y="49"/>
                  </a:cxn>
                  <a:cxn ang="0">
                    <a:pos x="14" y="49"/>
                  </a:cxn>
                  <a:cxn ang="0">
                    <a:pos x="12" y="50"/>
                  </a:cxn>
                </a:cxnLst>
                <a:rect l="0" t="0" r="r" b="b"/>
                <a:pathLst>
                  <a:path w="25" h="51">
                    <a:moveTo>
                      <a:pt x="12" y="50"/>
                    </a:moveTo>
                    <a:lnTo>
                      <a:pt x="11" y="49"/>
                    </a:lnTo>
                    <a:lnTo>
                      <a:pt x="10" y="49"/>
                    </a:lnTo>
                    <a:lnTo>
                      <a:pt x="9" y="49"/>
                    </a:lnTo>
                    <a:lnTo>
                      <a:pt x="8" y="48"/>
                    </a:lnTo>
                    <a:lnTo>
                      <a:pt x="7" y="47"/>
                    </a:lnTo>
                    <a:lnTo>
                      <a:pt x="5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" y="20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3" y="13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4" y="21"/>
                    </a:lnTo>
                    <a:lnTo>
                      <a:pt x="24" y="22"/>
                    </a:lnTo>
                    <a:lnTo>
                      <a:pt x="24" y="25"/>
                    </a:lnTo>
                    <a:lnTo>
                      <a:pt x="24" y="30"/>
                    </a:lnTo>
                    <a:lnTo>
                      <a:pt x="23" y="35"/>
                    </a:lnTo>
                    <a:lnTo>
                      <a:pt x="22" y="39"/>
                    </a:lnTo>
                    <a:lnTo>
                      <a:pt x="21" y="42"/>
                    </a:lnTo>
                    <a:lnTo>
                      <a:pt x="20" y="44"/>
                    </a:lnTo>
                    <a:lnTo>
                      <a:pt x="19" y="45"/>
                    </a:lnTo>
                    <a:lnTo>
                      <a:pt x="19" y="47"/>
                    </a:lnTo>
                    <a:lnTo>
                      <a:pt x="16" y="48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2" y="5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32" name="Freeform 556"/>
              <p:cNvSpPr>
                <a:spLocks/>
              </p:cNvSpPr>
              <p:nvPr/>
            </p:nvSpPr>
            <p:spPr bwMode="auto">
              <a:xfrm>
                <a:off x="1613" y="1151"/>
                <a:ext cx="25" cy="100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99"/>
                  </a:cxn>
                  <a:cxn ang="0">
                    <a:pos x="0" y="99"/>
                  </a:cxn>
                </a:cxnLst>
                <a:rect l="0" t="0" r="r" b="b"/>
                <a:pathLst>
                  <a:path w="25" h="100">
                    <a:moveTo>
                      <a:pt x="0" y="9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99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33" name="Freeform 557"/>
              <p:cNvSpPr>
                <a:spLocks/>
              </p:cNvSpPr>
              <p:nvPr/>
            </p:nvSpPr>
            <p:spPr bwMode="auto">
              <a:xfrm>
                <a:off x="1608" y="1249"/>
                <a:ext cx="35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6"/>
                  </a:cxn>
                  <a:cxn ang="0">
                    <a:pos x="9" y="11"/>
                  </a:cxn>
                  <a:cxn ang="0">
                    <a:pos x="11" y="17"/>
                  </a:cxn>
                  <a:cxn ang="0">
                    <a:pos x="13" y="21"/>
                  </a:cxn>
                  <a:cxn ang="0">
                    <a:pos x="1" y="23"/>
                  </a:cxn>
                  <a:cxn ang="0">
                    <a:pos x="1" y="35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17" y="36"/>
                  </a:cxn>
                  <a:cxn ang="0">
                    <a:pos x="18" y="36"/>
                  </a:cxn>
                  <a:cxn ang="0">
                    <a:pos x="34" y="38"/>
                  </a:cxn>
                  <a:cxn ang="0">
                    <a:pos x="34" y="35"/>
                  </a:cxn>
                  <a:cxn ang="0">
                    <a:pos x="34" y="23"/>
                  </a:cxn>
                  <a:cxn ang="0">
                    <a:pos x="22" y="21"/>
                  </a:cxn>
                  <a:cxn ang="0">
                    <a:pos x="26" y="17"/>
                  </a:cxn>
                  <a:cxn ang="0">
                    <a:pos x="27" y="11"/>
                  </a:cxn>
                  <a:cxn ang="0">
                    <a:pos x="29" y="6"/>
                  </a:cxn>
                  <a:cxn ang="0">
                    <a:pos x="30" y="0"/>
                  </a:cxn>
                  <a:cxn ang="0">
                    <a:pos x="5" y="0"/>
                  </a:cxn>
                </a:cxnLst>
                <a:rect l="0" t="0" r="r" b="b"/>
                <a:pathLst>
                  <a:path w="35" h="39">
                    <a:moveTo>
                      <a:pt x="5" y="0"/>
                    </a:moveTo>
                    <a:lnTo>
                      <a:pt x="6" y="6"/>
                    </a:lnTo>
                    <a:lnTo>
                      <a:pt x="9" y="11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" y="23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17" y="36"/>
                    </a:lnTo>
                    <a:lnTo>
                      <a:pt x="18" y="36"/>
                    </a:lnTo>
                    <a:lnTo>
                      <a:pt x="34" y="38"/>
                    </a:lnTo>
                    <a:lnTo>
                      <a:pt x="34" y="35"/>
                    </a:lnTo>
                    <a:lnTo>
                      <a:pt x="34" y="23"/>
                    </a:lnTo>
                    <a:lnTo>
                      <a:pt x="22" y="21"/>
                    </a:lnTo>
                    <a:lnTo>
                      <a:pt x="26" y="17"/>
                    </a:lnTo>
                    <a:lnTo>
                      <a:pt x="27" y="11"/>
                    </a:lnTo>
                    <a:lnTo>
                      <a:pt x="29" y="6"/>
                    </a:lnTo>
                    <a:lnTo>
                      <a:pt x="30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34" name="Freeform 558"/>
              <p:cNvSpPr>
                <a:spLocks/>
              </p:cNvSpPr>
              <p:nvPr/>
            </p:nvSpPr>
            <p:spPr bwMode="auto">
              <a:xfrm>
                <a:off x="1624" y="1263"/>
                <a:ext cx="3" cy="2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3" h="28">
                    <a:moveTo>
                      <a:pt x="0" y="2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35" name="Freeform 559"/>
              <p:cNvSpPr>
                <a:spLocks/>
              </p:cNvSpPr>
              <p:nvPr/>
            </p:nvSpPr>
            <p:spPr bwMode="auto">
              <a:xfrm>
                <a:off x="1354" y="1351"/>
                <a:ext cx="24" cy="51"/>
              </a:xfrm>
              <a:custGeom>
                <a:avLst/>
                <a:gdLst/>
                <a:ahLst/>
                <a:cxnLst>
                  <a:cxn ang="0">
                    <a:pos x="10" y="50"/>
                  </a:cxn>
                  <a:cxn ang="0">
                    <a:pos x="8" y="49"/>
                  </a:cxn>
                  <a:cxn ang="0">
                    <a:pos x="5" y="47"/>
                  </a:cxn>
                  <a:cxn ang="0">
                    <a:pos x="4" y="44"/>
                  </a:cxn>
                  <a:cxn ang="0">
                    <a:pos x="2" y="43"/>
                  </a:cxn>
                  <a:cxn ang="0">
                    <a:pos x="1" y="39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0" y="15"/>
                  </a:cxn>
                  <a:cxn ang="0">
                    <a:pos x="1" y="11"/>
                  </a:cxn>
                  <a:cxn ang="0">
                    <a:pos x="4" y="6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0" y="1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15" y="2"/>
                  </a:cxn>
                  <a:cxn ang="0">
                    <a:pos x="18" y="5"/>
                  </a:cxn>
                  <a:cxn ang="0">
                    <a:pos x="20" y="7"/>
                  </a:cxn>
                  <a:cxn ang="0">
                    <a:pos x="22" y="11"/>
                  </a:cxn>
                  <a:cxn ang="0">
                    <a:pos x="22" y="15"/>
                  </a:cxn>
                  <a:cxn ang="0">
                    <a:pos x="23" y="18"/>
                  </a:cxn>
                  <a:cxn ang="0">
                    <a:pos x="23" y="21"/>
                  </a:cxn>
                  <a:cxn ang="0">
                    <a:pos x="23" y="25"/>
                  </a:cxn>
                  <a:cxn ang="0">
                    <a:pos x="22" y="35"/>
                  </a:cxn>
                  <a:cxn ang="0">
                    <a:pos x="20" y="43"/>
                  </a:cxn>
                  <a:cxn ang="0">
                    <a:pos x="18" y="45"/>
                  </a:cxn>
                  <a:cxn ang="0">
                    <a:pos x="15" y="48"/>
                  </a:cxn>
                  <a:cxn ang="0">
                    <a:pos x="14" y="49"/>
                  </a:cxn>
                  <a:cxn ang="0">
                    <a:pos x="13" y="50"/>
                  </a:cxn>
                  <a:cxn ang="0">
                    <a:pos x="11" y="50"/>
                  </a:cxn>
                </a:cxnLst>
                <a:rect l="0" t="0" r="r" b="b"/>
                <a:pathLst>
                  <a:path w="24" h="51">
                    <a:moveTo>
                      <a:pt x="11" y="50"/>
                    </a:moveTo>
                    <a:lnTo>
                      <a:pt x="10" y="50"/>
                    </a:lnTo>
                    <a:lnTo>
                      <a:pt x="9" y="49"/>
                    </a:lnTo>
                    <a:lnTo>
                      <a:pt x="8" y="49"/>
                    </a:lnTo>
                    <a:lnTo>
                      <a:pt x="7" y="48"/>
                    </a:lnTo>
                    <a:lnTo>
                      <a:pt x="5" y="47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2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1" y="9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3" y="25"/>
                    </a:lnTo>
                    <a:lnTo>
                      <a:pt x="23" y="30"/>
                    </a:lnTo>
                    <a:lnTo>
                      <a:pt x="22" y="35"/>
                    </a:lnTo>
                    <a:lnTo>
                      <a:pt x="22" y="39"/>
                    </a:lnTo>
                    <a:lnTo>
                      <a:pt x="20" y="43"/>
                    </a:lnTo>
                    <a:lnTo>
                      <a:pt x="19" y="44"/>
                    </a:lnTo>
                    <a:lnTo>
                      <a:pt x="18" y="45"/>
                    </a:lnTo>
                    <a:lnTo>
                      <a:pt x="18" y="47"/>
                    </a:lnTo>
                    <a:lnTo>
                      <a:pt x="15" y="48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3" y="50"/>
                    </a:lnTo>
                    <a:lnTo>
                      <a:pt x="12" y="50"/>
                    </a:lnTo>
                    <a:lnTo>
                      <a:pt x="11" y="5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36" name="Freeform 560"/>
              <p:cNvSpPr>
                <a:spLocks/>
              </p:cNvSpPr>
              <p:nvPr/>
            </p:nvSpPr>
            <p:spPr bwMode="auto">
              <a:xfrm>
                <a:off x="1354" y="1379"/>
                <a:ext cx="25" cy="100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99"/>
                  </a:cxn>
                  <a:cxn ang="0">
                    <a:pos x="0" y="99"/>
                  </a:cxn>
                </a:cxnLst>
                <a:rect l="0" t="0" r="r" b="b"/>
                <a:pathLst>
                  <a:path w="25" h="100">
                    <a:moveTo>
                      <a:pt x="0" y="9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99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37" name="Freeform 561"/>
              <p:cNvSpPr>
                <a:spLocks/>
              </p:cNvSpPr>
              <p:nvPr/>
            </p:nvSpPr>
            <p:spPr bwMode="auto">
              <a:xfrm>
                <a:off x="1348" y="1477"/>
                <a:ext cx="35" cy="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7" y="6"/>
                  </a:cxn>
                  <a:cxn ang="0">
                    <a:pos x="9" y="11"/>
                  </a:cxn>
                  <a:cxn ang="0">
                    <a:pos x="11" y="17"/>
                  </a:cxn>
                  <a:cxn ang="0">
                    <a:pos x="13" y="21"/>
                  </a:cxn>
                  <a:cxn ang="0">
                    <a:pos x="1" y="23"/>
                  </a:cxn>
                  <a:cxn ang="0">
                    <a:pos x="1" y="35"/>
                  </a:cxn>
                  <a:cxn ang="0">
                    <a:pos x="1" y="38"/>
                  </a:cxn>
                  <a:cxn ang="0">
                    <a:pos x="0" y="38"/>
                  </a:cxn>
                  <a:cxn ang="0">
                    <a:pos x="17" y="36"/>
                  </a:cxn>
                  <a:cxn ang="0">
                    <a:pos x="18" y="36"/>
                  </a:cxn>
                  <a:cxn ang="0">
                    <a:pos x="34" y="38"/>
                  </a:cxn>
                  <a:cxn ang="0">
                    <a:pos x="34" y="35"/>
                  </a:cxn>
                  <a:cxn ang="0">
                    <a:pos x="34" y="23"/>
                  </a:cxn>
                  <a:cxn ang="0">
                    <a:pos x="22" y="21"/>
                  </a:cxn>
                  <a:cxn ang="0">
                    <a:pos x="26" y="17"/>
                  </a:cxn>
                  <a:cxn ang="0">
                    <a:pos x="27" y="11"/>
                  </a:cxn>
                  <a:cxn ang="0">
                    <a:pos x="29" y="6"/>
                  </a:cxn>
                  <a:cxn ang="0">
                    <a:pos x="30" y="0"/>
                  </a:cxn>
                  <a:cxn ang="0">
                    <a:pos x="6" y="0"/>
                  </a:cxn>
                </a:cxnLst>
                <a:rect l="0" t="0" r="r" b="b"/>
                <a:pathLst>
                  <a:path w="35" h="39">
                    <a:moveTo>
                      <a:pt x="6" y="0"/>
                    </a:moveTo>
                    <a:lnTo>
                      <a:pt x="7" y="6"/>
                    </a:lnTo>
                    <a:lnTo>
                      <a:pt x="9" y="11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" y="23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17" y="36"/>
                    </a:lnTo>
                    <a:lnTo>
                      <a:pt x="18" y="36"/>
                    </a:lnTo>
                    <a:lnTo>
                      <a:pt x="34" y="38"/>
                    </a:lnTo>
                    <a:lnTo>
                      <a:pt x="34" y="35"/>
                    </a:lnTo>
                    <a:lnTo>
                      <a:pt x="34" y="23"/>
                    </a:lnTo>
                    <a:lnTo>
                      <a:pt x="22" y="21"/>
                    </a:lnTo>
                    <a:lnTo>
                      <a:pt x="26" y="17"/>
                    </a:lnTo>
                    <a:lnTo>
                      <a:pt x="27" y="11"/>
                    </a:lnTo>
                    <a:lnTo>
                      <a:pt x="29" y="6"/>
                    </a:lnTo>
                    <a:lnTo>
                      <a:pt x="30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38" name="Freeform 562"/>
              <p:cNvSpPr>
                <a:spLocks/>
              </p:cNvSpPr>
              <p:nvPr/>
            </p:nvSpPr>
            <p:spPr bwMode="auto">
              <a:xfrm>
                <a:off x="1364" y="1491"/>
                <a:ext cx="3" cy="2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3" h="28">
                    <a:moveTo>
                      <a:pt x="0" y="2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39" name="Freeform 563"/>
              <p:cNvSpPr>
                <a:spLocks/>
              </p:cNvSpPr>
              <p:nvPr/>
            </p:nvSpPr>
            <p:spPr bwMode="auto">
              <a:xfrm>
                <a:off x="1746" y="1351"/>
                <a:ext cx="25" cy="51"/>
              </a:xfrm>
              <a:custGeom>
                <a:avLst/>
                <a:gdLst/>
                <a:ahLst/>
                <a:cxnLst>
                  <a:cxn ang="0">
                    <a:pos x="11" y="50"/>
                  </a:cxn>
                  <a:cxn ang="0">
                    <a:pos x="9" y="49"/>
                  </a:cxn>
                  <a:cxn ang="0">
                    <a:pos x="7" y="47"/>
                  </a:cxn>
                  <a:cxn ang="0">
                    <a:pos x="4" y="44"/>
                  </a:cxn>
                  <a:cxn ang="0">
                    <a:pos x="3" y="41"/>
                  </a:cxn>
                  <a:cxn ang="0">
                    <a:pos x="2" y="37"/>
                  </a:cxn>
                  <a:cxn ang="0">
                    <a:pos x="1" y="35"/>
                  </a:cxn>
                  <a:cxn ang="0">
                    <a:pos x="1" y="30"/>
                  </a:cxn>
                  <a:cxn ang="0">
                    <a:pos x="0" y="27"/>
                  </a:cxn>
                  <a:cxn ang="0">
                    <a:pos x="1" y="20"/>
                  </a:cxn>
                  <a:cxn ang="0">
                    <a:pos x="2" y="13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8" y="2"/>
                  </a:cxn>
                  <a:cxn ang="0">
                    <a:pos x="10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9" y="3"/>
                  </a:cxn>
                  <a:cxn ang="0">
                    <a:pos x="20" y="6"/>
                  </a:cxn>
                  <a:cxn ang="0">
                    <a:pos x="22" y="9"/>
                  </a:cxn>
                  <a:cxn ang="0">
                    <a:pos x="23" y="13"/>
                  </a:cxn>
                  <a:cxn ang="0">
                    <a:pos x="24" y="16"/>
                  </a:cxn>
                  <a:cxn ang="0">
                    <a:pos x="24" y="20"/>
                  </a:cxn>
                  <a:cxn ang="0">
                    <a:pos x="24" y="23"/>
                  </a:cxn>
                  <a:cxn ang="0">
                    <a:pos x="24" y="30"/>
                  </a:cxn>
                  <a:cxn ang="0">
                    <a:pos x="22" y="39"/>
                  </a:cxn>
                  <a:cxn ang="0">
                    <a:pos x="20" y="44"/>
                  </a:cxn>
                  <a:cxn ang="0">
                    <a:pos x="19" y="47"/>
                  </a:cxn>
                  <a:cxn ang="0">
                    <a:pos x="16" y="49"/>
                  </a:cxn>
                  <a:cxn ang="0">
                    <a:pos x="14" y="49"/>
                  </a:cxn>
                  <a:cxn ang="0">
                    <a:pos x="12" y="50"/>
                  </a:cxn>
                </a:cxnLst>
                <a:rect l="0" t="0" r="r" b="b"/>
                <a:pathLst>
                  <a:path w="25" h="51">
                    <a:moveTo>
                      <a:pt x="12" y="50"/>
                    </a:moveTo>
                    <a:lnTo>
                      <a:pt x="11" y="50"/>
                    </a:lnTo>
                    <a:lnTo>
                      <a:pt x="10" y="49"/>
                    </a:lnTo>
                    <a:lnTo>
                      <a:pt x="9" y="49"/>
                    </a:lnTo>
                    <a:lnTo>
                      <a:pt x="8" y="48"/>
                    </a:lnTo>
                    <a:lnTo>
                      <a:pt x="7" y="47"/>
                    </a:lnTo>
                    <a:lnTo>
                      <a:pt x="5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3" y="41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1" y="35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" y="20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4" y="21"/>
                    </a:lnTo>
                    <a:lnTo>
                      <a:pt x="24" y="23"/>
                    </a:lnTo>
                    <a:lnTo>
                      <a:pt x="24" y="25"/>
                    </a:lnTo>
                    <a:lnTo>
                      <a:pt x="24" y="30"/>
                    </a:lnTo>
                    <a:lnTo>
                      <a:pt x="24" y="35"/>
                    </a:lnTo>
                    <a:lnTo>
                      <a:pt x="22" y="39"/>
                    </a:lnTo>
                    <a:lnTo>
                      <a:pt x="21" y="43"/>
                    </a:lnTo>
                    <a:lnTo>
                      <a:pt x="20" y="44"/>
                    </a:lnTo>
                    <a:lnTo>
                      <a:pt x="20" y="45"/>
                    </a:lnTo>
                    <a:lnTo>
                      <a:pt x="19" y="47"/>
                    </a:lnTo>
                    <a:lnTo>
                      <a:pt x="17" y="48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3" y="50"/>
                    </a:lnTo>
                    <a:lnTo>
                      <a:pt x="12" y="5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40" name="Freeform 564"/>
              <p:cNvSpPr>
                <a:spLocks/>
              </p:cNvSpPr>
              <p:nvPr/>
            </p:nvSpPr>
            <p:spPr bwMode="auto">
              <a:xfrm>
                <a:off x="1746" y="1379"/>
                <a:ext cx="25" cy="100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99"/>
                  </a:cxn>
                  <a:cxn ang="0">
                    <a:pos x="0" y="99"/>
                  </a:cxn>
                </a:cxnLst>
                <a:rect l="0" t="0" r="r" b="b"/>
                <a:pathLst>
                  <a:path w="25" h="100">
                    <a:moveTo>
                      <a:pt x="0" y="9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99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41" name="Freeform 565"/>
              <p:cNvSpPr>
                <a:spLocks/>
              </p:cNvSpPr>
              <p:nvPr/>
            </p:nvSpPr>
            <p:spPr bwMode="auto">
              <a:xfrm>
                <a:off x="1742" y="1477"/>
                <a:ext cx="36" cy="3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6"/>
                  </a:cxn>
                  <a:cxn ang="0">
                    <a:pos x="8" y="11"/>
                  </a:cxn>
                  <a:cxn ang="0">
                    <a:pos x="10" y="17"/>
                  </a:cxn>
                  <a:cxn ang="0">
                    <a:pos x="13" y="21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0" y="38"/>
                  </a:cxn>
                  <a:cxn ang="0">
                    <a:pos x="18" y="36"/>
                  </a:cxn>
                  <a:cxn ang="0">
                    <a:pos x="34" y="38"/>
                  </a:cxn>
                  <a:cxn ang="0">
                    <a:pos x="35" y="38"/>
                  </a:cxn>
                  <a:cxn ang="0">
                    <a:pos x="35" y="35"/>
                  </a:cxn>
                  <a:cxn ang="0">
                    <a:pos x="35" y="23"/>
                  </a:cxn>
                  <a:cxn ang="0">
                    <a:pos x="22" y="21"/>
                  </a:cxn>
                  <a:cxn ang="0">
                    <a:pos x="25" y="17"/>
                  </a:cxn>
                  <a:cxn ang="0">
                    <a:pos x="26" y="11"/>
                  </a:cxn>
                  <a:cxn ang="0">
                    <a:pos x="28" y="6"/>
                  </a:cxn>
                  <a:cxn ang="0">
                    <a:pos x="30" y="0"/>
                  </a:cxn>
                  <a:cxn ang="0">
                    <a:pos x="4" y="0"/>
                  </a:cxn>
                </a:cxnLst>
                <a:rect l="0" t="0" r="r" b="b"/>
                <a:pathLst>
                  <a:path w="36" h="39">
                    <a:moveTo>
                      <a:pt x="4" y="0"/>
                    </a:moveTo>
                    <a:lnTo>
                      <a:pt x="7" y="6"/>
                    </a:lnTo>
                    <a:lnTo>
                      <a:pt x="8" y="11"/>
                    </a:lnTo>
                    <a:lnTo>
                      <a:pt x="10" y="17"/>
                    </a:lnTo>
                    <a:lnTo>
                      <a:pt x="13" y="21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18" y="36"/>
                    </a:lnTo>
                    <a:lnTo>
                      <a:pt x="34" y="38"/>
                    </a:lnTo>
                    <a:lnTo>
                      <a:pt x="35" y="38"/>
                    </a:lnTo>
                    <a:lnTo>
                      <a:pt x="35" y="35"/>
                    </a:lnTo>
                    <a:lnTo>
                      <a:pt x="35" y="23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6" y="11"/>
                    </a:lnTo>
                    <a:lnTo>
                      <a:pt x="28" y="6"/>
                    </a:lnTo>
                    <a:lnTo>
                      <a:pt x="30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42" name="Freeform 566"/>
              <p:cNvSpPr>
                <a:spLocks/>
              </p:cNvSpPr>
              <p:nvPr/>
            </p:nvSpPr>
            <p:spPr bwMode="auto">
              <a:xfrm>
                <a:off x="1757" y="1491"/>
                <a:ext cx="3" cy="2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3" h="28">
                    <a:moveTo>
                      <a:pt x="0" y="2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0743" name="Text Box 567"/>
            <p:cNvSpPr txBox="1">
              <a:spLocks noChangeArrowheads="1"/>
            </p:cNvSpPr>
            <p:nvPr/>
          </p:nvSpPr>
          <p:spPr bwMode="auto">
            <a:xfrm>
              <a:off x="599" y="313"/>
              <a:ext cx="7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/>
                <a:t>COMMIT</a:t>
              </a:r>
            </a:p>
          </p:txBody>
        </p:sp>
        <p:sp>
          <p:nvSpPr>
            <p:cNvPr id="50744" name="Text Box 568"/>
            <p:cNvSpPr txBox="1">
              <a:spLocks noChangeArrowheads="1"/>
            </p:cNvSpPr>
            <p:nvPr/>
          </p:nvSpPr>
          <p:spPr bwMode="auto">
            <a:xfrm>
              <a:off x="2562" y="981"/>
              <a:ext cx="6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/>
                <a:t>CRANK</a:t>
              </a:r>
            </a:p>
          </p:txBody>
        </p:sp>
        <p:sp>
          <p:nvSpPr>
            <p:cNvPr id="50745" name="Text Box 569"/>
            <p:cNvSpPr txBox="1">
              <a:spLocks noChangeArrowheads="1"/>
            </p:cNvSpPr>
            <p:nvPr/>
          </p:nvSpPr>
          <p:spPr bwMode="auto">
            <a:xfrm>
              <a:off x="3198" y="2251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/>
                <a:t>NOTCH</a:t>
              </a:r>
            </a:p>
          </p:txBody>
        </p:sp>
        <p:sp>
          <p:nvSpPr>
            <p:cNvPr id="50746" name="Text Box 570"/>
            <p:cNvSpPr txBox="1">
              <a:spLocks noChangeArrowheads="1"/>
            </p:cNvSpPr>
            <p:nvPr/>
          </p:nvSpPr>
          <p:spPr bwMode="auto">
            <a:xfrm>
              <a:off x="2517" y="3566"/>
              <a:ext cx="6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/>
                <a:t>ABORT </a:t>
              </a:r>
            </a:p>
          </p:txBody>
        </p:sp>
        <p:sp>
          <p:nvSpPr>
            <p:cNvPr id="50867" name="AutoShape 691"/>
            <p:cNvSpPr>
              <a:spLocks noChangeArrowheads="1"/>
            </p:cNvSpPr>
            <p:nvPr/>
          </p:nvSpPr>
          <p:spPr bwMode="auto">
            <a:xfrm rot="37399482">
              <a:off x="543" y="2955"/>
              <a:ext cx="545" cy="1134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fr-FR"/>
            </a:p>
          </p:txBody>
        </p:sp>
        <p:sp>
          <p:nvSpPr>
            <p:cNvPr id="50869" name="Text Box 693"/>
            <p:cNvSpPr txBox="1">
              <a:spLocks noChangeArrowheads="1"/>
            </p:cNvSpPr>
            <p:nvPr/>
          </p:nvSpPr>
          <p:spPr bwMode="auto">
            <a:xfrm rot="-326552">
              <a:off x="748" y="3789"/>
              <a:ext cx="5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/>
                <a:t>PUMP</a:t>
              </a:r>
            </a:p>
          </p:txBody>
        </p:sp>
      </p:grpSp>
      <p:sp>
        <p:nvSpPr>
          <p:cNvPr id="50871" name="Text Box 695"/>
          <p:cNvSpPr txBox="1">
            <a:spLocks noChangeArrowheads="1"/>
          </p:cNvSpPr>
          <p:nvPr/>
        </p:nvSpPr>
        <p:spPr bwMode="auto">
          <a:xfrm>
            <a:off x="8080375" y="61849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3" action="ppaction://hlinksldjump"/>
              </a:rPr>
              <a:t>Back</a:t>
            </a:r>
            <a:endParaRPr lang="fr-FR"/>
          </a:p>
        </p:txBody>
      </p:sp>
      <p:sp>
        <p:nvSpPr>
          <p:cNvPr id="50873" name="Text Box 697"/>
          <p:cNvSpPr txBox="1">
            <a:spLocks noChangeArrowheads="1"/>
          </p:cNvSpPr>
          <p:nvPr/>
        </p:nvSpPr>
        <p:spPr bwMode="auto">
          <a:xfrm>
            <a:off x="2527300" y="300038"/>
            <a:ext cx="46688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800" b="1"/>
              <a:t>MANŒUVRES CHASSEUR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/>
              <a:t>BULL’S EYE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798888"/>
            <a:ext cx="8229600" cy="4525962"/>
          </a:xfrm>
        </p:spPr>
        <p:txBody>
          <a:bodyPr/>
          <a:lstStyle/>
          <a:p>
            <a:r>
              <a:rPr lang="fr-FR"/>
              <a:t>Position en bearing/range par rapport au Bull’s</a:t>
            </a:r>
          </a:p>
          <a:p>
            <a:r>
              <a:rPr lang="fr-FR"/>
              <a:t>Altitude</a:t>
            </a:r>
          </a:p>
          <a:p>
            <a:r>
              <a:rPr lang="fr-FR"/>
              <a:t>Aspect</a:t>
            </a:r>
          </a:p>
          <a:p>
            <a:pPr>
              <a:buFontTx/>
              <a:buNone/>
            </a:pPr>
            <a:r>
              <a:rPr lang="fr-FR" sz="2000">
                <a:solidFill>
                  <a:srgbClr val="FF3300"/>
                </a:solidFill>
              </a:rPr>
              <a:t>				NB : Posit bull’s + ID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8451850" y="64912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3300"/>
                </a:solidFill>
                <a:hlinkClick r:id="rId2" action="ppaction://hlinksldjump"/>
              </a:rPr>
              <a:t>Back</a:t>
            </a:r>
            <a:endParaRPr lang="fr-FR">
              <a:solidFill>
                <a:srgbClr val="FF3300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3850" y="1774825"/>
            <a:ext cx="81661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b="1" u="sng"/>
              <a:t>BULLS EYE</a:t>
            </a:r>
            <a:r>
              <a:rPr lang="fr-FR" sz="2000"/>
              <a:t> : point de référence. La diffusion de la menace se fera en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/>
              <a:t>bearing/range par rapport à ce point.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200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76238" y="2728913"/>
            <a:ext cx="776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b="1" u="sng"/>
              <a:t>ALPHA-CHECK</a:t>
            </a:r>
            <a:r>
              <a:rPr lang="fr-FR" sz="2000"/>
              <a:t> : demande ou confirmation de la position du bull’s.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</TotalTime>
  <Words>250</Words>
  <Application>Microsoft Office PowerPoint</Application>
  <PresentationFormat>Affichage à l'écran (4:3)</PresentationFormat>
  <Paragraphs>75</Paragraphs>
  <Slides>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Verve</vt:lpstr>
      <vt:lpstr>Diapositive 1</vt:lpstr>
      <vt:lpstr>BRAA</vt:lpstr>
      <vt:lpstr>Diapositive 3</vt:lpstr>
      <vt:lpstr>Diapositive 4</vt:lpstr>
      <vt:lpstr>ALTITUDE</vt:lpstr>
      <vt:lpstr>ASPECT</vt:lpstr>
      <vt:lpstr>Diapositive 7</vt:lpstr>
      <vt:lpstr>Diapositive 8</vt:lpstr>
      <vt:lpstr>BULL’S EYE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SPAT</dc:creator>
  <cp:lastModifiedBy>SPAT</cp:lastModifiedBy>
  <cp:revision>1</cp:revision>
  <dcterms:created xsi:type="dcterms:W3CDTF">2013-02-06T10:43:32Z</dcterms:created>
  <dcterms:modified xsi:type="dcterms:W3CDTF">2013-02-06T10:48:30Z</dcterms:modified>
</cp:coreProperties>
</file>