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notesMasterIdLst>
    <p:notesMasterId r:id="rId26"/>
  </p:notesMasterIdLst>
  <p:sldIdLst>
    <p:sldId id="292" r:id="rId2"/>
    <p:sldId id="256" r:id="rId3"/>
    <p:sldId id="298" r:id="rId4"/>
    <p:sldId id="299" r:id="rId5"/>
    <p:sldId id="300" r:id="rId6"/>
    <p:sldId id="301" r:id="rId7"/>
    <p:sldId id="257" r:id="rId8"/>
    <p:sldId id="302" r:id="rId9"/>
    <p:sldId id="303" r:id="rId10"/>
    <p:sldId id="305" r:id="rId11"/>
    <p:sldId id="306" r:id="rId12"/>
    <p:sldId id="291" r:id="rId13"/>
    <p:sldId id="304" r:id="rId14"/>
    <p:sldId id="259" r:id="rId15"/>
    <p:sldId id="282" r:id="rId16"/>
    <p:sldId id="285" r:id="rId17"/>
    <p:sldId id="288" r:id="rId18"/>
    <p:sldId id="264" r:id="rId19"/>
    <p:sldId id="270" r:id="rId20"/>
    <p:sldId id="262" r:id="rId21"/>
    <p:sldId id="260" r:id="rId22"/>
    <p:sldId id="261" r:id="rId23"/>
    <p:sldId id="281" r:id="rId24"/>
    <p:sldId id="280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3" autoAdjust="0"/>
    <p:restoredTop sz="95501" autoAdjust="0"/>
  </p:normalViewPr>
  <p:slideViewPr>
    <p:cSldViewPr snapToGrid="0">
      <p:cViewPr varScale="1">
        <p:scale>
          <a:sx n="124" d="100"/>
          <a:sy n="124" d="100"/>
        </p:scale>
        <p:origin x="114" y="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F67073-C3B9-46D2-8369-6238153900B2}" type="datetimeFigureOut">
              <a:rPr lang="fr-FR" smtClean="0"/>
              <a:t>30/10/2019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F78DA-7FCA-4AB1-B6A6-DA85FA937C8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6154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F78DA-7FCA-4AB1-B6A6-DA85FA937C8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718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2620" y="5830644"/>
            <a:ext cx="5339379" cy="525705"/>
          </a:xfrm>
        </p:spPr>
        <p:txBody>
          <a:bodyPr/>
          <a:lstStyle>
            <a:lvl1pPr marL="0" indent="0" algn="ctr"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E586-B92C-434E-BCEF-41B49F21F1C5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A816-2EA0-4766-B31F-58F22C0A58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075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E586-B92C-434E-BCEF-41B49F21F1C5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A816-2EA0-4766-B31F-58F22C0A58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69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E586-B92C-434E-BCEF-41B49F21F1C5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A816-2EA0-4766-B31F-58F22C0A58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0229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+3 images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8826225" cy="100089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1417" y="1458097"/>
            <a:ext cx="4784596" cy="441089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1458097"/>
            <a:ext cx="3932237" cy="44108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E586-B92C-434E-BCEF-41B49F21F1C5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A816-2EA0-4766-B31F-58F22C0A58E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775405" y="4273874"/>
            <a:ext cx="2345166" cy="152616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9775406" y="2704752"/>
            <a:ext cx="2345166" cy="152616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9775405" y="1135630"/>
            <a:ext cx="2345167" cy="152616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676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E586-B92C-434E-BCEF-41B49F21F1C5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A816-2EA0-4766-B31F-58F22C0A58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7849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E586-B92C-434E-BCEF-41B49F21F1C5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A816-2EA0-4766-B31F-58F22C0A58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799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E586-B92C-434E-BCEF-41B49F21F1C5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A816-2EA0-4766-B31F-58F22C0A58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80668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0"/>
            <a:ext cx="10515240" cy="6858000"/>
          </a:xfrm>
          <a:prstGeom prst="rect">
            <a:avLst/>
          </a:prstGeom>
        </p:spPr>
        <p:txBody>
          <a:bodyPr wrap="none" lIns="0" tIns="0" rIns="0" bIns="0" anchor="ctr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562725" y="6099177"/>
            <a:ext cx="5629275" cy="758825"/>
          </a:xfrm>
        </p:spPr>
        <p:txBody>
          <a:bodyPr>
            <a:noAutofit/>
          </a:bodyPr>
          <a:lstStyle>
            <a:lvl1pPr>
              <a:defRPr sz="2100" b="0">
                <a:effectLst/>
                <a:latin typeface="Courier New" panose="02070309020205020404" pitchFamily="49" charset="0"/>
                <a:cs typeface="Courier New" panose="02070309020205020404" pitchFamily="49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7183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6800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838081" y="1441452"/>
            <a:ext cx="10515241" cy="475495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7872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02936" y="0"/>
            <a:ext cx="5989064" cy="5830643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2620" y="5830644"/>
            <a:ext cx="5339379" cy="525705"/>
          </a:xfrm>
        </p:spPr>
        <p:txBody>
          <a:bodyPr/>
          <a:lstStyle>
            <a:lvl1pPr marL="0" indent="0" algn="ctr"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E586-B92C-434E-BCEF-41B49F21F1C5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-244773" y="2589475"/>
            <a:ext cx="6446838" cy="3876675"/>
          </a:xfrm>
          <a:effectLst>
            <a:softEdge rad="533400"/>
          </a:effectLst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A816-2EA0-4766-B31F-58F22C0A58E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272308" y="-127762"/>
            <a:ext cx="5653004" cy="4288282"/>
          </a:xfrm>
          <a:effectLst>
            <a:softEdge rad="266700"/>
          </a:effectLst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0900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2621" y="6332295"/>
            <a:ext cx="5339379" cy="525705"/>
          </a:xfrm>
        </p:spPr>
        <p:txBody>
          <a:bodyPr/>
          <a:lstStyle>
            <a:lvl1pPr marL="0" indent="0" algn="ctr">
              <a:buNone/>
              <a:defRPr sz="2400" b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C3FCA816-2EA0-4766-B31F-58F22C0A58E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51821" y="258764"/>
            <a:ext cx="11327803" cy="596106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0909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E586-B92C-434E-BCEF-41B49F21F1C5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A816-2EA0-4766-B31F-58F22C0A58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0871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ormal et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7724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E586-B92C-434E-BCEF-41B49F21F1C5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A816-2EA0-4766-B31F-58F22C0A58EF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9412940" y="4850523"/>
            <a:ext cx="2345166" cy="152616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9412941" y="3281401"/>
            <a:ext cx="2345166" cy="152616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9412940" y="1712279"/>
            <a:ext cx="2345167" cy="152616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433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E586-B92C-434E-BCEF-41B49F21F1C5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A816-2EA0-4766-B31F-58F22C0A58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98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E586-B92C-434E-BCEF-41B49F21F1C5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A816-2EA0-4766-B31F-58F22C0A58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158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E586-B92C-434E-BCEF-41B49F21F1C5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A816-2EA0-4766-B31F-58F22C0A58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660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0E586-B92C-434E-BCEF-41B49F21F1C5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FCA816-2EA0-4766-B31F-58F22C0A58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4686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0E586-B92C-434E-BCEF-41B49F21F1C5}" type="datetimeFigureOut">
              <a:rPr lang="en-GB" smtClean="0"/>
              <a:pPr/>
              <a:t>30/10/2019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CA816-2EA0-4766-B31F-58F22C0A58EF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5203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25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689" r:id="rId16"/>
    <p:sldLayoutId id="2147483690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  <a:latin typeface="Sylfaen" panose="010A0502050306030303" pitchFamily="18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600" b="1" kern="1200">
          <a:solidFill>
            <a:schemeClr val="bg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600" kern="1200">
          <a:solidFill>
            <a:schemeClr val="bg1">
              <a:lumMod val="85000"/>
            </a:schemeClr>
          </a:solidFill>
          <a:latin typeface="Sylfaen" panose="010A0502050306030303" pitchFamily="18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Sylfaen" panose="010A0502050306030303" pitchFamily="18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bg1">
              <a:lumMod val="85000"/>
            </a:schemeClr>
          </a:solidFill>
          <a:latin typeface="Sylfaen" panose="010A0502050306030303" pitchFamily="18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Sylfaen" panose="010A050205030603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3rd-wing</a:t>
            </a:r>
            <a:br>
              <a:rPr lang="fr-FR" dirty="0"/>
            </a:br>
            <a:r>
              <a:rPr lang="fr-FR" dirty="0"/>
              <a:t>Lan XXX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Briefing mission 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2386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SITAC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FR" sz="2800" dirty="0"/>
              <a:t>Surprise dans les deux camps</a:t>
            </a:r>
          </a:p>
          <a:p>
            <a:pPr lvl="1"/>
            <a:r>
              <a:rPr lang="it-IT" sz="2800" dirty="0"/>
              <a:t>Base aérienne 104 Al Dhafra</a:t>
            </a:r>
            <a:endParaRPr lang="fr-FR" sz="2800" dirty="0"/>
          </a:p>
          <a:p>
            <a:pPr lvl="2"/>
            <a:r>
              <a:rPr lang="fr-FR" sz="2800" dirty="0"/>
              <a:t>Mercenaires « </a:t>
            </a:r>
            <a:r>
              <a:rPr lang="fr-FR" sz="2800" dirty="0" err="1"/>
              <a:t>Ora</a:t>
            </a:r>
            <a:r>
              <a:rPr lang="fr-FR" sz="2800" dirty="0"/>
              <a:t> </a:t>
            </a:r>
            <a:r>
              <a:rPr lang="fr-FR" sz="2800" dirty="0" err="1"/>
              <a:t>bay</a:t>
            </a:r>
            <a:r>
              <a:rPr lang="fr-FR" sz="2800" dirty="0"/>
              <a:t> »</a:t>
            </a:r>
          </a:p>
          <a:p>
            <a:pPr lvl="3"/>
            <a:r>
              <a:rPr lang="fr-FR" sz="2400" dirty="0"/>
              <a:t>Installations d’entretien</a:t>
            </a:r>
          </a:p>
          <a:p>
            <a:pPr lvl="3"/>
            <a:r>
              <a:rPr lang="fr-FR" sz="2400" dirty="0"/>
              <a:t>Appareils en attente</a:t>
            </a:r>
          </a:p>
          <a:p>
            <a:pPr lvl="3"/>
            <a:r>
              <a:rPr lang="fr-FR" sz="2400" dirty="0"/>
              <a:t>Vigiles peu préparés au 105mm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554885"/>
            <a:ext cx="5181600" cy="2892817"/>
          </a:xfrm>
        </p:spPr>
      </p:pic>
    </p:spTree>
    <p:extLst>
      <p:ext uri="{BB962C8B-B14F-4D97-AF65-F5344CB8AC3E}">
        <p14:creationId xmlns:p14="http://schemas.microsoft.com/office/powerpoint/2010/main" val="1261973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fr-FR" sz="3000" dirty="0"/>
              <a:t>Surprise dans les deux camps</a:t>
            </a:r>
          </a:p>
          <a:p>
            <a:pPr lvl="1"/>
            <a:r>
              <a:rPr lang="fr-FR" sz="3500" dirty="0"/>
              <a:t>Porte avion </a:t>
            </a:r>
            <a:r>
              <a:rPr lang="fr-FR" sz="3500" dirty="0" err="1"/>
              <a:t>Stennis</a:t>
            </a:r>
            <a:endParaRPr lang="fr-FR" sz="3500" dirty="0"/>
          </a:p>
          <a:p>
            <a:pPr lvl="2"/>
            <a:r>
              <a:rPr lang="fr-FR" sz="3000" dirty="0"/>
              <a:t>Mouillage, équipage en permission</a:t>
            </a:r>
          </a:p>
          <a:p>
            <a:pPr lvl="1"/>
            <a:r>
              <a:rPr lang="fr-FR" sz="3500" dirty="0"/>
              <a:t>Ressources non utilisées</a:t>
            </a:r>
          </a:p>
          <a:p>
            <a:pPr lvl="2"/>
            <a:r>
              <a:rPr lang="fr-FR" sz="3000" dirty="0"/>
              <a:t>Commando chagrins</a:t>
            </a:r>
          </a:p>
          <a:p>
            <a:pPr lvl="1"/>
            <a:r>
              <a:rPr lang="fr-FR" sz="3500" dirty="0"/>
              <a:t>Montage branche « </a:t>
            </a:r>
            <a:r>
              <a:rPr lang="fr-FR" sz="3500" dirty="0" err="1"/>
              <a:t>ArCVN</a:t>
            </a:r>
            <a:r>
              <a:rPr lang="fr-FR" sz="3500" dirty="0"/>
              <a:t> Lupin »</a:t>
            </a:r>
          </a:p>
          <a:p>
            <a:pPr lvl="2"/>
            <a:r>
              <a:rPr lang="fr-FR" sz="3000" dirty="0" err="1"/>
              <a:t>Disrupte</a:t>
            </a:r>
            <a:r>
              <a:rPr lang="fr-FR" sz="3000" dirty="0"/>
              <a:t> ton CVN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65354" y="1825625"/>
            <a:ext cx="359529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02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Plan A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0" b="61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17950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Plan B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054" name="Picture 6" descr="The 28 Lessons You Learn On Birthright | HuffPos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21" y="1001006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rime - Use it in a Sentence (special counsel thread v. 25 ...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049" y="1239131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864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de la mission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Objectif principal</a:t>
            </a:r>
          </a:p>
          <a:p>
            <a:pPr lvl="1"/>
            <a:r>
              <a:rPr lang="it-IT" dirty="0"/>
              <a:t>Base aérienne 104 Al Dhafra</a:t>
            </a:r>
          </a:p>
          <a:p>
            <a:pPr lvl="2"/>
            <a:r>
              <a:rPr lang="it-IT" dirty="0"/>
              <a:t>Traverser Abu dhabi</a:t>
            </a:r>
            <a:endParaRPr lang="fr-FR" dirty="0"/>
          </a:p>
          <a:p>
            <a:pPr lvl="2"/>
            <a:r>
              <a:rPr lang="fr-FR" dirty="0"/>
              <a:t>Prise des appareils</a:t>
            </a:r>
          </a:p>
          <a:p>
            <a:pPr lvl="1"/>
            <a:r>
              <a:rPr lang="fr-FR" dirty="0"/>
              <a:t>Porte avion </a:t>
            </a:r>
            <a:r>
              <a:rPr lang="fr-FR" dirty="0" err="1"/>
              <a:t>Stennis</a:t>
            </a:r>
            <a:endParaRPr lang="fr-FR" dirty="0"/>
          </a:p>
          <a:p>
            <a:pPr lvl="2"/>
            <a:r>
              <a:rPr lang="fr-FR" dirty="0"/>
              <a:t>Escorter commandos</a:t>
            </a:r>
          </a:p>
          <a:p>
            <a:pPr lvl="1"/>
            <a:r>
              <a:rPr lang="fr-FR" dirty="0"/>
              <a:t>Poser</a:t>
            </a:r>
          </a:p>
          <a:p>
            <a:pPr lvl="2"/>
            <a:r>
              <a:rPr lang="it-IT" dirty="0"/>
              <a:t>Al Dhafra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0354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LAR </a:t>
            </a:r>
            <a:r>
              <a:rPr lang="fr-FR" dirty="0" err="1"/>
              <a:t>Airbase</a:t>
            </a:r>
            <a:endParaRPr lang="fr-FR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04" b="2540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00987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Tanks de la base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" b="18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0455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de la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Positions </a:t>
            </a:r>
            <a:r>
              <a:rPr lang="fr-FR" dirty="0" err="1"/>
              <a:t>Bullseye</a:t>
            </a:r>
            <a:endParaRPr lang="fr-FR" dirty="0"/>
          </a:p>
          <a:p>
            <a:pPr lvl="1"/>
            <a:r>
              <a:rPr lang="fr-FR" dirty="0"/>
              <a:t>Centre du viseur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2052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Situation - Support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SDCA</a:t>
            </a:r>
          </a:p>
          <a:p>
            <a:pPr lvl="1"/>
            <a:r>
              <a:rPr lang="fr-FR" dirty="0" err="1"/>
              <a:t>Overlord</a:t>
            </a:r>
            <a:r>
              <a:rPr lang="fr-FR" dirty="0"/>
              <a:t> (E-2D, humain) – V9</a:t>
            </a:r>
          </a:p>
          <a:p>
            <a:pPr lvl="1"/>
            <a:r>
              <a:rPr lang="fr-FR" dirty="0" err="1"/>
              <a:t>Magic</a:t>
            </a:r>
            <a:r>
              <a:rPr lang="fr-FR" dirty="0"/>
              <a:t> (E-2D, IA) - V10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47955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Situation - Défenses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Décollage A-10</a:t>
            </a:r>
          </a:p>
          <a:p>
            <a:pPr lvl="1"/>
            <a:r>
              <a:rPr lang="fr-FR" dirty="0"/>
              <a:t>Al Ain</a:t>
            </a:r>
          </a:p>
          <a:p>
            <a:r>
              <a:rPr lang="fr-FR" dirty="0"/>
              <a:t>Défenses</a:t>
            </a:r>
          </a:p>
          <a:p>
            <a:pPr lvl="1"/>
            <a:r>
              <a:rPr lang="fr-FR" dirty="0"/>
              <a:t>Habitations, gîtes et couteaux</a:t>
            </a:r>
            <a:endParaRPr lang="fi-FI" dirty="0"/>
          </a:p>
          <a:p>
            <a:endParaRPr lang="en-GB" b="0" dirty="0"/>
          </a:p>
        </p:txBody>
      </p:sp>
    </p:spTree>
    <p:extLst>
      <p:ext uri="{BB962C8B-B14F-4D97-AF65-F5344CB8AC3E}">
        <p14:creationId xmlns:p14="http://schemas.microsoft.com/office/powerpoint/2010/main" val="3902203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371"/>
            <a:ext cx="12192000" cy="6857999"/>
          </a:xfr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860803" y="4919472"/>
            <a:ext cx="8470391" cy="1559180"/>
          </a:xfrm>
        </p:spPr>
        <p:txBody>
          <a:bodyPr/>
          <a:lstStyle/>
          <a:p>
            <a:r>
              <a:rPr lang="fr-FR" dirty="0"/>
              <a:t>Le sol-air de la peur</a:t>
            </a:r>
            <a:endParaRPr lang="en-GB" dirty="0"/>
          </a:p>
        </p:txBody>
      </p:sp>
      <p:pic>
        <p:nvPicPr>
          <p:cNvPr id="30" name="Content Placeholder 29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Texturiz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2620" y="-87274"/>
            <a:ext cx="4234942" cy="3034107"/>
          </a:xfrm>
        </p:spPr>
      </p:pic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2599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Menaces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/>
              <a:t>Oui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637987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Météo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« Il fait beau, mais encore frais, mais beau ! »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2149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625" y="5288245"/>
            <a:ext cx="493242" cy="3828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Attribution des objectifs par escadrilles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fr-FR" dirty="0"/>
              <a:t>Support prisonniers</a:t>
            </a:r>
          </a:p>
          <a:p>
            <a:pPr algn="ctr"/>
            <a:r>
              <a:rPr lang="fr-FR" dirty="0"/>
              <a:t>Déploiement commandos</a:t>
            </a:r>
          </a:p>
          <a:p>
            <a:pPr algn="ctr"/>
            <a:r>
              <a:rPr lang="fr-FR" dirty="0"/>
              <a:t>Canaliser l’anarchie</a:t>
            </a:r>
          </a:p>
          <a:p>
            <a:pPr algn="ctr"/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3" y="1922839"/>
            <a:ext cx="345969" cy="3973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7" y="2877661"/>
            <a:ext cx="276458" cy="4017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23" y="1901181"/>
            <a:ext cx="356581" cy="4189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04" y="4306666"/>
            <a:ext cx="358685" cy="4017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7" y="4795538"/>
            <a:ext cx="342358" cy="4055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83" y="3825188"/>
            <a:ext cx="335093" cy="3973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973" y="3135304"/>
            <a:ext cx="338631" cy="3890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85" y="2511781"/>
            <a:ext cx="332719" cy="3973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294" y="3319284"/>
            <a:ext cx="392338" cy="384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891" y="2371757"/>
            <a:ext cx="359741" cy="4270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5863" y="5726215"/>
            <a:ext cx="347100" cy="39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18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 de fréquences – 3rd-wing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2347712"/>
              </p:ext>
            </p:extLst>
          </p:nvPr>
        </p:nvGraphicFramePr>
        <p:xfrm>
          <a:off x="198500" y="1459958"/>
          <a:ext cx="11795000" cy="4595052"/>
        </p:xfrm>
        <a:graphic>
          <a:graphicData uri="http://schemas.openxmlformats.org/drawingml/2006/table">
            <a:tbl>
              <a:tblPr/>
              <a:tblGrid>
                <a:gridCol w="736773">
                  <a:extLst>
                    <a:ext uri="{9D8B030D-6E8A-4147-A177-3AD203B41FA5}">
                      <a16:colId xmlns:a16="http://schemas.microsoft.com/office/drawing/2014/main" val="919859721"/>
                    </a:ext>
                  </a:extLst>
                </a:gridCol>
                <a:gridCol w="736773">
                  <a:extLst>
                    <a:ext uri="{9D8B030D-6E8A-4147-A177-3AD203B41FA5}">
                      <a16:colId xmlns:a16="http://schemas.microsoft.com/office/drawing/2014/main" val="4267554392"/>
                    </a:ext>
                  </a:extLst>
                </a:gridCol>
                <a:gridCol w="736773">
                  <a:extLst>
                    <a:ext uri="{9D8B030D-6E8A-4147-A177-3AD203B41FA5}">
                      <a16:colId xmlns:a16="http://schemas.microsoft.com/office/drawing/2014/main" val="3096938090"/>
                    </a:ext>
                  </a:extLst>
                </a:gridCol>
                <a:gridCol w="1705860">
                  <a:extLst>
                    <a:ext uri="{9D8B030D-6E8A-4147-A177-3AD203B41FA5}">
                      <a16:colId xmlns:a16="http://schemas.microsoft.com/office/drawing/2014/main" val="2045741690"/>
                    </a:ext>
                  </a:extLst>
                </a:gridCol>
                <a:gridCol w="915988">
                  <a:extLst>
                    <a:ext uri="{9D8B030D-6E8A-4147-A177-3AD203B41FA5}">
                      <a16:colId xmlns:a16="http://schemas.microsoft.com/office/drawing/2014/main" val="1207355826"/>
                    </a:ext>
                  </a:extLst>
                </a:gridCol>
                <a:gridCol w="610657">
                  <a:extLst>
                    <a:ext uri="{9D8B030D-6E8A-4147-A177-3AD203B41FA5}">
                      <a16:colId xmlns:a16="http://schemas.microsoft.com/office/drawing/2014/main" val="3257898520"/>
                    </a:ext>
                  </a:extLst>
                </a:gridCol>
                <a:gridCol w="1194765">
                  <a:extLst>
                    <a:ext uri="{9D8B030D-6E8A-4147-A177-3AD203B41FA5}">
                      <a16:colId xmlns:a16="http://schemas.microsoft.com/office/drawing/2014/main" val="1749575626"/>
                    </a:ext>
                  </a:extLst>
                </a:gridCol>
                <a:gridCol w="736773">
                  <a:extLst>
                    <a:ext uri="{9D8B030D-6E8A-4147-A177-3AD203B41FA5}">
                      <a16:colId xmlns:a16="http://schemas.microsoft.com/office/drawing/2014/main" val="1814111826"/>
                    </a:ext>
                  </a:extLst>
                </a:gridCol>
                <a:gridCol w="736773">
                  <a:extLst>
                    <a:ext uri="{9D8B030D-6E8A-4147-A177-3AD203B41FA5}">
                      <a16:colId xmlns:a16="http://schemas.microsoft.com/office/drawing/2014/main" val="3216550459"/>
                    </a:ext>
                  </a:extLst>
                </a:gridCol>
                <a:gridCol w="736773">
                  <a:extLst>
                    <a:ext uri="{9D8B030D-6E8A-4147-A177-3AD203B41FA5}">
                      <a16:colId xmlns:a16="http://schemas.microsoft.com/office/drawing/2014/main" val="1228700382"/>
                    </a:ext>
                  </a:extLst>
                </a:gridCol>
                <a:gridCol w="736773">
                  <a:extLst>
                    <a:ext uri="{9D8B030D-6E8A-4147-A177-3AD203B41FA5}">
                      <a16:colId xmlns:a16="http://schemas.microsoft.com/office/drawing/2014/main" val="1284687149"/>
                    </a:ext>
                  </a:extLst>
                </a:gridCol>
                <a:gridCol w="736773">
                  <a:extLst>
                    <a:ext uri="{9D8B030D-6E8A-4147-A177-3AD203B41FA5}">
                      <a16:colId xmlns:a16="http://schemas.microsoft.com/office/drawing/2014/main" val="4024304335"/>
                    </a:ext>
                  </a:extLst>
                </a:gridCol>
                <a:gridCol w="736773">
                  <a:extLst>
                    <a:ext uri="{9D8B030D-6E8A-4147-A177-3AD203B41FA5}">
                      <a16:colId xmlns:a16="http://schemas.microsoft.com/office/drawing/2014/main" val="1253895866"/>
                    </a:ext>
                  </a:extLst>
                </a:gridCol>
                <a:gridCol w="736773">
                  <a:extLst>
                    <a:ext uri="{9D8B030D-6E8A-4147-A177-3AD203B41FA5}">
                      <a16:colId xmlns:a16="http://schemas.microsoft.com/office/drawing/2014/main" val="3784558690"/>
                    </a:ext>
                  </a:extLst>
                </a:gridCol>
              </a:tblGrid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RADIO1 - VICTOR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RADIO2 - UNIFORM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RADIO3 - FOX MIKE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RADIO4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769277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999999"/>
                          </a:solidFill>
                          <a:effectLst/>
                          <a:latin typeface="+mn-lt"/>
                        </a:rPr>
                        <a:t>DENOM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999999"/>
                          </a:solidFill>
                          <a:effectLst/>
                          <a:latin typeface="+mn-lt"/>
                        </a:rPr>
                        <a:t>FREQ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999999"/>
                          </a:solidFill>
                          <a:effectLst/>
                          <a:latin typeface="+mn-lt"/>
                        </a:rPr>
                        <a:t>REM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999999"/>
                          </a:solidFill>
                          <a:effectLst/>
                          <a:latin typeface="+mn-lt"/>
                        </a:rPr>
                        <a:t>DENOM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999999"/>
                          </a:solidFill>
                          <a:effectLst/>
                          <a:latin typeface="+mn-lt"/>
                        </a:rPr>
                        <a:t>FREQ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999999"/>
                          </a:solidFill>
                          <a:effectLst/>
                          <a:latin typeface="+mn-lt"/>
                        </a:rPr>
                        <a:t>REM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999999"/>
                          </a:solidFill>
                          <a:effectLst/>
                          <a:latin typeface="+mn-lt"/>
                        </a:rPr>
                        <a:t>DENOM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999999"/>
                          </a:solidFill>
                          <a:effectLst/>
                          <a:latin typeface="+mn-lt"/>
                        </a:rPr>
                        <a:t>FREQ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999999"/>
                          </a:solidFill>
                          <a:effectLst/>
                          <a:latin typeface="+mn-lt"/>
                        </a:rPr>
                        <a:t>REM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999999"/>
                          </a:solidFill>
                          <a:effectLst/>
                          <a:latin typeface="+mn-lt"/>
                        </a:rPr>
                        <a:t>DENOM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999999"/>
                          </a:solidFill>
                          <a:effectLst/>
                          <a:latin typeface="+mn-lt"/>
                        </a:rPr>
                        <a:t>FREQ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999999"/>
                          </a:solidFill>
                          <a:effectLst/>
                          <a:latin typeface="+mn-lt"/>
                        </a:rPr>
                        <a:t>REM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6451636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Antoinette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125.250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Sol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Amsterdam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227.100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Arnie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030.000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Ajaccio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02.000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2018130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Bénédicte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122.300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Tour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Bogota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227.200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Bones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Barry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031.000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Bordeaux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2920952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Célestine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137.300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Approche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Copenhague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227.300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Skull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Coddie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032.000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Colmar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939451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Denise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124.300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Autre terrains – </a:t>
                      </a:r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Autoinfo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Damas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233.100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Viking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Donnie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033.000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Dijon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857337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Elisabeth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125.300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Erevan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233.200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Shark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Eddy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034.000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Epinal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05.000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9934932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Françoise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123.500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Tarawa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Freetown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233.300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Blacksheep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6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Franky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040.000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Fréjus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06.000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938070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Geneviève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127.300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Stennis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Gibraltar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229.100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Felix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7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Gary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041.000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Grenoble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07.000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9996816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Hermione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118.250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Tactique A/S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Havana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229.200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Kodiak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8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Henry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042.000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Hachan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08.000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566449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Irène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119.500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Overlord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Tactique A/A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Islamabad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229.300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Iggy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043.000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Ingnaucourt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09.000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1247668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Justine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120.750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Magic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- Tactique A/A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Jerusalem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310.100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Jhonny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044.000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Jalognes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600705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Katya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138.400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Arco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Katmandu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339.725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11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Kody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035.000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Kerlouan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3325318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Louise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134.500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Texaco</a:t>
                      </a:r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Lisbonne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225.100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12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Lonnie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036.000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Limoges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48402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Marie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136.400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Shell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Madagascar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225.200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Martie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037.000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Montpellier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342324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Nadine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129.300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Ivanka</a:t>
                      </a:r>
                      <a:r>
                        <a:rPr lang="fr-F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– Pas en service</a:t>
                      </a:r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Nassau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225.300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14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Nicky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038.000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Nantes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1339021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Odile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134.300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Melania</a:t>
                      </a:r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– </a:t>
                      </a:r>
                      <a:r>
                        <a:rPr lang="fr-FR" sz="10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Pas en service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Ottawa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315.100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15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Ozzy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039.000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Orléans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8588073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Pierette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132.200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Prague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269.100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16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Perry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045.000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Poitiers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16.000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68928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Quianna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138.300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Quito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269.200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17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Quincy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046.000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Quimper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17.000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5042600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Rachel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127.200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Riga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257.100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18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Ronny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047.000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150516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Suzanne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140.200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Santiago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248.250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19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Sammy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048.000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086192"/>
                  </a:ext>
                </a:extLst>
              </a:tr>
              <a:tr h="2088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Thérèse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121.500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EMERG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Tokio</a:t>
                      </a:r>
                      <a:endParaRPr lang="fr-FR" sz="1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243.000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EMERG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FFFFFF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Tony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049.000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 </a:t>
                      </a:r>
                    </a:p>
                  </a:txBody>
                  <a:tcPr marL="5925" marR="5925" marT="59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1553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947241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Règles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err="1"/>
              <a:t>Rétab</a:t>
            </a:r>
            <a:r>
              <a:rPr lang="fr-BE" dirty="0"/>
              <a:t> autorisé</a:t>
            </a:r>
          </a:p>
        </p:txBody>
      </p:sp>
    </p:spTree>
    <p:extLst>
      <p:ext uri="{BB962C8B-B14F-4D97-AF65-F5344CB8AC3E}">
        <p14:creationId xmlns:p14="http://schemas.microsoft.com/office/powerpoint/2010/main" val="1257837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Débrief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NUKE nous a trahis</a:t>
            </a:r>
          </a:p>
          <a:p>
            <a:pPr lvl="1"/>
            <a:r>
              <a:rPr lang="fr-FR" dirty="0"/>
              <a:t>Forces retournées contre nous</a:t>
            </a:r>
          </a:p>
          <a:p>
            <a:pPr lvl="1"/>
            <a:r>
              <a:rPr lang="fr-FR" dirty="0"/>
              <a:t>Dénonciation officielle</a:t>
            </a:r>
          </a:p>
          <a:p>
            <a:pPr lvl="2"/>
            <a:r>
              <a:rPr lang="fr-FR" dirty="0"/>
              <a:t>« Chiens fous »</a:t>
            </a:r>
          </a:p>
          <a:p>
            <a:pPr lvl="1"/>
            <a:r>
              <a:rPr lang="fr-FR" dirty="0"/>
              <a:t>Tente de couvrir ses arrières</a:t>
            </a:r>
          </a:p>
        </p:txBody>
      </p:sp>
    </p:spTree>
    <p:extLst>
      <p:ext uri="{BB962C8B-B14F-4D97-AF65-F5344CB8AC3E}">
        <p14:creationId xmlns:p14="http://schemas.microsoft.com/office/powerpoint/2010/main" val="16972985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2019-11-08 - Courriel</a:t>
            </a:r>
          </a:p>
        </p:txBody>
      </p:sp>
      <p:pic>
        <p:nvPicPr>
          <p:cNvPr id="1026" name="Picture 2" descr="Jeremy Clarkson Just Took A Dump On The Audi A4 With One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5"/>
          <a:stretch/>
        </p:blipFill>
        <p:spPr bwMode="auto">
          <a:xfrm>
            <a:off x="2868039" y="2278983"/>
            <a:ext cx="5715000" cy="306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372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Bilan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Pertes importantes</a:t>
            </a:r>
          </a:p>
          <a:p>
            <a:pPr lvl="1"/>
            <a:r>
              <a:rPr lang="fr-FR" dirty="0"/>
              <a:t>Nombreux pilotes prisonniers</a:t>
            </a:r>
          </a:p>
          <a:p>
            <a:pPr lvl="1"/>
            <a:r>
              <a:rPr lang="fr-FR" dirty="0"/>
              <a:t>Appareils</a:t>
            </a:r>
          </a:p>
          <a:p>
            <a:pPr lvl="1"/>
            <a:r>
              <a:rPr lang="fr-FR" dirty="0"/>
              <a:t>Crédibilité</a:t>
            </a:r>
          </a:p>
        </p:txBody>
      </p:sp>
    </p:spTree>
    <p:extLst>
      <p:ext uri="{BB962C8B-B14F-4D97-AF65-F5344CB8AC3E}">
        <p14:creationId xmlns:p14="http://schemas.microsoft.com/office/powerpoint/2010/main" val="17137229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Géopolitique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fr-FR" dirty="0"/>
              <a:t>Long </a:t>
            </a:r>
            <a:r>
              <a:rPr lang="fr-FR" dirty="0" err="1"/>
              <a:t>Nenagros</a:t>
            </a:r>
            <a:endParaRPr lang="fr-FR" dirty="0"/>
          </a:p>
          <a:p>
            <a:pPr lvl="1"/>
            <a:r>
              <a:rPr lang="fr-FR" dirty="0"/>
              <a:t>Furieux</a:t>
            </a:r>
          </a:p>
          <a:p>
            <a:r>
              <a:rPr lang="fr-FR" dirty="0"/>
              <a:t>Court </a:t>
            </a:r>
            <a:r>
              <a:rPr lang="fr-FR" dirty="0" err="1"/>
              <a:t>Nenagros</a:t>
            </a:r>
            <a:endParaRPr lang="fr-FR" dirty="0"/>
          </a:p>
          <a:p>
            <a:pPr lvl="1"/>
            <a:r>
              <a:rPr lang="fr-FR" dirty="0"/>
              <a:t>« Touche l’une sans faire bouger l’autre » (nation)</a:t>
            </a:r>
          </a:p>
          <a:p>
            <a:r>
              <a:rPr lang="fr-FR" dirty="0"/>
              <a:t>Nouvelle Union Keupon Endurcie </a:t>
            </a:r>
          </a:p>
          <a:p>
            <a:pPr lvl="1"/>
            <a:r>
              <a:rPr lang="fr-FR" dirty="0"/>
              <a:t>Tends la main au Long </a:t>
            </a:r>
            <a:r>
              <a:rPr lang="fr-FR" dirty="0" err="1"/>
              <a:t>Nenagros</a:t>
            </a:r>
            <a:endParaRPr lang="fr-FR" dirty="0"/>
          </a:p>
          <a:p>
            <a:r>
              <a:rPr lang="fr-FR" dirty="0" err="1"/>
              <a:t>Funkirak</a:t>
            </a:r>
            <a:r>
              <a:rPr lang="fr-FR" dirty="0"/>
              <a:t> </a:t>
            </a:r>
          </a:p>
          <a:p>
            <a:pPr lvl="1"/>
            <a:r>
              <a:rPr lang="fr-FR" dirty="0"/>
              <a:t>Doutes sur la version officielle</a:t>
            </a:r>
          </a:p>
          <a:p>
            <a:r>
              <a:rPr lang="fr-FR" dirty="0" err="1"/>
              <a:t>Gracelavie</a:t>
            </a:r>
            <a:endParaRPr lang="fr-FR" dirty="0"/>
          </a:p>
          <a:p>
            <a:pPr lvl="1"/>
            <a:r>
              <a:rPr lang="fr-FR" dirty="0"/>
              <a:t>Ce ne serait pas arrivé avec des courses de chameaux</a:t>
            </a:r>
          </a:p>
          <a:p>
            <a:r>
              <a:rPr lang="fr-FR" dirty="0" err="1"/>
              <a:t>Sépaf</a:t>
            </a:r>
            <a:r>
              <a:rPr lang="fr-FR" dirty="0"/>
              <a:t> bas et </a:t>
            </a:r>
            <a:r>
              <a:rPr lang="fr-FR" dirty="0" err="1"/>
              <a:t>Sépaf</a:t>
            </a:r>
            <a:r>
              <a:rPr lang="fr-FR" dirty="0"/>
              <a:t> haut</a:t>
            </a:r>
          </a:p>
          <a:p>
            <a:pPr lvl="1"/>
            <a:r>
              <a:rPr lang="fr-FR" dirty="0"/>
              <a:t>Pensée complexe : dans le doute, tirerons dans le tas</a:t>
            </a:r>
          </a:p>
        </p:txBody>
      </p:sp>
    </p:spTree>
    <p:extLst>
      <p:ext uri="{BB962C8B-B14F-4D97-AF65-F5344CB8AC3E}">
        <p14:creationId xmlns:p14="http://schemas.microsoft.com/office/powerpoint/2010/main" val="2977212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SITAC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5 jours plus tard</a:t>
            </a:r>
          </a:p>
          <a:p>
            <a:pPr lvl="1"/>
            <a:r>
              <a:rPr lang="fr-FR" dirty="0"/>
              <a:t>Base militaire </a:t>
            </a:r>
            <a:r>
              <a:rPr lang="fr-FR" dirty="0" err="1"/>
              <a:t>néokeuponne</a:t>
            </a:r>
            <a:r>
              <a:rPr lang="fr-FR" dirty="0"/>
              <a:t> d’Al </a:t>
            </a:r>
            <a:r>
              <a:rPr lang="fr-FR" dirty="0" err="1"/>
              <a:t>Mafreq</a:t>
            </a:r>
            <a:endParaRPr lang="fr-FR" dirty="0"/>
          </a:p>
          <a:p>
            <a:pPr lvl="2"/>
            <a:r>
              <a:rPr lang="fr-FR" dirty="0"/>
              <a:t>Prison pilotes </a:t>
            </a:r>
            <a:r>
              <a:rPr lang="fr-FR" dirty="0" err="1"/>
              <a:t>L&amp;GSdH</a:t>
            </a:r>
            <a:endParaRPr lang="fr-FR" dirty="0"/>
          </a:p>
          <a:p>
            <a:pPr lvl="2"/>
            <a:r>
              <a:rPr lang="fr-FR" dirty="0"/>
              <a:t>Vie organisée</a:t>
            </a:r>
          </a:p>
          <a:p>
            <a:pPr lvl="1"/>
            <a:r>
              <a:rPr lang="fr-FR" dirty="0"/>
              <a:t>Fête des troupes</a:t>
            </a:r>
          </a:p>
          <a:p>
            <a:pPr lvl="2"/>
            <a:r>
              <a:rPr lang="fr-FR" dirty="0"/>
              <a:t>Pas de briefing social life</a:t>
            </a:r>
          </a:p>
          <a:p>
            <a:pPr lvl="3"/>
            <a:r>
              <a:rPr lang="fr-FR" dirty="0"/>
              <a:t>Trop gras, trop salé, trop sucré, trop alcoolisé</a:t>
            </a:r>
          </a:p>
          <a:p>
            <a:pPr lvl="2"/>
            <a:r>
              <a:rPr lang="fr-FR" dirty="0"/>
              <a:t>Évasion pilotes en cours</a:t>
            </a:r>
          </a:p>
          <a:p>
            <a:pPr lvl="3"/>
            <a:r>
              <a:rPr lang="fr-FR" dirty="0"/>
              <a:t>Gardes maitrisés</a:t>
            </a:r>
          </a:p>
          <a:p>
            <a:pPr lvl="3"/>
            <a:r>
              <a:rPr lang="fr-FR" dirty="0"/>
              <a:t>Clés volées</a:t>
            </a:r>
          </a:p>
        </p:txBody>
      </p:sp>
    </p:spTree>
    <p:extLst>
      <p:ext uri="{BB962C8B-B14F-4D97-AF65-F5344CB8AC3E}">
        <p14:creationId xmlns:p14="http://schemas.microsoft.com/office/powerpoint/2010/main" val="1988609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SITAC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L’EM : force de choc assemblée</a:t>
            </a:r>
          </a:p>
          <a:p>
            <a:pPr lvl="1"/>
            <a:r>
              <a:rPr lang="fr-FR" dirty="0"/>
              <a:t>Entrée au </a:t>
            </a:r>
            <a:r>
              <a:rPr lang="fr-FR" dirty="0" err="1"/>
              <a:t>Gracelavie</a:t>
            </a:r>
            <a:r>
              <a:rPr lang="fr-FR" dirty="0"/>
              <a:t> négociée</a:t>
            </a:r>
          </a:p>
          <a:p>
            <a:pPr lvl="1"/>
            <a:r>
              <a:rPr lang="fr-FR" dirty="0"/>
              <a:t>Force en cours de préparation</a:t>
            </a:r>
          </a:p>
          <a:p>
            <a:pPr lvl="2"/>
            <a:r>
              <a:rPr lang="fr-FR" dirty="0"/>
              <a:t>Peu d’appareils</a:t>
            </a:r>
          </a:p>
          <a:p>
            <a:pPr lvl="2"/>
            <a:r>
              <a:rPr lang="fr-FR" dirty="0"/>
              <a:t>Aucune logistique</a:t>
            </a:r>
          </a:p>
          <a:p>
            <a:pPr lvl="1"/>
            <a:r>
              <a:rPr lang="fr-FR" dirty="0"/>
              <a:t>Groupe commando héliporté</a:t>
            </a:r>
          </a:p>
        </p:txBody>
      </p:sp>
    </p:spTree>
    <p:extLst>
      <p:ext uri="{BB962C8B-B14F-4D97-AF65-F5344CB8AC3E}">
        <p14:creationId xmlns:p14="http://schemas.microsoft.com/office/powerpoint/2010/main" val="39230796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SITAC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Situation délicate</a:t>
            </a:r>
          </a:p>
          <a:p>
            <a:pPr lvl="1"/>
            <a:r>
              <a:rPr lang="fr-FR" dirty="0"/>
              <a:t>Intervention précipitée</a:t>
            </a:r>
          </a:p>
          <a:p>
            <a:pPr lvl="1"/>
            <a:r>
              <a:rPr lang="fr-FR" dirty="0"/>
              <a:t>Aucune préparation </a:t>
            </a:r>
          </a:p>
          <a:p>
            <a:pPr lvl="1"/>
            <a:r>
              <a:rPr lang="fr-FR" dirty="0"/>
              <a:t>Contacts entre groupes</a:t>
            </a:r>
          </a:p>
          <a:p>
            <a:pPr lvl="2"/>
            <a:r>
              <a:rPr lang="fr-FR" dirty="0"/>
              <a:t>Groupe A - prisonniers</a:t>
            </a:r>
          </a:p>
          <a:p>
            <a:pPr lvl="2"/>
            <a:r>
              <a:rPr lang="fr-FR" dirty="0"/>
              <a:t>Groupe B - force de choc</a:t>
            </a:r>
          </a:p>
          <a:p>
            <a:r>
              <a:rPr lang="fr-FR" dirty="0"/>
              <a:t>Surprise dans les deux camps</a:t>
            </a:r>
          </a:p>
        </p:txBody>
      </p:sp>
    </p:spTree>
    <p:extLst>
      <p:ext uri="{BB962C8B-B14F-4D97-AF65-F5344CB8AC3E}">
        <p14:creationId xmlns:p14="http://schemas.microsoft.com/office/powerpoint/2010/main" val="1110452376"/>
      </p:ext>
    </p:extLst>
  </p:cSld>
  <p:clrMapOvr>
    <a:masterClrMapping/>
  </p:clrMapOvr>
</p:sld>
</file>

<file path=ppt/theme/theme1.xml><?xml version="1.0" encoding="utf-8"?>
<a:theme xmlns:a="http://schemas.openxmlformats.org/drawingml/2006/main" name="3rd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rd-Theme" id="{C1602DE3-C45B-4A18-98BD-0EFF5992AE12}" vid="{59EA7739-A05E-4D1C-92C2-4DA37ED7818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3rd-Theme</Template>
  <TotalTime>33309</TotalTime>
  <Words>511</Words>
  <Application>Microsoft Office PowerPoint</Application>
  <PresentationFormat>Widescreen</PresentationFormat>
  <Paragraphs>400</Paragraphs>
  <Slides>24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Courier New</vt:lpstr>
      <vt:lpstr>Segoe UI</vt:lpstr>
      <vt:lpstr>Sylfaen</vt:lpstr>
      <vt:lpstr>3rd-Theme</vt:lpstr>
      <vt:lpstr>3rd-wing Lan XXX</vt:lpstr>
      <vt:lpstr>Le sol-air de la peur</vt:lpstr>
      <vt:lpstr>Débrief</vt:lpstr>
      <vt:lpstr>2019-11-08 - Courriel</vt:lpstr>
      <vt:lpstr>Bilan</vt:lpstr>
      <vt:lpstr>Géopolitique</vt:lpstr>
      <vt:lpstr>SITAC</vt:lpstr>
      <vt:lpstr>SITAC</vt:lpstr>
      <vt:lpstr>SITAC</vt:lpstr>
      <vt:lpstr>SITAC</vt:lpstr>
      <vt:lpstr>SITAC</vt:lpstr>
      <vt:lpstr>PowerPoint Presentation</vt:lpstr>
      <vt:lpstr>PowerPoint Presentation</vt:lpstr>
      <vt:lpstr>Objectifs de la mission</vt:lpstr>
      <vt:lpstr>PowerPoint Presentation</vt:lpstr>
      <vt:lpstr>PowerPoint Presentation</vt:lpstr>
      <vt:lpstr>Objectifs de la mission</vt:lpstr>
      <vt:lpstr>Situation - Support</vt:lpstr>
      <vt:lpstr>Situation - Défenses</vt:lpstr>
      <vt:lpstr>Menaces</vt:lpstr>
      <vt:lpstr>Météo</vt:lpstr>
      <vt:lpstr>Attribution des objectifs par escadrilles</vt:lpstr>
      <vt:lpstr>Plan de fréquences – 3rd-wing</vt:lpstr>
      <vt:lpstr>Règles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3rd-wing Lan XXI</dc:title>
  <dc:creator>Pierre</dc:creator>
  <cp:lastModifiedBy>Aerdalis</cp:lastModifiedBy>
  <cp:revision>307</cp:revision>
  <dcterms:created xsi:type="dcterms:W3CDTF">2015-04-16T19:56:28Z</dcterms:created>
  <dcterms:modified xsi:type="dcterms:W3CDTF">2019-10-31T00:51:16Z</dcterms:modified>
</cp:coreProperties>
</file>