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25"/>
  </p:notesMasterIdLst>
  <p:sldIdLst>
    <p:sldId id="304" r:id="rId2"/>
    <p:sldId id="303" r:id="rId3"/>
    <p:sldId id="298" r:id="rId4"/>
    <p:sldId id="299" r:id="rId5"/>
    <p:sldId id="300" r:id="rId6"/>
    <p:sldId id="301" r:id="rId7"/>
    <p:sldId id="302" r:id="rId8"/>
    <p:sldId id="305" r:id="rId9"/>
    <p:sldId id="315" r:id="rId10"/>
    <p:sldId id="306" r:id="rId11"/>
    <p:sldId id="307" r:id="rId12"/>
    <p:sldId id="308" r:id="rId13"/>
    <p:sldId id="310" r:id="rId14"/>
    <p:sldId id="288" r:id="rId15"/>
    <p:sldId id="311" r:id="rId16"/>
    <p:sldId id="309" r:id="rId17"/>
    <p:sldId id="264" r:id="rId18"/>
    <p:sldId id="270" r:id="rId19"/>
    <p:sldId id="262" r:id="rId20"/>
    <p:sldId id="260" r:id="rId21"/>
    <p:sldId id="316" r:id="rId22"/>
    <p:sldId id="281"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5501" autoAdjust="0"/>
  </p:normalViewPr>
  <p:slideViewPr>
    <p:cSldViewPr snapToGrid="0">
      <p:cViewPr varScale="1">
        <p:scale>
          <a:sx n="124" d="100"/>
          <a:sy n="124" d="100"/>
        </p:scale>
        <p:origin x="114" y="22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67073-C3B9-46D2-8369-6238153900B2}" type="datetimeFigureOut">
              <a:rPr lang="fr-FR" smtClean="0"/>
              <a:t>31/10/2019</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F78DA-7FCA-4AB1-B6A6-DA85FA937C89}" type="slidenum">
              <a:rPr lang="fr-FR" smtClean="0"/>
              <a:t>‹#›</a:t>
            </a:fld>
            <a:endParaRPr lang="fr-FR"/>
          </a:p>
        </p:txBody>
      </p:sp>
    </p:spTree>
    <p:extLst>
      <p:ext uri="{BB962C8B-B14F-4D97-AF65-F5344CB8AC3E}">
        <p14:creationId xmlns:p14="http://schemas.microsoft.com/office/powerpoint/2010/main" val="1576154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6852620" y="5830644"/>
            <a:ext cx="5339379" cy="525705"/>
          </a:xfrm>
        </p:spPr>
        <p:txBody>
          <a:bodyPr/>
          <a:lstStyle>
            <a:lvl1pPr marL="0" indent="0" algn="ctr">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88407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28069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1410229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 images + text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8826225" cy="1000897"/>
          </a:xfrm>
        </p:spPr>
        <p:txBody>
          <a:bodyPr anchor="b"/>
          <a:lstStyle>
            <a:lvl1pPr>
              <a:defRPr sz="3200"/>
            </a:lvl1pPr>
          </a:lstStyle>
          <a:p>
            <a:r>
              <a:rPr lang="en-US"/>
              <a:t>Click to edit Master title style</a:t>
            </a:r>
            <a:endParaRPr lang="en-GB" dirty="0"/>
          </a:p>
        </p:txBody>
      </p:sp>
      <p:sp>
        <p:nvSpPr>
          <p:cNvPr id="3" name="Content Placeholder 2"/>
          <p:cNvSpPr>
            <a:spLocks noGrp="1"/>
          </p:cNvSpPr>
          <p:nvPr>
            <p:ph idx="1"/>
          </p:nvPr>
        </p:nvSpPr>
        <p:spPr>
          <a:xfrm>
            <a:off x="4881417" y="1458097"/>
            <a:ext cx="4784596" cy="44108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1458097"/>
            <a:ext cx="3932237" cy="44108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FCA816-2EA0-4766-B31F-58F22C0A58EF}" type="slidenum">
              <a:rPr lang="en-GB" smtClean="0"/>
              <a:pPr/>
              <a:t>‹#›</a:t>
            </a:fld>
            <a:endParaRPr lang="en-GB"/>
          </a:p>
        </p:txBody>
      </p:sp>
      <p:sp>
        <p:nvSpPr>
          <p:cNvPr id="8" name="Picture Placeholder 7"/>
          <p:cNvSpPr>
            <a:spLocks noGrp="1"/>
          </p:cNvSpPr>
          <p:nvPr>
            <p:ph type="pic" sz="quarter" idx="15"/>
          </p:nvPr>
        </p:nvSpPr>
        <p:spPr>
          <a:xfrm>
            <a:off x="9775405" y="4273874"/>
            <a:ext cx="2345166" cy="1526166"/>
          </a:xfrm>
        </p:spPr>
        <p:txBody>
          <a:bodyPr/>
          <a:lstStyle/>
          <a:p>
            <a:r>
              <a:rPr lang="en-US"/>
              <a:t>Click icon to add picture</a:t>
            </a:r>
            <a:endParaRPr lang="en-GB" dirty="0"/>
          </a:p>
        </p:txBody>
      </p:sp>
      <p:sp>
        <p:nvSpPr>
          <p:cNvPr id="9" name="Picture Placeholder 7"/>
          <p:cNvSpPr>
            <a:spLocks noGrp="1"/>
          </p:cNvSpPr>
          <p:nvPr>
            <p:ph type="pic" sz="quarter" idx="16"/>
          </p:nvPr>
        </p:nvSpPr>
        <p:spPr>
          <a:xfrm>
            <a:off x="9775406" y="2704752"/>
            <a:ext cx="2345166" cy="1526166"/>
          </a:xfrm>
        </p:spPr>
        <p:txBody>
          <a:bodyPr/>
          <a:lstStyle/>
          <a:p>
            <a:r>
              <a:rPr lang="en-US"/>
              <a:t>Click icon to add picture</a:t>
            </a:r>
            <a:endParaRPr lang="en-GB" dirty="0"/>
          </a:p>
        </p:txBody>
      </p:sp>
      <p:sp>
        <p:nvSpPr>
          <p:cNvPr id="10" name="Picture Placeholder 7"/>
          <p:cNvSpPr>
            <a:spLocks noGrp="1"/>
          </p:cNvSpPr>
          <p:nvPr>
            <p:ph type="pic" sz="quarter" idx="17"/>
          </p:nvPr>
        </p:nvSpPr>
        <p:spPr>
          <a:xfrm>
            <a:off x="9775405" y="1135630"/>
            <a:ext cx="2345167" cy="1526166"/>
          </a:xfrm>
        </p:spPr>
        <p:txBody>
          <a:bodyPr/>
          <a:lstStyle/>
          <a:p>
            <a:r>
              <a:rPr lang="en-US"/>
              <a:t>Click icon to add picture</a:t>
            </a:r>
            <a:endParaRPr lang="en-GB" dirty="0"/>
          </a:p>
        </p:txBody>
      </p:sp>
    </p:spTree>
    <p:extLst>
      <p:ext uri="{BB962C8B-B14F-4D97-AF65-F5344CB8AC3E}">
        <p14:creationId xmlns:p14="http://schemas.microsoft.com/office/powerpoint/2010/main" val="423467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512784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194679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1438066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0"/>
            <a:ext cx="10515240" cy="6858000"/>
          </a:xfrm>
          <a:prstGeom prst="rect">
            <a:avLst/>
          </a:prstGeom>
        </p:spPr>
        <p:txBody>
          <a:bodyPr wrap="none" lIns="0" tIns="0" rIns="0" bIns="0" anchor="ctr"/>
          <a:lstStyle>
            <a:lvl1pPr algn="ctr">
              <a:defRPr/>
            </a:lvl1pPr>
          </a:lstStyle>
          <a:p>
            <a:r>
              <a:rPr lang="en-US"/>
              <a:t>Click to edit Master title style</a:t>
            </a:r>
            <a:endParaRPr dirty="0"/>
          </a:p>
        </p:txBody>
      </p:sp>
      <p:sp>
        <p:nvSpPr>
          <p:cNvPr id="3" name="Text Placeholder 2"/>
          <p:cNvSpPr>
            <a:spLocks noGrp="1"/>
          </p:cNvSpPr>
          <p:nvPr>
            <p:ph type="body" sz="quarter" idx="10"/>
          </p:nvPr>
        </p:nvSpPr>
        <p:spPr>
          <a:xfrm>
            <a:off x="6562725" y="6099177"/>
            <a:ext cx="5629275" cy="758825"/>
          </a:xfrm>
        </p:spPr>
        <p:txBody>
          <a:bodyPr>
            <a:noAutofit/>
          </a:bodyPr>
          <a:lstStyle>
            <a:lvl1pPr>
              <a:defRPr sz="2100" b="0">
                <a:effectLst/>
                <a:latin typeface="Courier New" panose="02070309020205020404" pitchFamily="49" charset="0"/>
                <a:cs typeface="Courier New" panose="02070309020205020404" pitchFamily="49" charset="0"/>
              </a:defRPr>
            </a:lvl1pPr>
          </a:lstStyle>
          <a:p>
            <a:pPr lvl="0"/>
            <a:r>
              <a:rPr lang="en-US" dirty="0"/>
              <a:t>Click to edit Master text styles</a:t>
            </a:r>
          </a:p>
        </p:txBody>
      </p:sp>
    </p:spTree>
    <p:extLst>
      <p:ext uri="{BB962C8B-B14F-4D97-AF65-F5344CB8AC3E}">
        <p14:creationId xmlns:p14="http://schemas.microsoft.com/office/powerpoint/2010/main" val="2037183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5240" cy="680040"/>
          </a:xfrm>
          <a:prstGeom prst="rect">
            <a:avLst/>
          </a:prstGeom>
        </p:spPr>
        <p:txBody>
          <a:bodyPr wrap="none" lIns="0" tIns="0" rIns="0" bIns="0" anchor="ctr"/>
          <a:lstStyle/>
          <a:p>
            <a:r>
              <a:rPr lang="en-US"/>
              <a:t>Click to edit Master title style</a:t>
            </a:r>
            <a:endParaRPr/>
          </a:p>
        </p:txBody>
      </p:sp>
      <p:sp>
        <p:nvSpPr>
          <p:cNvPr id="3" name="Picture Placeholder 2"/>
          <p:cNvSpPr>
            <a:spLocks noGrp="1"/>
          </p:cNvSpPr>
          <p:nvPr>
            <p:ph type="pic" sz="quarter" idx="10"/>
          </p:nvPr>
        </p:nvSpPr>
        <p:spPr>
          <a:xfrm>
            <a:off x="838081" y="1441452"/>
            <a:ext cx="10515241" cy="4754955"/>
          </a:xfrm>
        </p:spPr>
        <p:txBody>
          <a:bodyPr/>
          <a:lstStyle/>
          <a:p>
            <a:endParaRPr lang="en-GB"/>
          </a:p>
        </p:txBody>
      </p:sp>
    </p:spTree>
    <p:extLst>
      <p:ext uri="{BB962C8B-B14F-4D97-AF65-F5344CB8AC3E}">
        <p14:creationId xmlns:p14="http://schemas.microsoft.com/office/powerpoint/2010/main" val="259787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02936" y="0"/>
            <a:ext cx="5989064" cy="5830643"/>
          </a:xfrm>
        </p:spPr>
        <p:txBody>
          <a:bodyPr anchor="ctr"/>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6852620" y="5830644"/>
            <a:ext cx="5339379" cy="525705"/>
          </a:xfrm>
        </p:spPr>
        <p:txBody>
          <a:bodyPr/>
          <a:lstStyle>
            <a:lvl1pPr marL="0" indent="0" algn="ctr">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5" name="Footer Placeholder 4"/>
          <p:cNvSpPr>
            <a:spLocks noGrp="1"/>
          </p:cNvSpPr>
          <p:nvPr>
            <p:ph type="ftr" sz="quarter" idx="11"/>
          </p:nvPr>
        </p:nvSpPr>
        <p:spPr/>
        <p:txBody>
          <a:bodyPr/>
          <a:lstStyle/>
          <a:p>
            <a:endParaRPr lang="en-GB" dirty="0"/>
          </a:p>
        </p:txBody>
      </p:sp>
      <p:sp>
        <p:nvSpPr>
          <p:cNvPr id="12" name="Content Placeholder 11"/>
          <p:cNvSpPr>
            <a:spLocks noGrp="1"/>
          </p:cNvSpPr>
          <p:nvPr>
            <p:ph sz="quarter" idx="13"/>
          </p:nvPr>
        </p:nvSpPr>
        <p:spPr>
          <a:xfrm>
            <a:off x="-244773" y="2589475"/>
            <a:ext cx="6446838" cy="3876675"/>
          </a:xfrm>
          <a:effectLst>
            <a:softEdge rad="533400"/>
          </a:effectLst>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Slide Number Placeholder 5"/>
          <p:cNvSpPr>
            <a:spLocks noGrp="1"/>
          </p:cNvSpPr>
          <p:nvPr>
            <p:ph type="sldNum" sz="quarter" idx="12"/>
          </p:nvPr>
        </p:nvSpPr>
        <p:spPr/>
        <p:txBody>
          <a:bodyPr/>
          <a:lstStyle/>
          <a:p>
            <a:fld id="{C3FCA816-2EA0-4766-B31F-58F22C0A58EF}" type="slidenum">
              <a:rPr lang="en-GB" smtClean="0"/>
              <a:pPr/>
              <a:t>‹#›</a:t>
            </a:fld>
            <a:endParaRPr lang="en-GB"/>
          </a:p>
        </p:txBody>
      </p:sp>
      <p:sp>
        <p:nvSpPr>
          <p:cNvPr id="15" name="Content Placeholder 14"/>
          <p:cNvSpPr>
            <a:spLocks noGrp="1"/>
          </p:cNvSpPr>
          <p:nvPr>
            <p:ph sz="quarter" idx="14"/>
          </p:nvPr>
        </p:nvSpPr>
        <p:spPr>
          <a:xfrm>
            <a:off x="272308" y="-127762"/>
            <a:ext cx="5653004" cy="4288282"/>
          </a:xfrm>
          <a:effectLst>
            <a:softEdge rad="266700"/>
          </a:effectLst>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Tree>
    <p:extLst>
      <p:ext uri="{BB962C8B-B14F-4D97-AF65-F5344CB8AC3E}">
        <p14:creationId xmlns:p14="http://schemas.microsoft.com/office/powerpoint/2010/main" val="326090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art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2621" y="6332295"/>
            <a:ext cx="5339379" cy="525705"/>
          </a:xfrm>
        </p:spPr>
        <p:txBody>
          <a:bodyPr/>
          <a:lstStyle>
            <a:lvl1pPr marL="0" indent="0" algn="ctr">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a:xfrm>
            <a:off x="9448800" y="6356350"/>
            <a:ext cx="2743200" cy="365125"/>
          </a:xfrm>
        </p:spPr>
        <p:txBody>
          <a:bodyPr/>
          <a:lstStyle/>
          <a:p>
            <a:fld id="{C3FCA816-2EA0-4766-B31F-58F22C0A58EF}" type="slidenum">
              <a:rPr lang="en-GB" smtClean="0"/>
              <a:pPr/>
              <a:t>‹#›</a:t>
            </a:fld>
            <a:endParaRPr lang="en-GB"/>
          </a:p>
        </p:txBody>
      </p:sp>
      <p:sp>
        <p:nvSpPr>
          <p:cNvPr id="8" name="Picture Placeholder 7"/>
          <p:cNvSpPr>
            <a:spLocks noGrp="1"/>
          </p:cNvSpPr>
          <p:nvPr>
            <p:ph type="pic" sz="quarter" idx="13"/>
          </p:nvPr>
        </p:nvSpPr>
        <p:spPr>
          <a:xfrm>
            <a:off x="451821" y="258764"/>
            <a:ext cx="11327803" cy="5961061"/>
          </a:xfrm>
        </p:spPr>
        <p:txBody>
          <a:bodyPr/>
          <a:lstStyle/>
          <a:p>
            <a:r>
              <a:rPr lang="en-US"/>
              <a:t>Click icon to add picture</a:t>
            </a:r>
            <a:endParaRPr lang="en-GB"/>
          </a:p>
        </p:txBody>
      </p:sp>
    </p:spTree>
    <p:extLst>
      <p:ext uri="{BB962C8B-B14F-4D97-AF65-F5344CB8AC3E}">
        <p14:creationId xmlns:p14="http://schemas.microsoft.com/office/powerpoint/2010/main" val="3260909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80108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ormal et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7772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FCA816-2EA0-4766-B31F-58F22C0A58EF}" type="slidenum">
              <a:rPr lang="en-GB" smtClean="0"/>
              <a:pPr/>
              <a:t>‹#›</a:t>
            </a:fld>
            <a:endParaRPr lang="en-GB"/>
          </a:p>
        </p:txBody>
      </p:sp>
      <p:sp>
        <p:nvSpPr>
          <p:cNvPr id="10" name="Picture Placeholder 7"/>
          <p:cNvSpPr>
            <a:spLocks noGrp="1"/>
          </p:cNvSpPr>
          <p:nvPr>
            <p:ph type="pic" sz="quarter" idx="15"/>
          </p:nvPr>
        </p:nvSpPr>
        <p:spPr>
          <a:xfrm>
            <a:off x="9412940" y="4850523"/>
            <a:ext cx="2345166" cy="1526166"/>
          </a:xfrm>
        </p:spPr>
        <p:txBody>
          <a:bodyPr/>
          <a:lstStyle/>
          <a:p>
            <a:r>
              <a:rPr lang="en-US"/>
              <a:t>Click icon to add picture</a:t>
            </a:r>
            <a:endParaRPr lang="en-GB" dirty="0"/>
          </a:p>
        </p:txBody>
      </p:sp>
      <p:sp>
        <p:nvSpPr>
          <p:cNvPr id="11" name="Picture Placeholder 7"/>
          <p:cNvSpPr>
            <a:spLocks noGrp="1"/>
          </p:cNvSpPr>
          <p:nvPr>
            <p:ph type="pic" sz="quarter" idx="16"/>
          </p:nvPr>
        </p:nvSpPr>
        <p:spPr>
          <a:xfrm>
            <a:off x="9412941" y="3281401"/>
            <a:ext cx="2345166" cy="1526166"/>
          </a:xfrm>
        </p:spPr>
        <p:txBody>
          <a:bodyPr/>
          <a:lstStyle/>
          <a:p>
            <a:r>
              <a:rPr lang="en-US"/>
              <a:t>Click icon to add picture</a:t>
            </a:r>
            <a:endParaRPr lang="en-GB" dirty="0"/>
          </a:p>
        </p:txBody>
      </p:sp>
      <p:sp>
        <p:nvSpPr>
          <p:cNvPr id="12" name="Picture Placeholder 7"/>
          <p:cNvSpPr>
            <a:spLocks noGrp="1"/>
          </p:cNvSpPr>
          <p:nvPr>
            <p:ph type="pic" sz="quarter" idx="17"/>
          </p:nvPr>
        </p:nvSpPr>
        <p:spPr>
          <a:xfrm>
            <a:off x="9412940" y="1712279"/>
            <a:ext cx="2345167" cy="1526166"/>
          </a:xfrm>
        </p:spPr>
        <p:txBody>
          <a:bodyPr/>
          <a:lstStyle/>
          <a:p>
            <a:r>
              <a:rPr lang="en-US"/>
              <a:t>Click icon to add picture</a:t>
            </a:r>
            <a:endParaRPr lang="en-GB" dirty="0"/>
          </a:p>
        </p:txBody>
      </p:sp>
    </p:spTree>
    <p:extLst>
      <p:ext uri="{BB962C8B-B14F-4D97-AF65-F5344CB8AC3E}">
        <p14:creationId xmlns:p14="http://schemas.microsoft.com/office/powerpoint/2010/main" val="285443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391498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251115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121666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D20E586-B92C-434E-BCEF-41B49F21F1C5}" type="datetimeFigureOut">
              <a:rPr lang="en-GB" smtClean="0"/>
              <a:pPr/>
              <a:t>31/10/2019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FCA816-2EA0-4766-B31F-58F22C0A58EF}" type="slidenum">
              <a:rPr lang="en-GB" smtClean="0"/>
              <a:pPr/>
              <a:t>‹#›</a:t>
            </a:fld>
            <a:endParaRPr lang="en-GB"/>
          </a:p>
        </p:txBody>
      </p:sp>
    </p:spTree>
    <p:extLst>
      <p:ext uri="{BB962C8B-B14F-4D97-AF65-F5344CB8AC3E}">
        <p14:creationId xmlns:p14="http://schemas.microsoft.com/office/powerpoint/2010/main" val="300468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0E586-B92C-434E-BCEF-41B49F21F1C5}" type="datetimeFigureOut">
              <a:rPr lang="en-GB" smtClean="0"/>
              <a:pPr/>
              <a:t>31/10/2019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CA816-2EA0-4766-B31F-58F22C0A58EF}" type="slidenum">
              <a:rPr lang="en-GB" smtClean="0"/>
              <a:pPr/>
              <a:t>‹#›</a:t>
            </a:fld>
            <a:endParaRPr lang="en-GB"/>
          </a:p>
        </p:txBody>
      </p:sp>
    </p:spTree>
    <p:extLst>
      <p:ext uri="{BB962C8B-B14F-4D97-AF65-F5344CB8AC3E}">
        <p14:creationId xmlns:p14="http://schemas.microsoft.com/office/powerpoint/2010/main" val="1415203967"/>
      </p:ext>
    </p:extLst>
  </p:cSld>
  <p:clrMap bg1="lt1" tx1="dk1" bg2="lt2" tx2="dk2" accent1="accent1" accent2="accent2" accent3="accent3" accent4="accent4" accent5="accent5" accent6="accent6" hlink="hlink" folHlink="folHlink"/>
  <p:sldLayoutIdLst>
    <p:sldLayoutId id="2147483711" r:id="rId1"/>
    <p:sldLayoutId id="2147483725"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689" r:id="rId16"/>
    <p:sldLayoutId id="2147483690" r:id="rId17"/>
  </p:sldLayoutIdLst>
  <p:txStyles>
    <p:titleStyle>
      <a:lvl1pPr algn="l" defTabSz="914400" rtl="0" eaLnBrk="1" latinLnBrk="0" hangingPunct="1">
        <a:lnSpc>
          <a:spcPct val="90000"/>
        </a:lnSpc>
        <a:spcBef>
          <a:spcPct val="0"/>
        </a:spcBef>
        <a:buNone/>
        <a:defRPr sz="4800" b="1" kern="1200">
          <a:solidFill>
            <a:schemeClr val="bg1"/>
          </a:solidFill>
          <a:effectLst>
            <a:outerShdw blurRad="50800" dist="101600" dir="2700000" algn="tl" rotWithShape="0">
              <a:prstClr val="black">
                <a:alpha val="40000"/>
              </a:prstClr>
            </a:outerShdw>
          </a:effectLst>
          <a:latin typeface="Sylfaen" panose="010A0502050306030303" pitchFamily="18" charset="0"/>
          <a:ea typeface="Segoe UI" panose="020B0502040204020203" pitchFamily="34" charset="0"/>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600" kern="1200">
          <a:solidFill>
            <a:schemeClr val="bg1">
              <a:lumMod val="85000"/>
            </a:schemeClr>
          </a:solidFill>
          <a:latin typeface="Sylfaen" panose="010A050205030603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Sylfaen" panose="010A050205030603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bg1">
              <a:lumMod val="85000"/>
            </a:schemeClr>
          </a:solidFill>
          <a:latin typeface="Sylfaen" panose="010A050205030603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bg1"/>
          </a:solidFill>
          <a:latin typeface="Sylfaen" panose="010A050205030603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3rd-wing</a:t>
            </a:r>
            <a:br>
              <a:rPr lang="fr-FR" dirty="0"/>
            </a:br>
            <a:r>
              <a:rPr lang="fr-FR" dirty="0"/>
              <a:t>Lan XXX</a:t>
            </a:r>
          </a:p>
        </p:txBody>
      </p:sp>
      <p:sp>
        <p:nvSpPr>
          <p:cNvPr id="3" name="Subtitle 2"/>
          <p:cNvSpPr>
            <a:spLocks noGrp="1"/>
          </p:cNvSpPr>
          <p:nvPr>
            <p:ph type="subTitle" idx="1"/>
          </p:nvPr>
        </p:nvSpPr>
        <p:spPr/>
        <p:txBody>
          <a:bodyPr>
            <a:normAutofit/>
          </a:bodyPr>
          <a:lstStyle/>
          <a:p>
            <a:r>
              <a:rPr lang="fr-FR" dirty="0"/>
              <a:t>Briefing mission 2</a:t>
            </a:r>
            <a:endParaRPr lang="ru-RU" dirty="0"/>
          </a:p>
        </p:txBody>
      </p:sp>
    </p:spTree>
    <p:extLst>
      <p:ext uri="{BB962C8B-B14F-4D97-AF65-F5344CB8AC3E}">
        <p14:creationId xmlns:p14="http://schemas.microsoft.com/office/powerpoint/2010/main" val="132931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t>Tribune Officielle</a:t>
            </a:r>
            <a:endParaRPr lang="en-US" dirty="0"/>
          </a:p>
        </p:txBody>
      </p:sp>
      <p:pic>
        <p:nvPicPr>
          <p:cNvPr id="9" name="Image 6" descr="Une image contenant nature, herbe, extérieur, eau&#10;&#10;Description générée automatiquemen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271" b="271"/>
          <a:stretch/>
        </p:blipFill>
        <p:spPr/>
      </p:pic>
    </p:spTree>
    <p:extLst>
      <p:ext uri="{BB962C8B-B14F-4D97-AF65-F5344CB8AC3E}">
        <p14:creationId xmlns:p14="http://schemas.microsoft.com/office/powerpoint/2010/main" val="208157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a:t>Site Ferrari et Parking</a:t>
            </a:r>
            <a:endParaRPr lang="fr-FR" dirty="0"/>
          </a:p>
        </p:txBody>
      </p:sp>
      <p:pic>
        <p:nvPicPr>
          <p:cNvPr id="11" name="Image 3" descr="Une image contenant extérieur, herbe, eau, assis&#10;&#10;Description générée automatiquemen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831" b="831"/>
          <a:stretch/>
        </p:blipFill>
        <p:spPr/>
      </p:pic>
    </p:spTree>
    <p:extLst>
      <p:ext uri="{BB962C8B-B14F-4D97-AF65-F5344CB8AC3E}">
        <p14:creationId xmlns:p14="http://schemas.microsoft.com/office/powerpoint/2010/main" val="563083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t>Un des quatre Yatchs</a:t>
            </a:r>
            <a:endParaRPr lang="fr-FR" dirty="0"/>
          </a:p>
        </p:txBody>
      </p:sp>
      <p:pic>
        <p:nvPicPr>
          <p:cNvPr id="9" name="Image 2" descr="Une image contenant eau, nature, extérieur, herbe&#10;&#10;Description générée automatiquemen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81" b="81"/>
          <a:stretch/>
        </p:blipFill>
        <p:spPr/>
      </p:pic>
    </p:spTree>
    <p:extLst>
      <p:ext uri="{BB962C8B-B14F-4D97-AF65-F5344CB8AC3E}">
        <p14:creationId xmlns:p14="http://schemas.microsoft.com/office/powerpoint/2010/main" val="1510490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Objectifs</a:t>
            </a:r>
            <a:endParaRPr lang="fr-FR" dirty="0"/>
          </a:p>
        </p:txBody>
      </p:sp>
      <p:sp>
        <p:nvSpPr>
          <p:cNvPr id="7" name="Content Placeholder 6"/>
          <p:cNvSpPr>
            <a:spLocks noGrp="1"/>
          </p:cNvSpPr>
          <p:nvPr>
            <p:ph idx="1"/>
          </p:nvPr>
        </p:nvSpPr>
        <p:spPr/>
        <p:txBody>
          <a:bodyPr>
            <a:normAutofit fontScale="77500" lnSpcReduction="20000"/>
          </a:bodyPr>
          <a:lstStyle/>
          <a:p>
            <a:r>
              <a:rPr lang="fr-FR" dirty="0"/>
              <a:t>Objectifs principaux</a:t>
            </a:r>
          </a:p>
          <a:p>
            <a:pPr lvl="1"/>
            <a:r>
              <a:rPr lang="fr-FR" dirty="0"/>
              <a:t>Site Ferrari</a:t>
            </a:r>
          </a:p>
          <a:p>
            <a:pPr lvl="1"/>
            <a:r>
              <a:rPr lang="fr-FR" dirty="0"/>
              <a:t>Parking</a:t>
            </a:r>
          </a:p>
          <a:p>
            <a:pPr lvl="1"/>
            <a:r>
              <a:rPr lang="fr-FR" dirty="0"/>
              <a:t>Tribune officielle</a:t>
            </a:r>
          </a:p>
          <a:p>
            <a:pPr lvl="1"/>
            <a:r>
              <a:rPr lang="fr-FR" dirty="0"/>
              <a:t>Quatre yachts</a:t>
            </a:r>
            <a:r>
              <a:rPr lang="en-US" dirty="0"/>
              <a:t>, </a:t>
            </a:r>
            <a:r>
              <a:rPr lang="en-US" dirty="0" err="1"/>
              <a:t>proche</a:t>
            </a:r>
            <a:r>
              <a:rPr lang="en-US" dirty="0"/>
              <a:t> du </a:t>
            </a:r>
            <a:r>
              <a:rPr lang="en-US" dirty="0" err="1"/>
              <a:t>débarcadère</a:t>
            </a:r>
            <a:r>
              <a:rPr lang="en-US" dirty="0"/>
              <a:t> de la tribune</a:t>
            </a:r>
            <a:endParaRPr lang="fr-FR" dirty="0"/>
          </a:p>
          <a:p>
            <a:r>
              <a:rPr lang="fr-FR" dirty="0"/>
              <a:t>Autres Objectifs</a:t>
            </a:r>
          </a:p>
          <a:p>
            <a:pPr lvl="1"/>
            <a:r>
              <a:rPr lang="fr-FR" dirty="0"/>
              <a:t>Sans objet</a:t>
            </a:r>
          </a:p>
          <a:p>
            <a:r>
              <a:rPr lang="fr-FR" dirty="0"/>
              <a:t>Objectifs nécessaires</a:t>
            </a:r>
          </a:p>
          <a:p>
            <a:pPr lvl="1"/>
            <a:r>
              <a:rPr lang="fr-FR" dirty="0"/>
              <a:t>Site SAM SA6 si nécessaire</a:t>
            </a:r>
          </a:p>
          <a:p>
            <a:r>
              <a:rPr lang="fr-FR" dirty="0"/>
              <a:t>Cibles interdites</a:t>
            </a:r>
          </a:p>
          <a:p>
            <a:pPr lvl="1"/>
            <a:r>
              <a:rPr lang="fr-FR" dirty="0"/>
              <a:t>Sans objet</a:t>
            </a:r>
          </a:p>
          <a:p>
            <a:endParaRPr lang="fr-FR" dirty="0"/>
          </a:p>
        </p:txBody>
      </p:sp>
    </p:spTree>
    <p:extLst>
      <p:ext uri="{BB962C8B-B14F-4D97-AF65-F5344CB8AC3E}">
        <p14:creationId xmlns:p14="http://schemas.microsoft.com/office/powerpoint/2010/main" val="3221858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Objectifs</a:t>
            </a:r>
          </a:p>
        </p:txBody>
      </p:sp>
      <p:sp>
        <p:nvSpPr>
          <p:cNvPr id="3" name="Content Placeholder 2"/>
          <p:cNvSpPr>
            <a:spLocks noGrp="1"/>
          </p:cNvSpPr>
          <p:nvPr>
            <p:ph idx="1"/>
          </p:nvPr>
        </p:nvSpPr>
        <p:spPr/>
        <p:txBody>
          <a:bodyPr>
            <a:normAutofit/>
          </a:bodyPr>
          <a:lstStyle/>
          <a:p>
            <a:r>
              <a:rPr lang="fr-FR" dirty="0"/>
              <a:t>Positions </a:t>
            </a:r>
            <a:r>
              <a:rPr lang="fr-FR" dirty="0" err="1"/>
              <a:t>Bullseye</a:t>
            </a:r>
            <a:endParaRPr lang="fr-FR" dirty="0"/>
          </a:p>
          <a:p>
            <a:pPr lvl="1"/>
            <a:r>
              <a:rPr lang="fr-FR" dirty="0"/>
              <a:t>Terrain de LIWA</a:t>
            </a:r>
          </a:p>
          <a:p>
            <a:endParaRPr lang="fr-FR" dirty="0"/>
          </a:p>
        </p:txBody>
      </p:sp>
    </p:spTree>
    <p:extLst>
      <p:ext uri="{BB962C8B-B14F-4D97-AF65-F5344CB8AC3E}">
        <p14:creationId xmlns:p14="http://schemas.microsoft.com/office/powerpoint/2010/main" val="2092052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Objectifs</a:t>
            </a:r>
          </a:p>
        </p:txBody>
      </p:sp>
      <p:sp>
        <p:nvSpPr>
          <p:cNvPr id="3" name="Content Placeholder 2"/>
          <p:cNvSpPr>
            <a:spLocks noGrp="1"/>
          </p:cNvSpPr>
          <p:nvPr>
            <p:ph idx="1"/>
          </p:nvPr>
        </p:nvSpPr>
        <p:spPr/>
        <p:txBody>
          <a:bodyPr>
            <a:normAutofit/>
          </a:bodyPr>
          <a:lstStyle/>
          <a:p>
            <a:r>
              <a:rPr lang="fr-FR" dirty="0"/>
              <a:t>Site Ferrari :</a:t>
            </a:r>
          </a:p>
          <a:p>
            <a:pPr lvl="1"/>
            <a:r>
              <a:rPr lang="fr-FR" dirty="0" err="1"/>
              <a:t>Lat</a:t>
            </a:r>
            <a:r>
              <a:rPr lang="fr-FR" dirty="0"/>
              <a:t> : N 29° 29’ 0’’,</a:t>
            </a:r>
          </a:p>
          <a:p>
            <a:pPr lvl="1"/>
            <a:r>
              <a:rPr lang="fr-FR" dirty="0"/>
              <a:t>Long : E 54° 36’ 22’’.</a:t>
            </a:r>
          </a:p>
          <a:p>
            <a:r>
              <a:rPr lang="fr-FR" dirty="0"/>
              <a:t>Tribune :</a:t>
            </a:r>
          </a:p>
          <a:p>
            <a:pPr lvl="1"/>
            <a:r>
              <a:rPr lang="fr-FR" dirty="0" err="1"/>
              <a:t>Lat</a:t>
            </a:r>
            <a:r>
              <a:rPr lang="fr-FR" dirty="0"/>
              <a:t> : N 29° 28’ 30’’,</a:t>
            </a:r>
          </a:p>
          <a:p>
            <a:pPr lvl="1"/>
            <a:r>
              <a:rPr lang="fr-FR" dirty="0"/>
              <a:t>Long : E 54° 36’ 27’’.</a:t>
            </a:r>
          </a:p>
          <a:p>
            <a:r>
              <a:rPr lang="fr-FR" dirty="0" err="1"/>
              <a:t>Posit</a:t>
            </a:r>
            <a:r>
              <a:rPr lang="fr-FR"/>
              <a:t> Bulls </a:t>
            </a:r>
            <a:r>
              <a:rPr lang="fr-FR" dirty="0"/>
              <a:t>- 41°/119 km</a:t>
            </a:r>
          </a:p>
          <a:p>
            <a:endParaRPr lang="fr-FR" dirty="0"/>
          </a:p>
          <a:p>
            <a:endParaRPr lang="fr-FR" dirty="0"/>
          </a:p>
        </p:txBody>
      </p:sp>
    </p:spTree>
    <p:extLst>
      <p:ext uri="{BB962C8B-B14F-4D97-AF65-F5344CB8AC3E}">
        <p14:creationId xmlns:p14="http://schemas.microsoft.com/office/powerpoint/2010/main" val="1345018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fr-FR" dirty="0"/>
              <a:t>Situation tactique</a:t>
            </a:r>
          </a:p>
        </p:txBody>
      </p:sp>
      <p:pic>
        <p:nvPicPr>
          <p:cNvPr id="10" name="Image 3" descr="Une image contenant texte, carte&#10;&#10;Description générée automatiquemen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25" b="1425"/>
          <a:stretch>
            <a:fillRect/>
          </a:stretch>
        </p:blipFill>
        <p:spPr>
          <a:prstGeom prst="rect">
            <a:avLst/>
          </a:prstGeom>
        </p:spPr>
      </p:pic>
    </p:spTree>
    <p:extLst>
      <p:ext uri="{BB962C8B-B14F-4D97-AF65-F5344CB8AC3E}">
        <p14:creationId xmlns:p14="http://schemas.microsoft.com/office/powerpoint/2010/main" val="109502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Situation - Support</a:t>
            </a:r>
            <a:endParaRPr lang="en-GB" dirty="0"/>
          </a:p>
        </p:txBody>
      </p:sp>
      <p:sp>
        <p:nvSpPr>
          <p:cNvPr id="3" name="Content Placeholder 2"/>
          <p:cNvSpPr>
            <a:spLocks noGrp="1"/>
          </p:cNvSpPr>
          <p:nvPr>
            <p:ph idx="1"/>
          </p:nvPr>
        </p:nvSpPr>
        <p:spPr/>
        <p:txBody>
          <a:bodyPr>
            <a:normAutofit/>
          </a:bodyPr>
          <a:lstStyle/>
          <a:p>
            <a:r>
              <a:rPr lang="fr-FR" dirty="0"/>
              <a:t>Ravitaillement</a:t>
            </a:r>
          </a:p>
          <a:p>
            <a:pPr lvl="1"/>
            <a:r>
              <a:rPr lang="fr-FR" dirty="0"/>
              <a:t>n/a</a:t>
            </a:r>
            <a:endParaRPr lang="en-GB" dirty="0"/>
          </a:p>
          <a:p>
            <a:r>
              <a:rPr lang="fr-FR" dirty="0"/>
              <a:t>SDCA </a:t>
            </a:r>
          </a:p>
          <a:p>
            <a:pPr lvl="1"/>
            <a:r>
              <a:rPr lang="fr-FR" dirty="0" err="1"/>
              <a:t>Overlord</a:t>
            </a:r>
            <a:r>
              <a:rPr lang="fr-FR" dirty="0"/>
              <a:t> (E-2D, humain) – V9</a:t>
            </a:r>
          </a:p>
          <a:p>
            <a:pPr lvl="1"/>
            <a:r>
              <a:rPr lang="fr-FR" dirty="0" err="1"/>
              <a:t>Magic</a:t>
            </a:r>
            <a:r>
              <a:rPr lang="fr-FR" dirty="0"/>
              <a:t> (E-2D, IA) - V10</a:t>
            </a:r>
            <a:endParaRPr lang="en-GB" dirty="0"/>
          </a:p>
        </p:txBody>
      </p:sp>
    </p:spTree>
    <p:extLst>
      <p:ext uri="{BB962C8B-B14F-4D97-AF65-F5344CB8AC3E}">
        <p14:creationId xmlns:p14="http://schemas.microsoft.com/office/powerpoint/2010/main" val="1884795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Situation - Défenses</a:t>
            </a:r>
            <a:endParaRPr lang="en-GB" dirty="0"/>
          </a:p>
        </p:txBody>
      </p:sp>
      <p:sp>
        <p:nvSpPr>
          <p:cNvPr id="3" name="Content Placeholder 2"/>
          <p:cNvSpPr>
            <a:spLocks noGrp="1"/>
          </p:cNvSpPr>
          <p:nvPr>
            <p:ph idx="1"/>
          </p:nvPr>
        </p:nvSpPr>
        <p:spPr/>
        <p:txBody>
          <a:bodyPr>
            <a:normAutofit/>
          </a:bodyPr>
          <a:lstStyle/>
          <a:p>
            <a:r>
              <a:rPr lang="fr-FR" dirty="0"/>
              <a:t>Défenses</a:t>
            </a:r>
          </a:p>
          <a:p>
            <a:pPr lvl="1"/>
            <a:r>
              <a:rPr lang="fr-FR" dirty="0"/>
              <a:t>n/a</a:t>
            </a:r>
            <a:endParaRPr lang="fi-FI" dirty="0"/>
          </a:p>
          <a:p>
            <a:endParaRPr lang="en-GB" b="0" dirty="0"/>
          </a:p>
        </p:txBody>
      </p:sp>
    </p:spTree>
    <p:extLst>
      <p:ext uri="{BB962C8B-B14F-4D97-AF65-F5344CB8AC3E}">
        <p14:creationId xmlns:p14="http://schemas.microsoft.com/office/powerpoint/2010/main" val="3902203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Menaces</a:t>
            </a:r>
            <a:endParaRPr lang="en-GB" dirty="0"/>
          </a:p>
        </p:txBody>
      </p:sp>
      <p:sp>
        <p:nvSpPr>
          <p:cNvPr id="3" name="Text Placeholder 2"/>
          <p:cNvSpPr>
            <a:spLocks noGrp="1"/>
          </p:cNvSpPr>
          <p:nvPr>
            <p:ph idx="1"/>
          </p:nvPr>
        </p:nvSpPr>
        <p:spPr/>
        <p:txBody>
          <a:bodyPr>
            <a:normAutofit fontScale="92500" lnSpcReduction="10000"/>
          </a:bodyPr>
          <a:lstStyle/>
          <a:p>
            <a:r>
              <a:rPr lang="fr-FR" dirty="0"/>
              <a:t>Mercenaires engagés pour la protection de l’événement</a:t>
            </a:r>
          </a:p>
          <a:p>
            <a:pPr lvl="1"/>
            <a:r>
              <a:rPr lang="fr-FR" dirty="0"/>
              <a:t>Groupe « Intermarché sécu+ »</a:t>
            </a:r>
          </a:p>
          <a:p>
            <a:pPr lvl="2"/>
            <a:r>
              <a:rPr lang="fr-FR" dirty="0"/>
              <a:t>Au troisième chasseur engagé, les fox-2 offerts</a:t>
            </a:r>
          </a:p>
          <a:p>
            <a:r>
              <a:rPr lang="fr-FR" dirty="0"/>
              <a:t>Sol</a:t>
            </a:r>
          </a:p>
          <a:p>
            <a:pPr lvl="1"/>
            <a:r>
              <a:rPr lang="fr-FR" dirty="0"/>
              <a:t>SAM</a:t>
            </a:r>
          </a:p>
          <a:p>
            <a:pPr lvl="2"/>
            <a:r>
              <a:rPr lang="ru-RU" dirty="0"/>
              <a:t>2К12 "Куб" </a:t>
            </a:r>
            <a:r>
              <a:rPr lang="fr-FR" dirty="0"/>
              <a:t>(</a:t>
            </a:r>
            <a:r>
              <a:rPr lang="fr-FR" b="1" dirty="0"/>
              <a:t>SA-6 "</a:t>
            </a:r>
            <a:r>
              <a:rPr lang="fr-FR" b="1" dirty="0" err="1"/>
              <a:t>Gainful</a:t>
            </a:r>
            <a:r>
              <a:rPr lang="fr-FR" b="1" dirty="0"/>
              <a:t>"</a:t>
            </a:r>
            <a:r>
              <a:rPr lang="fr-FR" dirty="0"/>
              <a:t>)</a:t>
            </a:r>
          </a:p>
          <a:p>
            <a:r>
              <a:rPr lang="fr-FR" dirty="0"/>
              <a:t>A/A</a:t>
            </a:r>
          </a:p>
          <a:p>
            <a:pPr lvl="1"/>
            <a:r>
              <a:rPr lang="en-US" dirty="0"/>
              <a:t>F15C, F16 BLK52</a:t>
            </a:r>
          </a:p>
        </p:txBody>
      </p:sp>
    </p:spTree>
    <p:extLst>
      <p:ext uri="{BB962C8B-B14F-4D97-AF65-F5344CB8AC3E}">
        <p14:creationId xmlns:p14="http://schemas.microsoft.com/office/powerpoint/2010/main" val="416379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Image 11" descr="Une image contenant texte, reine&#10;&#10;Description générée automatiquement">
            <a:extLst>
              <a:ext uri="{FF2B5EF4-FFF2-40B4-BE49-F238E27FC236}">
                <a16:creationId xmlns:a16="http://schemas.microsoft.com/office/drawing/2014/main" id="{0BF4A7F2-9FC2-4CF0-A158-95D9582DF6DA}"/>
              </a:ext>
            </a:extLst>
          </p:cNvPr>
          <p:cNvPicPr>
            <a:picLocks noChangeAspect="1"/>
          </p:cNvPicPr>
          <p:nvPr/>
        </p:nvPicPr>
        <p:blipFill rotWithShape="1">
          <a:blip r:embed="rId3">
            <a:extLst>
              <a:ext uri="{28A0092B-C50C-407E-A947-70E740481C1C}">
                <a14:useLocalDpi xmlns:a14="http://schemas.microsoft.com/office/drawing/2010/main" val="0"/>
              </a:ext>
            </a:extLst>
          </a:blip>
          <a:srcRect t="13330" r="-1" b="12074"/>
          <a:stretch/>
        </p:blipFill>
        <p:spPr>
          <a:xfrm>
            <a:off x="0" y="266515"/>
            <a:ext cx="4160452" cy="3049204"/>
          </a:xfrm>
          <a:prstGeom prst="rect">
            <a:avLst/>
          </a:prstGeom>
          <a:effectLst>
            <a:softEdge rad="317500"/>
          </a:effectLst>
        </p:spPr>
      </p:pic>
      <p:pic>
        <p:nvPicPr>
          <p:cNvPr id="3" name="Image 2" descr="Une image contenant bâtiment, rideau, tapis&#10;&#10;Description générée automatiquement">
            <a:extLst>
              <a:ext uri="{FF2B5EF4-FFF2-40B4-BE49-F238E27FC236}">
                <a16:creationId xmlns:a16="http://schemas.microsoft.com/office/drawing/2014/main" id="{AC11B5DD-5DCC-431F-984C-D6A03476396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WatercolorSponge/>
                    </a14:imgEffect>
                  </a14:imgLayer>
                </a14:imgProps>
              </a:ext>
              <a:ext uri="{28A0092B-C50C-407E-A947-70E740481C1C}">
                <a14:useLocalDpi xmlns:a14="http://schemas.microsoft.com/office/drawing/2010/main" val="0"/>
              </a:ext>
            </a:extLst>
          </a:blip>
          <a:srcRect l="11037" r="11648" b="3"/>
          <a:stretch/>
        </p:blipFill>
        <p:spPr>
          <a:xfrm>
            <a:off x="297658" y="3509963"/>
            <a:ext cx="4160452" cy="3026833"/>
          </a:xfrm>
          <a:prstGeom prst="rect">
            <a:avLst/>
          </a:prstGeom>
          <a:effectLst>
            <a:softEdge rad="317500"/>
          </a:effectLst>
        </p:spPr>
      </p:pic>
      <p:pic>
        <p:nvPicPr>
          <p:cNvPr id="4" name="Image 3" descr="Une image contenant eau, extérieur, océan, bateau&#10;&#10;Description générée automatiquement">
            <a:extLst>
              <a:ext uri="{FF2B5EF4-FFF2-40B4-BE49-F238E27FC236}">
                <a16:creationId xmlns:a16="http://schemas.microsoft.com/office/drawing/2014/main" id="{01946A17-EBB3-4A70-A3CF-D82F2FCC6D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4289" y="2960710"/>
            <a:ext cx="4804551" cy="2702560"/>
          </a:xfrm>
          <a:prstGeom prst="rect">
            <a:avLst/>
          </a:prstGeom>
          <a:effectLst>
            <a:softEdge rad="762000"/>
          </a:effectLst>
        </p:spPr>
      </p:pic>
      <p:sp>
        <p:nvSpPr>
          <p:cNvPr id="5" name="Title 4"/>
          <p:cNvSpPr>
            <a:spLocks noGrp="1"/>
          </p:cNvSpPr>
          <p:nvPr>
            <p:ph type="ctrTitle"/>
          </p:nvPr>
        </p:nvSpPr>
        <p:spPr>
          <a:xfrm>
            <a:off x="4263185" y="4942477"/>
            <a:ext cx="7863840" cy="1915523"/>
          </a:xfrm>
        </p:spPr>
        <p:txBody>
          <a:bodyPr>
            <a:normAutofit/>
          </a:bodyPr>
          <a:lstStyle/>
          <a:p>
            <a:pPr algn="l"/>
            <a:r>
              <a:rPr lang="fr-FR" dirty="0"/>
              <a:t>Pour Quelques Pétrodollars De Plus</a:t>
            </a:r>
          </a:p>
        </p:txBody>
      </p:sp>
    </p:spTree>
    <p:extLst>
      <p:ext uri="{BB962C8B-B14F-4D97-AF65-F5344CB8AC3E}">
        <p14:creationId xmlns:p14="http://schemas.microsoft.com/office/powerpoint/2010/main" val="2039902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Météo</a:t>
            </a:r>
            <a:endParaRPr lang="en-GB" dirty="0"/>
          </a:p>
        </p:txBody>
      </p:sp>
      <p:sp>
        <p:nvSpPr>
          <p:cNvPr id="4" name="Text Placeholder 3"/>
          <p:cNvSpPr>
            <a:spLocks noGrp="1"/>
          </p:cNvSpPr>
          <p:nvPr>
            <p:ph idx="1"/>
          </p:nvPr>
        </p:nvSpPr>
        <p:spPr/>
        <p:txBody>
          <a:bodyPr>
            <a:normAutofit/>
          </a:bodyPr>
          <a:lstStyle/>
          <a:p>
            <a:r>
              <a:rPr lang="fr-FR" dirty="0"/>
              <a:t>METAR</a:t>
            </a:r>
          </a:p>
          <a:p>
            <a:pPr lvl="1"/>
            <a:r>
              <a:rPr lang="fr-FR" dirty="0"/>
              <a:t>OMLW</a:t>
            </a:r>
            <a:r>
              <a:rPr lang="pl-PL" dirty="0"/>
              <a:t> </a:t>
            </a:r>
            <a:r>
              <a:rPr lang="fr-FR" dirty="0"/>
              <a:t>8</a:t>
            </a:r>
            <a:r>
              <a:rPr lang="pl-PL" dirty="0"/>
              <a:t>1</a:t>
            </a:r>
            <a:r>
              <a:rPr lang="fr-FR" dirty="0"/>
              <a:t>030</a:t>
            </a:r>
            <a:r>
              <a:rPr lang="pl-PL" dirty="0"/>
              <a:t>Z </a:t>
            </a:r>
            <a:r>
              <a:rPr lang="fr-FR" dirty="0"/>
              <a:t>18002</a:t>
            </a:r>
            <a:r>
              <a:rPr lang="pl-PL" dirty="0"/>
              <a:t>KT 9999 SCT0</a:t>
            </a:r>
            <a:r>
              <a:rPr lang="fr-FR" dirty="0"/>
              <a:t>33</a:t>
            </a:r>
            <a:r>
              <a:rPr lang="pl-PL" dirty="0"/>
              <a:t> </a:t>
            </a:r>
            <a:r>
              <a:rPr lang="fr-FR" dirty="0"/>
              <a:t>18</a:t>
            </a:r>
            <a:r>
              <a:rPr lang="pl-PL" dirty="0"/>
              <a:t>/</a:t>
            </a:r>
            <a:r>
              <a:rPr lang="fr-FR" dirty="0"/>
              <a:t>M19</a:t>
            </a:r>
            <a:r>
              <a:rPr lang="pl-PL" dirty="0"/>
              <a:t> Q10</a:t>
            </a:r>
            <a:r>
              <a:rPr lang="fr-FR" dirty="0"/>
              <a:t>19</a:t>
            </a:r>
            <a:r>
              <a:rPr lang="pl-PL" dirty="0"/>
              <a:t> NOSIG</a:t>
            </a:r>
            <a:r>
              <a:rPr lang="fr-FR" dirty="0"/>
              <a:t>=</a:t>
            </a:r>
            <a:endParaRPr lang="en-GB" dirty="0"/>
          </a:p>
        </p:txBody>
      </p:sp>
    </p:spTree>
    <p:extLst>
      <p:ext uri="{BB962C8B-B14F-4D97-AF65-F5344CB8AC3E}">
        <p14:creationId xmlns:p14="http://schemas.microsoft.com/office/powerpoint/2010/main" val="422421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19820" y="3801826"/>
            <a:ext cx="493242" cy="38281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fr-FR" dirty="0"/>
              <a:t>Attribution des objectifs par escadrilles</a:t>
            </a:r>
            <a:endParaRPr lang="en-GB" dirty="0"/>
          </a:p>
        </p:txBody>
      </p:sp>
      <p:sp>
        <p:nvSpPr>
          <p:cNvPr id="4" name="Text Placeholder 3"/>
          <p:cNvSpPr>
            <a:spLocks noGrp="1"/>
          </p:cNvSpPr>
          <p:nvPr>
            <p:ph idx="1"/>
          </p:nvPr>
        </p:nvSpPr>
        <p:spPr/>
        <p:txBody>
          <a:bodyPr>
            <a:normAutofit/>
          </a:bodyPr>
          <a:lstStyle/>
          <a:p>
            <a:pPr algn="ctr"/>
            <a:endParaRPr lang="fr-FR" dirty="0"/>
          </a:p>
          <a:p>
            <a:pPr algn="ctr"/>
            <a:r>
              <a:rPr lang="fr-FR" dirty="0"/>
              <a:t>À planifier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663" y="1922839"/>
            <a:ext cx="345969" cy="3973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17" y="2877661"/>
            <a:ext cx="276458" cy="4017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32" y="3314569"/>
            <a:ext cx="356581" cy="41898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904" y="4306666"/>
            <a:ext cx="358685" cy="40172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314" y="4301753"/>
            <a:ext cx="342358" cy="40556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983" y="3825188"/>
            <a:ext cx="335093" cy="39732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580" y="2396643"/>
            <a:ext cx="338631" cy="38900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887" y="2439502"/>
            <a:ext cx="332719" cy="397324"/>
          </a:xfrm>
          <a:prstGeom prst="rect">
            <a:avLst/>
          </a:prstGeom>
        </p:spPr>
      </p:pic>
      <p:pic>
        <p:nvPicPr>
          <p:cNvPr id="14" name="Picture 13"/>
          <p:cNvPicPr>
            <a:picLocks noChangeAspect="1"/>
          </p:cNvPicPr>
          <p:nvPr/>
        </p:nvPicPr>
        <p:blipFill>
          <a:blip r:embed="rId11"/>
          <a:stretch>
            <a:fillRect/>
          </a:stretch>
        </p:blipFill>
        <p:spPr>
          <a:xfrm>
            <a:off x="892698" y="1947239"/>
            <a:ext cx="392338" cy="384900"/>
          </a:xfrm>
          <a:prstGeom prst="rect">
            <a:avLst/>
          </a:prstGeom>
        </p:spPr>
      </p:pic>
      <p:pic>
        <p:nvPicPr>
          <p:cNvPr id="15" name="Picture 14"/>
          <p:cNvPicPr>
            <a:picLocks noChangeAspect="1"/>
          </p:cNvPicPr>
          <p:nvPr/>
        </p:nvPicPr>
        <p:blipFill>
          <a:blip r:embed="rId12"/>
          <a:stretch>
            <a:fillRect/>
          </a:stretch>
        </p:blipFill>
        <p:spPr>
          <a:xfrm>
            <a:off x="872727" y="2850153"/>
            <a:ext cx="359741" cy="427072"/>
          </a:xfrm>
          <a:prstGeom prst="rect">
            <a:avLst/>
          </a:prstGeom>
        </p:spPr>
      </p:pic>
      <p:pic>
        <p:nvPicPr>
          <p:cNvPr id="16" name="Picture 15"/>
          <p:cNvPicPr>
            <a:picLocks noChangeAspect="1"/>
          </p:cNvPicPr>
          <p:nvPr/>
        </p:nvPicPr>
        <p:blipFill>
          <a:blip r:embed="rId13"/>
          <a:stretch>
            <a:fillRect/>
          </a:stretch>
        </p:blipFill>
        <p:spPr>
          <a:xfrm>
            <a:off x="901267" y="3341729"/>
            <a:ext cx="347100" cy="395592"/>
          </a:xfrm>
          <a:prstGeom prst="rect">
            <a:avLst/>
          </a:prstGeom>
        </p:spPr>
      </p:pic>
    </p:spTree>
    <p:extLst>
      <p:ext uri="{BB962C8B-B14F-4D97-AF65-F5344CB8AC3E}">
        <p14:creationId xmlns:p14="http://schemas.microsoft.com/office/powerpoint/2010/main" val="3613765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Plan de fréquences – 3rd-wing</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52347712"/>
              </p:ext>
            </p:extLst>
          </p:nvPr>
        </p:nvGraphicFramePr>
        <p:xfrm>
          <a:off x="198500" y="1459958"/>
          <a:ext cx="11795000" cy="4595052"/>
        </p:xfrm>
        <a:graphic>
          <a:graphicData uri="http://schemas.openxmlformats.org/drawingml/2006/table">
            <a:tbl>
              <a:tblPr/>
              <a:tblGrid>
                <a:gridCol w="736773">
                  <a:extLst>
                    <a:ext uri="{9D8B030D-6E8A-4147-A177-3AD203B41FA5}">
                      <a16:colId xmlns:a16="http://schemas.microsoft.com/office/drawing/2014/main" val="919859721"/>
                    </a:ext>
                  </a:extLst>
                </a:gridCol>
                <a:gridCol w="736773">
                  <a:extLst>
                    <a:ext uri="{9D8B030D-6E8A-4147-A177-3AD203B41FA5}">
                      <a16:colId xmlns:a16="http://schemas.microsoft.com/office/drawing/2014/main" val="4267554392"/>
                    </a:ext>
                  </a:extLst>
                </a:gridCol>
                <a:gridCol w="736773">
                  <a:extLst>
                    <a:ext uri="{9D8B030D-6E8A-4147-A177-3AD203B41FA5}">
                      <a16:colId xmlns:a16="http://schemas.microsoft.com/office/drawing/2014/main" val="3096938090"/>
                    </a:ext>
                  </a:extLst>
                </a:gridCol>
                <a:gridCol w="1705860">
                  <a:extLst>
                    <a:ext uri="{9D8B030D-6E8A-4147-A177-3AD203B41FA5}">
                      <a16:colId xmlns:a16="http://schemas.microsoft.com/office/drawing/2014/main" val="2045741690"/>
                    </a:ext>
                  </a:extLst>
                </a:gridCol>
                <a:gridCol w="915988">
                  <a:extLst>
                    <a:ext uri="{9D8B030D-6E8A-4147-A177-3AD203B41FA5}">
                      <a16:colId xmlns:a16="http://schemas.microsoft.com/office/drawing/2014/main" val="1207355826"/>
                    </a:ext>
                  </a:extLst>
                </a:gridCol>
                <a:gridCol w="610657">
                  <a:extLst>
                    <a:ext uri="{9D8B030D-6E8A-4147-A177-3AD203B41FA5}">
                      <a16:colId xmlns:a16="http://schemas.microsoft.com/office/drawing/2014/main" val="3257898520"/>
                    </a:ext>
                  </a:extLst>
                </a:gridCol>
                <a:gridCol w="1194765">
                  <a:extLst>
                    <a:ext uri="{9D8B030D-6E8A-4147-A177-3AD203B41FA5}">
                      <a16:colId xmlns:a16="http://schemas.microsoft.com/office/drawing/2014/main" val="1749575626"/>
                    </a:ext>
                  </a:extLst>
                </a:gridCol>
                <a:gridCol w="736773">
                  <a:extLst>
                    <a:ext uri="{9D8B030D-6E8A-4147-A177-3AD203B41FA5}">
                      <a16:colId xmlns:a16="http://schemas.microsoft.com/office/drawing/2014/main" val="1814111826"/>
                    </a:ext>
                  </a:extLst>
                </a:gridCol>
                <a:gridCol w="736773">
                  <a:extLst>
                    <a:ext uri="{9D8B030D-6E8A-4147-A177-3AD203B41FA5}">
                      <a16:colId xmlns:a16="http://schemas.microsoft.com/office/drawing/2014/main" val="3216550459"/>
                    </a:ext>
                  </a:extLst>
                </a:gridCol>
                <a:gridCol w="736773">
                  <a:extLst>
                    <a:ext uri="{9D8B030D-6E8A-4147-A177-3AD203B41FA5}">
                      <a16:colId xmlns:a16="http://schemas.microsoft.com/office/drawing/2014/main" val="1228700382"/>
                    </a:ext>
                  </a:extLst>
                </a:gridCol>
                <a:gridCol w="736773">
                  <a:extLst>
                    <a:ext uri="{9D8B030D-6E8A-4147-A177-3AD203B41FA5}">
                      <a16:colId xmlns:a16="http://schemas.microsoft.com/office/drawing/2014/main" val="1284687149"/>
                    </a:ext>
                  </a:extLst>
                </a:gridCol>
                <a:gridCol w="736773">
                  <a:extLst>
                    <a:ext uri="{9D8B030D-6E8A-4147-A177-3AD203B41FA5}">
                      <a16:colId xmlns:a16="http://schemas.microsoft.com/office/drawing/2014/main" val="4024304335"/>
                    </a:ext>
                  </a:extLst>
                </a:gridCol>
                <a:gridCol w="736773">
                  <a:extLst>
                    <a:ext uri="{9D8B030D-6E8A-4147-A177-3AD203B41FA5}">
                      <a16:colId xmlns:a16="http://schemas.microsoft.com/office/drawing/2014/main" val="1253895866"/>
                    </a:ext>
                  </a:extLst>
                </a:gridCol>
                <a:gridCol w="736773">
                  <a:extLst>
                    <a:ext uri="{9D8B030D-6E8A-4147-A177-3AD203B41FA5}">
                      <a16:colId xmlns:a16="http://schemas.microsoft.com/office/drawing/2014/main" val="3784558690"/>
                    </a:ext>
                  </a:extLst>
                </a:gridCol>
              </a:tblGrid>
              <a:tr h="208866">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000000"/>
                    </a:solidFill>
                  </a:tcPr>
                </a:tc>
                <a:tc gridSpan="3">
                  <a:txBody>
                    <a:bodyPr/>
                    <a:lstStyle/>
                    <a:p>
                      <a:pPr algn="ctr" fontAlgn="b"/>
                      <a:r>
                        <a:rPr lang="fr-FR" sz="1000" b="0" i="0" u="none" strike="noStrike">
                          <a:solidFill>
                            <a:srgbClr val="FFFFFF"/>
                          </a:solidFill>
                          <a:effectLst/>
                          <a:latin typeface="+mn-lt"/>
                        </a:rPr>
                        <a:t>RADIO1 - VICTOR</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CCCCCC"/>
                      </a:solidFill>
                      <a:prstDash val="dot"/>
                      <a:round/>
                      <a:headEnd type="none" w="med" len="med"/>
                      <a:tailEnd type="none" w="med" len="med"/>
                    </a:lnT>
                    <a:lnB w="6350" cap="flat" cmpd="sng" algn="ctr">
                      <a:solidFill>
                        <a:srgbClr val="CCCCCC"/>
                      </a:solidFill>
                      <a:prstDash val="dot"/>
                      <a:round/>
                      <a:headEnd type="none" w="med" len="med"/>
                      <a:tailEnd type="none" w="med" len="med"/>
                    </a:lnB>
                    <a:solidFill>
                      <a:srgbClr val="000000"/>
                    </a:solidFill>
                  </a:tcPr>
                </a:tc>
                <a:tc hMerge="1">
                  <a:txBody>
                    <a:bodyPr/>
                    <a:lstStyle/>
                    <a:p>
                      <a:endParaRPr lang="fr-FR"/>
                    </a:p>
                  </a:txBody>
                  <a:tcPr/>
                </a:tc>
                <a:tc hMerge="1">
                  <a:txBody>
                    <a:bodyPr/>
                    <a:lstStyle/>
                    <a:p>
                      <a:endParaRPr lang="fr-FR"/>
                    </a:p>
                  </a:txBody>
                  <a:tcPr/>
                </a:tc>
                <a:tc gridSpan="3">
                  <a:txBody>
                    <a:bodyPr/>
                    <a:lstStyle/>
                    <a:p>
                      <a:pPr algn="ctr" fontAlgn="b"/>
                      <a:r>
                        <a:rPr lang="fr-FR" sz="1000" b="0" i="0" u="none" strike="noStrike">
                          <a:solidFill>
                            <a:srgbClr val="FFFFFF"/>
                          </a:solidFill>
                          <a:effectLst/>
                          <a:latin typeface="+mn-lt"/>
                        </a:rPr>
                        <a:t>RADIO2 - UNIFORM</a:t>
                      </a:r>
                    </a:p>
                  </a:txBody>
                  <a:tcPr marL="5925" marR="5925" marT="5925" marB="0" anchor="b">
                    <a:lnL w="6350" cap="flat" cmpd="sng" algn="ctr">
                      <a:solidFill>
                        <a:srgbClr val="000000"/>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CCCCCC"/>
                      </a:solidFill>
                      <a:prstDash val="dot"/>
                      <a:round/>
                      <a:headEnd type="none" w="med" len="med"/>
                      <a:tailEnd type="none" w="med" len="med"/>
                    </a:lnT>
                    <a:lnB w="6350" cap="flat" cmpd="sng" algn="ctr">
                      <a:solidFill>
                        <a:srgbClr val="CCCCCC"/>
                      </a:solidFill>
                      <a:prstDash val="dot"/>
                      <a:round/>
                      <a:headEnd type="none" w="med" len="med"/>
                      <a:tailEnd type="none" w="med" len="med"/>
                    </a:lnB>
                    <a:solidFill>
                      <a:srgbClr val="000000"/>
                    </a:solidFill>
                  </a:tcPr>
                </a:tc>
                <a:tc hMerge="1">
                  <a:txBody>
                    <a:bodyPr/>
                    <a:lstStyle/>
                    <a:p>
                      <a:endParaRPr lang="fr-FR"/>
                    </a:p>
                  </a:txBody>
                  <a:tcPr/>
                </a:tc>
                <a:tc hMerge="1">
                  <a:txBody>
                    <a:bodyPr/>
                    <a:lstStyle/>
                    <a:p>
                      <a:endParaRPr lang="fr-FR"/>
                    </a:p>
                  </a:txBody>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a:noFill/>
                    </a:lnT>
                    <a:lnB>
                      <a:noFill/>
                    </a:lnB>
                    <a:solidFill>
                      <a:srgbClr val="000000"/>
                    </a:solidFill>
                  </a:tcPr>
                </a:tc>
                <a:tc gridSpan="3">
                  <a:txBody>
                    <a:bodyPr/>
                    <a:lstStyle/>
                    <a:p>
                      <a:pPr algn="ctr" fontAlgn="b"/>
                      <a:r>
                        <a:rPr lang="fr-FR" sz="1000" b="0" i="0" u="none" strike="noStrike">
                          <a:solidFill>
                            <a:srgbClr val="FFFFFF"/>
                          </a:solidFill>
                          <a:effectLst/>
                          <a:latin typeface="+mn-lt"/>
                        </a:rPr>
                        <a:t>RADIO3 - FOX MIKE</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CCCCCC"/>
                      </a:solidFill>
                      <a:prstDash val="dot"/>
                      <a:round/>
                      <a:headEnd type="none" w="med" len="med"/>
                      <a:tailEnd type="none" w="med" len="med"/>
                    </a:lnB>
                    <a:solidFill>
                      <a:srgbClr val="000000"/>
                    </a:solidFill>
                  </a:tcPr>
                </a:tc>
                <a:tc hMerge="1">
                  <a:txBody>
                    <a:bodyPr/>
                    <a:lstStyle/>
                    <a:p>
                      <a:endParaRPr lang="fr-FR"/>
                    </a:p>
                  </a:txBody>
                  <a:tcPr/>
                </a:tc>
                <a:tc hMerge="1">
                  <a:txBody>
                    <a:bodyPr/>
                    <a:lstStyle/>
                    <a:p>
                      <a:endParaRPr lang="fr-FR"/>
                    </a:p>
                  </a:txBody>
                  <a:tcPr/>
                </a:tc>
                <a:tc gridSpan="3">
                  <a:txBody>
                    <a:bodyPr/>
                    <a:lstStyle/>
                    <a:p>
                      <a:pPr algn="ctr" fontAlgn="b"/>
                      <a:r>
                        <a:rPr lang="fr-FR" sz="1000" b="0" i="0" u="none" strike="noStrike">
                          <a:solidFill>
                            <a:srgbClr val="FFFFFF"/>
                          </a:solidFill>
                          <a:effectLst/>
                          <a:latin typeface="+mn-lt"/>
                        </a:rPr>
                        <a:t>RADIO4</a:t>
                      </a:r>
                    </a:p>
                  </a:txBody>
                  <a:tcPr marL="5925" marR="5925" marT="59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CCCCCC"/>
                      </a:solidFill>
                      <a:prstDash val="dot"/>
                      <a:round/>
                      <a:headEnd type="none" w="med" len="med"/>
                      <a:tailEnd type="none" w="med" len="med"/>
                    </a:lnB>
                    <a:solidFill>
                      <a:srgbClr val="000000"/>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63769277"/>
                  </a:ext>
                </a:extLst>
              </a:tr>
              <a:tr h="208866">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000000"/>
                    </a:solidFill>
                  </a:tcPr>
                </a:tc>
                <a:tc>
                  <a:txBody>
                    <a:bodyPr/>
                    <a:lstStyle/>
                    <a:p>
                      <a:pPr algn="ctr" fontAlgn="b"/>
                      <a:r>
                        <a:rPr lang="fr-FR" sz="1000" b="0" i="0" u="none" strike="noStrike">
                          <a:solidFill>
                            <a:srgbClr val="999999"/>
                          </a:solidFill>
                          <a:effectLst/>
                          <a:latin typeface="+mn-lt"/>
                        </a:rPr>
                        <a:t>DENOM</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FREQ</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REM</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DENOM</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FREQ</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REM</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000000"/>
                    </a:solidFill>
                  </a:tcPr>
                </a:tc>
                <a:tc>
                  <a:txBody>
                    <a:bodyPr/>
                    <a:lstStyle/>
                    <a:p>
                      <a:pPr algn="ctr" fontAlgn="b"/>
                      <a:r>
                        <a:rPr lang="fr-FR" sz="1000" b="0" i="0" u="none" strike="noStrike">
                          <a:solidFill>
                            <a:srgbClr val="999999"/>
                          </a:solidFill>
                          <a:effectLst/>
                          <a:latin typeface="+mn-lt"/>
                        </a:rPr>
                        <a:t>DENOM</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FREQ</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REM</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DENOM</a:t>
                      </a:r>
                    </a:p>
                  </a:txBody>
                  <a:tcPr marL="5925" marR="5925" marT="5925" marB="0" anchor="b">
                    <a:lnL>
                      <a:noFill/>
                    </a:lnL>
                    <a:lnR>
                      <a:noFill/>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FREQ</a:t>
                      </a:r>
                    </a:p>
                  </a:txBody>
                  <a:tcPr marL="5925" marR="5925" marT="5925" marB="0" anchor="b">
                    <a:lnL>
                      <a:noFill/>
                    </a:lnL>
                    <a:lnR w="6350" cap="flat" cmpd="sng" algn="ctr">
                      <a:solidFill>
                        <a:srgbClr val="CCCCCC"/>
                      </a:solidFill>
                      <a:prstDash val="dot"/>
                      <a:round/>
                      <a:headEnd type="none" w="med" len="med"/>
                      <a:tailEnd type="none" w="med" len="med"/>
                    </a:lnR>
                    <a:lnT w="6350" cap="flat" cmpd="sng" algn="ctr">
                      <a:solidFill>
                        <a:srgbClr val="CCCCCC"/>
                      </a:solidFill>
                      <a:prstDash val="dot"/>
                      <a:round/>
                      <a:headEnd type="none" w="med" len="med"/>
                      <a:tailEnd type="none" w="med" len="med"/>
                    </a:lnT>
                    <a:lnB>
                      <a:noFill/>
                    </a:lnB>
                    <a:solidFill>
                      <a:srgbClr val="666666"/>
                    </a:solidFill>
                  </a:tcPr>
                </a:tc>
                <a:tc>
                  <a:txBody>
                    <a:bodyPr/>
                    <a:lstStyle/>
                    <a:p>
                      <a:pPr algn="ctr" fontAlgn="b"/>
                      <a:r>
                        <a:rPr lang="fr-FR" sz="1000" b="0" i="0" u="none" strike="noStrike">
                          <a:solidFill>
                            <a:srgbClr val="999999"/>
                          </a:solidFill>
                          <a:effectLst/>
                          <a:latin typeface="+mn-lt"/>
                        </a:rPr>
                        <a:t>REM</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dot"/>
                      <a:round/>
                      <a:headEnd type="none" w="med" len="med"/>
                      <a:tailEnd type="none" w="med" len="med"/>
                    </a:lnT>
                    <a:lnB w="6350" cap="flat" cmpd="sng" algn="ctr">
                      <a:solidFill>
                        <a:srgbClr val="CCCCCC"/>
                      </a:solidFill>
                      <a:prstDash val="dot"/>
                      <a:round/>
                      <a:headEnd type="none" w="med" len="med"/>
                      <a:tailEnd type="none" w="med" len="med"/>
                    </a:lnB>
                    <a:solidFill>
                      <a:srgbClr val="666666"/>
                    </a:solidFill>
                  </a:tcPr>
                </a:tc>
                <a:extLst>
                  <a:ext uri="{0D108BD9-81ED-4DB2-BD59-A6C34878D82A}">
                    <a16:rowId xmlns:a16="http://schemas.microsoft.com/office/drawing/2014/main" val="826451636"/>
                  </a:ext>
                </a:extLst>
              </a:tr>
              <a:tr h="208866">
                <a:tc>
                  <a:txBody>
                    <a:bodyPr/>
                    <a:lstStyle/>
                    <a:p>
                      <a:pPr algn="ctr" fontAlgn="b"/>
                      <a:r>
                        <a:rPr lang="fr-FR" sz="1000" b="0" i="0" u="none" strike="noStrike">
                          <a:solidFill>
                            <a:srgbClr val="FFFFFF"/>
                          </a:solidFill>
                          <a:effectLst/>
                          <a:latin typeface="+mn-lt"/>
                        </a:rPr>
                        <a:t>1</a:t>
                      </a:r>
                    </a:p>
                  </a:txBody>
                  <a:tcPr marL="5925" marR="5925" marT="5925" marB="0" anchor="b">
                    <a:lnL>
                      <a:noFill/>
                    </a:lnL>
                    <a:lnR>
                      <a:noFill/>
                    </a:lnR>
                    <a:lnT>
                      <a:noFill/>
                    </a:lnT>
                    <a:lnB>
                      <a:noFill/>
                    </a:lnB>
                    <a:solidFill>
                      <a:srgbClr val="000000"/>
                    </a:solidFill>
                  </a:tcPr>
                </a:tc>
                <a:tc>
                  <a:txBody>
                    <a:bodyPr/>
                    <a:lstStyle/>
                    <a:p>
                      <a:pPr algn="r" fontAlgn="b"/>
                      <a:r>
                        <a:rPr lang="fr-FR" sz="1000" b="1" i="0" u="none" strike="noStrike" dirty="0">
                          <a:solidFill>
                            <a:srgbClr val="000000"/>
                          </a:solidFill>
                          <a:effectLst/>
                          <a:latin typeface="+mn-lt"/>
                        </a:rPr>
                        <a:t>Antoinette</a:t>
                      </a:r>
                    </a:p>
                  </a:txBody>
                  <a:tcPr marL="5925" marR="5925" marT="5925" marB="0" anchor="b">
                    <a:lnL>
                      <a:noFill/>
                    </a:lnL>
                    <a:lnR>
                      <a:noFill/>
                    </a:lnR>
                    <a:lnT>
                      <a:noFill/>
                    </a:lnT>
                    <a:lnB>
                      <a:noFill/>
                    </a:lnB>
                    <a:solidFill>
                      <a:srgbClr val="5B9BD5"/>
                    </a:solidFill>
                  </a:tcPr>
                </a:tc>
                <a:tc>
                  <a:txBody>
                    <a:bodyPr/>
                    <a:lstStyle/>
                    <a:p>
                      <a:pPr algn="ctr" fontAlgn="b"/>
                      <a:r>
                        <a:rPr lang="fr-FR" sz="1000" b="1" i="0" u="none" strike="noStrike" dirty="0">
                          <a:solidFill>
                            <a:srgbClr val="000000"/>
                          </a:solidFill>
                          <a:effectLst/>
                          <a:latin typeface="+mn-lt"/>
                        </a:rPr>
                        <a:t>125.250</a:t>
                      </a:r>
                    </a:p>
                  </a:txBody>
                  <a:tcPr marL="5925" marR="5925" marT="5925" marB="0" anchor="b">
                    <a:lnL>
                      <a:noFill/>
                    </a:lnL>
                    <a:lnR>
                      <a:noFill/>
                    </a:lnR>
                    <a:lnT>
                      <a:noFill/>
                    </a:lnT>
                    <a:lnB>
                      <a:noFill/>
                    </a:lnB>
                    <a:solidFill>
                      <a:srgbClr val="5B9BD5"/>
                    </a:solidFill>
                  </a:tcPr>
                </a:tc>
                <a:tc>
                  <a:txBody>
                    <a:bodyPr/>
                    <a:lstStyle/>
                    <a:p>
                      <a:pPr algn="ctr" fontAlgn="b"/>
                      <a:r>
                        <a:rPr lang="fr-FR" sz="1000" b="1" i="0" u="none" strike="noStrike" dirty="0">
                          <a:solidFill>
                            <a:srgbClr val="000000"/>
                          </a:solidFill>
                          <a:effectLst/>
                          <a:latin typeface="+mn-lt"/>
                        </a:rPr>
                        <a:t>Sol</a:t>
                      </a:r>
                    </a:p>
                  </a:txBody>
                  <a:tcPr marL="5925" marR="5925" marT="5925" marB="0" anchor="b">
                    <a:lnL>
                      <a:noFill/>
                    </a:lnL>
                    <a:lnR>
                      <a:noFill/>
                    </a:lnR>
                    <a:lnT>
                      <a:noFill/>
                    </a:lnT>
                    <a:lnB>
                      <a:noFill/>
                    </a:lnB>
                    <a:solidFill>
                      <a:srgbClr val="5B9BD5"/>
                    </a:solidFill>
                  </a:tcPr>
                </a:tc>
                <a:tc>
                  <a:txBody>
                    <a:bodyPr/>
                    <a:lstStyle/>
                    <a:p>
                      <a:pPr algn="r" fontAlgn="b"/>
                      <a:r>
                        <a:rPr lang="fr-FR" sz="1000" b="0" i="0" u="none" strike="noStrike" dirty="0">
                          <a:solidFill>
                            <a:srgbClr val="000000"/>
                          </a:solidFill>
                          <a:effectLst/>
                          <a:latin typeface="+mn-lt"/>
                        </a:rPr>
                        <a:t>Amsterdam</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227.100</a:t>
                      </a:r>
                    </a:p>
                  </a:txBody>
                  <a:tcPr marL="5925" marR="5925" marT="5925" marB="0" anchor="b">
                    <a:lnL>
                      <a:noFill/>
                    </a:lnL>
                    <a:lnR>
                      <a:noFill/>
                    </a:lnR>
                    <a:lnT>
                      <a:noFill/>
                    </a:lnT>
                    <a:lnB>
                      <a:noFill/>
                    </a:lnB>
                    <a:solidFill>
                      <a:srgbClr val="D9D9D9"/>
                    </a:solidFill>
                  </a:tcPr>
                </a:tc>
                <a:tc>
                  <a:txBody>
                    <a:bodyPr/>
                    <a:lstStyle/>
                    <a:p>
                      <a:pPr algn="ctr" fontAlgn="b"/>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1</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dirty="0" err="1">
                          <a:solidFill>
                            <a:srgbClr val="000000"/>
                          </a:solidFill>
                          <a:effectLst/>
                          <a:latin typeface="+mn-lt"/>
                        </a:rPr>
                        <a:t>Arnie</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030.000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dirty="0">
                          <a:solidFill>
                            <a:srgbClr val="000000"/>
                          </a:solidFill>
                          <a:effectLst/>
                          <a:latin typeface="+mn-lt"/>
                        </a:rPr>
                        <a:t>Ajaccio</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02.000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1452018130"/>
                  </a:ext>
                </a:extLst>
              </a:tr>
              <a:tr h="208866">
                <a:tc>
                  <a:txBody>
                    <a:bodyPr/>
                    <a:lstStyle/>
                    <a:p>
                      <a:pPr algn="ctr" fontAlgn="b"/>
                      <a:r>
                        <a:rPr lang="fr-FR" sz="1000" b="0" i="0" u="none" strike="noStrike">
                          <a:solidFill>
                            <a:srgbClr val="FFFFFF"/>
                          </a:solidFill>
                          <a:effectLst/>
                          <a:latin typeface="+mn-lt"/>
                        </a:rPr>
                        <a:t>2</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Bénédicte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122.300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Tour</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Bogota</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227.200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err="1">
                          <a:solidFill>
                            <a:srgbClr val="000000"/>
                          </a:solidFill>
                          <a:effectLst/>
                          <a:latin typeface="+mn-lt"/>
                        </a:rPr>
                        <a:t>Bones</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FFFFFF"/>
                          </a:solidFill>
                          <a:effectLst/>
                          <a:latin typeface="+mn-lt"/>
                        </a:rPr>
                        <a:t>2</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Barry</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031.000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Bordeaux</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03.000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742920952"/>
                  </a:ext>
                </a:extLst>
              </a:tr>
              <a:tr h="208866">
                <a:tc>
                  <a:txBody>
                    <a:bodyPr/>
                    <a:lstStyle/>
                    <a:p>
                      <a:pPr algn="ctr" fontAlgn="b"/>
                      <a:r>
                        <a:rPr lang="fr-FR" sz="1000" b="0" i="0" u="none" strike="noStrike">
                          <a:solidFill>
                            <a:srgbClr val="FFFFFF"/>
                          </a:solidFill>
                          <a:effectLst/>
                          <a:latin typeface="+mn-lt"/>
                        </a:rPr>
                        <a:t>3</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dirty="0">
                          <a:solidFill>
                            <a:srgbClr val="000000"/>
                          </a:solidFill>
                          <a:effectLst/>
                          <a:latin typeface="+mn-lt"/>
                        </a:rPr>
                        <a:t>Célestine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137.300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Approche</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dirty="0">
                          <a:solidFill>
                            <a:srgbClr val="000000"/>
                          </a:solidFill>
                          <a:effectLst/>
                          <a:latin typeface="+mn-lt"/>
                        </a:rPr>
                        <a:t>Copenhague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227.300</a:t>
                      </a:r>
                    </a:p>
                  </a:txBody>
                  <a:tcPr marL="5925" marR="5925" marT="5925" marB="0" anchor="b">
                    <a:lnL>
                      <a:noFill/>
                    </a:lnL>
                    <a:lnR>
                      <a:noFill/>
                    </a:lnR>
                    <a:lnT>
                      <a:noFill/>
                    </a:lnT>
                    <a:lnB>
                      <a:noFill/>
                    </a:lnB>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000" b="0" i="0" u="none" strike="noStrike" dirty="0">
                          <a:solidFill>
                            <a:srgbClr val="000000"/>
                          </a:solidFill>
                          <a:effectLst/>
                          <a:latin typeface="+mn-lt"/>
                        </a:rPr>
                        <a:t> </a:t>
                      </a:r>
                      <a:r>
                        <a:rPr lang="fr-FR" sz="1000" b="0" i="0" u="none" strike="noStrike" dirty="0" err="1">
                          <a:solidFill>
                            <a:srgbClr val="000000"/>
                          </a:solidFill>
                          <a:effectLst/>
                          <a:latin typeface="+mn-lt"/>
                        </a:rPr>
                        <a:t>Skull</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3</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Coddie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032.000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Colmar</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04.000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480939451"/>
                  </a:ext>
                </a:extLst>
              </a:tr>
              <a:tr h="208866">
                <a:tc>
                  <a:txBody>
                    <a:bodyPr/>
                    <a:lstStyle/>
                    <a:p>
                      <a:pPr algn="ctr" fontAlgn="b"/>
                      <a:r>
                        <a:rPr lang="fr-FR" sz="1000" b="0" i="0" u="none" strike="noStrike">
                          <a:solidFill>
                            <a:srgbClr val="FFFFFF"/>
                          </a:solidFill>
                          <a:effectLst/>
                          <a:latin typeface="+mn-lt"/>
                        </a:rPr>
                        <a:t>4</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Denise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124.300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Autre terrains – </a:t>
                      </a:r>
                      <a:r>
                        <a:rPr lang="fr-FR" sz="1000" b="0" i="0" u="none" strike="noStrike" dirty="0" err="1">
                          <a:solidFill>
                            <a:srgbClr val="000000"/>
                          </a:solidFill>
                          <a:effectLst/>
                          <a:latin typeface="+mn-lt"/>
                        </a:rPr>
                        <a:t>Autoinfo</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Damas</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dirty="0">
                          <a:solidFill>
                            <a:srgbClr val="000000"/>
                          </a:solidFill>
                          <a:effectLst/>
                          <a:latin typeface="+mn-lt"/>
                        </a:rPr>
                        <a:t>233.100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Viking</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FFFFFF"/>
                          </a:solidFill>
                          <a:effectLst/>
                          <a:latin typeface="+mn-lt"/>
                        </a:rPr>
                        <a:t>4</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Donnie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033.000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Dijon</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05.000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812857337"/>
                  </a:ext>
                </a:extLst>
              </a:tr>
              <a:tr h="208866">
                <a:tc>
                  <a:txBody>
                    <a:bodyPr/>
                    <a:lstStyle/>
                    <a:p>
                      <a:pPr algn="ctr" fontAlgn="b"/>
                      <a:r>
                        <a:rPr lang="fr-FR" sz="1000" b="0" i="0" u="none" strike="noStrike">
                          <a:solidFill>
                            <a:srgbClr val="FFFFFF"/>
                          </a:solidFill>
                          <a:effectLst/>
                          <a:latin typeface="+mn-lt"/>
                        </a:rPr>
                        <a:t>5</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Elisabeth</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125.300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Erevan</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233.200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Shark</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5</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Eddy</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034.000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Epinal</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05.000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09934932"/>
                  </a:ext>
                </a:extLst>
              </a:tr>
              <a:tr h="208866">
                <a:tc>
                  <a:txBody>
                    <a:bodyPr/>
                    <a:lstStyle/>
                    <a:p>
                      <a:pPr algn="ctr" fontAlgn="b"/>
                      <a:r>
                        <a:rPr lang="fr-FR" sz="1000" b="0" i="0" u="none" strike="noStrike">
                          <a:solidFill>
                            <a:srgbClr val="FFFFFF"/>
                          </a:solidFill>
                          <a:effectLst/>
                          <a:latin typeface="+mn-lt"/>
                        </a:rPr>
                        <a:t>6</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Françoise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123.500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 Tarawa</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Freetown</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233.300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err="1">
                          <a:solidFill>
                            <a:srgbClr val="000000"/>
                          </a:solidFill>
                          <a:effectLst/>
                          <a:latin typeface="+mn-lt"/>
                        </a:rPr>
                        <a:t>Blacksheep</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FFFFFF"/>
                          </a:solidFill>
                          <a:effectLst/>
                          <a:latin typeface="+mn-lt"/>
                        </a:rPr>
                        <a:t>6</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Franky</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040.000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Fréjus</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06.000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010938070"/>
                  </a:ext>
                </a:extLst>
              </a:tr>
              <a:tr h="208866">
                <a:tc>
                  <a:txBody>
                    <a:bodyPr/>
                    <a:lstStyle/>
                    <a:p>
                      <a:pPr algn="ctr" fontAlgn="b"/>
                      <a:r>
                        <a:rPr lang="fr-FR" sz="1000" b="0" i="0" u="none" strike="noStrike">
                          <a:solidFill>
                            <a:srgbClr val="FFFFFF"/>
                          </a:solidFill>
                          <a:effectLst/>
                          <a:latin typeface="+mn-lt"/>
                        </a:rPr>
                        <a:t>7</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Geneviève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127.300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err="1">
                          <a:solidFill>
                            <a:srgbClr val="000000"/>
                          </a:solidFill>
                          <a:effectLst/>
                          <a:latin typeface="+mn-lt"/>
                        </a:rPr>
                        <a:t>Stennis</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Gibraltar</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229.100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Felix</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FFFFFF"/>
                          </a:solidFill>
                          <a:effectLst/>
                          <a:latin typeface="+mn-lt"/>
                        </a:rPr>
                        <a:t>7</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Gary</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041.000</a:t>
                      </a:r>
                    </a:p>
                  </a:txBody>
                  <a:tcPr marL="5925" marR="5925" marT="5925" marB="0" anchor="b">
                    <a:lnL>
                      <a:noFill/>
                    </a:lnL>
                    <a:lnR>
                      <a:noFill/>
                    </a:lnR>
                    <a:lnT>
                      <a:noFill/>
                    </a:lnT>
                    <a:lnB>
                      <a:noFill/>
                    </a:lnB>
                    <a:solidFill>
                      <a:srgbClr val="FFFFFF"/>
                    </a:solidFill>
                  </a:tcPr>
                </a:tc>
                <a:tc>
                  <a:txBody>
                    <a:bodyPr/>
                    <a:lstStyle/>
                    <a:p>
                      <a:pPr algn="ctr" fontAlgn="b"/>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Grenoble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07.000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09996816"/>
                  </a:ext>
                </a:extLst>
              </a:tr>
              <a:tr h="208866">
                <a:tc>
                  <a:txBody>
                    <a:bodyPr/>
                    <a:lstStyle/>
                    <a:p>
                      <a:pPr algn="ctr" fontAlgn="b"/>
                      <a:r>
                        <a:rPr lang="fr-FR" sz="1000" b="0" i="0" u="none" strike="noStrike">
                          <a:solidFill>
                            <a:srgbClr val="FFFFFF"/>
                          </a:solidFill>
                          <a:effectLst/>
                          <a:latin typeface="+mn-lt"/>
                        </a:rPr>
                        <a:t>8</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Hermione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118.250</a:t>
                      </a:r>
                    </a:p>
                  </a:txBody>
                  <a:tcPr marL="5925" marR="5925" marT="5925" marB="0" anchor="b">
                    <a:lnL>
                      <a:noFill/>
                    </a:lnL>
                    <a:lnR>
                      <a:noFill/>
                    </a:lnR>
                    <a:lnT>
                      <a:noFill/>
                    </a:lnT>
                    <a:lnB>
                      <a:noFill/>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000" b="1" i="0" u="none" strike="noStrike" dirty="0">
                          <a:solidFill>
                            <a:srgbClr val="000000"/>
                          </a:solidFill>
                          <a:effectLst/>
                          <a:latin typeface="+mn-lt"/>
                        </a:rPr>
                        <a:t>Tactique A/S</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Havana</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229.200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Kodiak</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FFFFFF"/>
                          </a:solidFill>
                          <a:effectLst/>
                          <a:latin typeface="+mn-lt"/>
                        </a:rPr>
                        <a:t>8</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Henry</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042.000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Hachan</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08.000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350566449"/>
                  </a:ext>
                </a:extLst>
              </a:tr>
              <a:tr h="208866">
                <a:tc>
                  <a:txBody>
                    <a:bodyPr/>
                    <a:lstStyle/>
                    <a:p>
                      <a:pPr algn="ctr" fontAlgn="b"/>
                      <a:r>
                        <a:rPr lang="fr-FR" sz="1000" b="0" i="0" u="none" strike="noStrike">
                          <a:solidFill>
                            <a:srgbClr val="FFFFFF"/>
                          </a:solidFill>
                          <a:effectLst/>
                          <a:latin typeface="+mn-lt"/>
                        </a:rPr>
                        <a:t>9</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Irène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119.500</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dirty="0" err="1">
                          <a:solidFill>
                            <a:srgbClr val="000000"/>
                          </a:solidFill>
                          <a:effectLst/>
                          <a:latin typeface="+mn-lt"/>
                        </a:rPr>
                        <a:t>Overlord</a:t>
                      </a:r>
                      <a:r>
                        <a:rPr lang="fr-FR" sz="1000" b="1" i="0" u="none" strike="noStrike" dirty="0">
                          <a:solidFill>
                            <a:srgbClr val="000000"/>
                          </a:solidFill>
                          <a:effectLst/>
                          <a:latin typeface="+mn-lt"/>
                        </a:rPr>
                        <a:t> - Tactique A/A</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Islamabad</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229.300</a:t>
                      </a:r>
                    </a:p>
                  </a:txBody>
                  <a:tcPr marL="5925" marR="5925" marT="5925" marB="0" anchor="b">
                    <a:lnL>
                      <a:noFill/>
                    </a:lnL>
                    <a:lnR>
                      <a:noFill/>
                    </a:lnR>
                    <a:lnT>
                      <a:noFill/>
                    </a:lnT>
                    <a:lnB>
                      <a:noFill/>
                    </a:lnB>
                    <a:solidFill>
                      <a:srgbClr val="D9D9D9"/>
                    </a:solidFill>
                  </a:tcPr>
                </a:tc>
                <a:tc>
                  <a:txBody>
                    <a:bodyPr/>
                    <a:lstStyle/>
                    <a:p>
                      <a:pPr algn="ctr" fontAlgn="b"/>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9</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dirty="0">
                          <a:solidFill>
                            <a:srgbClr val="000000"/>
                          </a:solidFill>
                          <a:effectLst/>
                          <a:latin typeface="+mn-lt"/>
                        </a:rPr>
                        <a:t>Iggy</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043.000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Ingnaucourt</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09.000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71247668"/>
                  </a:ext>
                </a:extLst>
              </a:tr>
              <a:tr h="208866">
                <a:tc>
                  <a:txBody>
                    <a:bodyPr/>
                    <a:lstStyle/>
                    <a:p>
                      <a:pPr algn="ctr" fontAlgn="b"/>
                      <a:r>
                        <a:rPr lang="fr-FR" sz="1000" b="0" i="0" u="none" strike="noStrike" dirty="0">
                          <a:solidFill>
                            <a:srgbClr val="FFFFFF"/>
                          </a:solidFill>
                          <a:effectLst/>
                          <a:latin typeface="+mn-lt"/>
                        </a:rPr>
                        <a:t>10</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Justine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120.750</a:t>
                      </a:r>
                    </a:p>
                  </a:txBody>
                  <a:tcPr marL="5925" marR="5925" marT="5925" marB="0" anchor="b">
                    <a:lnL>
                      <a:noFill/>
                    </a:lnL>
                    <a:lnR>
                      <a:noFill/>
                    </a:lnR>
                    <a:lnT>
                      <a:noFill/>
                    </a:lnT>
                    <a:lnB>
                      <a:noFill/>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000" b="0" i="0" u="none" strike="noStrike" dirty="0">
                          <a:solidFill>
                            <a:srgbClr val="000000"/>
                          </a:solidFill>
                          <a:effectLst/>
                          <a:latin typeface="+mn-lt"/>
                        </a:rPr>
                        <a:t> </a:t>
                      </a:r>
                      <a:r>
                        <a:rPr lang="fr-FR" sz="1000" b="1" i="0" u="none" strike="noStrike" dirty="0" err="1">
                          <a:solidFill>
                            <a:srgbClr val="000000"/>
                          </a:solidFill>
                          <a:effectLst/>
                          <a:latin typeface="+mn-lt"/>
                        </a:rPr>
                        <a:t>Magic</a:t>
                      </a:r>
                      <a:r>
                        <a:rPr lang="fr-FR" sz="1000" b="1" i="0" u="none" strike="noStrike" dirty="0">
                          <a:solidFill>
                            <a:srgbClr val="000000"/>
                          </a:solidFill>
                          <a:effectLst/>
                          <a:latin typeface="+mn-lt"/>
                        </a:rPr>
                        <a:t> - Tactique A/A</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Jerusalem</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310.100</a:t>
                      </a:r>
                    </a:p>
                  </a:txBody>
                  <a:tcPr marL="5925" marR="5925" marT="5925" marB="0" anchor="b">
                    <a:lnL>
                      <a:noFill/>
                    </a:lnL>
                    <a:lnR>
                      <a:noFill/>
                    </a:lnR>
                    <a:lnT>
                      <a:noFill/>
                    </a:lnT>
                    <a:lnB>
                      <a:noFill/>
                    </a:lnB>
                    <a:solidFill>
                      <a:srgbClr val="FFFFFF"/>
                    </a:solidFill>
                  </a:tcPr>
                </a:tc>
                <a:tc>
                  <a:txBody>
                    <a:bodyPr/>
                    <a:lstStyle/>
                    <a:p>
                      <a:pPr algn="ctr" fontAlgn="b"/>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FFFFFF"/>
                          </a:solidFill>
                          <a:effectLst/>
                          <a:latin typeface="+mn-lt"/>
                        </a:rPr>
                        <a:t>10</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Jhonny</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044.000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Jalognes</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10.000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975600705"/>
                  </a:ext>
                </a:extLst>
              </a:tr>
              <a:tr h="208866">
                <a:tc>
                  <a:txBody>
                    <a:bodyPr/>
                    <a:lstStyle/>
                    <a:p>
                      <a:pPr algn="ctr" fontAlgn="b"/>
                      <a:r>
                        <a:rPr lang="fr-FR" sz="1000" b="0" i="0" u="none" strike="noStrike">
                          <a:solidFill>
                            <a:srgbClr val="FFFFFF"/>
                          </a:solidFill>
                          <a:effectLst/>
                          <a:latin typeface="+mn-lt"/>
                        </a:rPr>
                        <a:t>11</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Katya</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138.400</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dirty="0">
                          <a:solidFill>
                            <a:srgbClr val="000000"/>
                          </a:solidFill>
                          <a:effectLst/>
                          <a:latin typeface="+mn-lt"/>
                        </a:rPr>
                        <a:t>Arco</a:t>
                      </a:r>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Katmandu</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339.725</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11</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dirty="0" err="1">
                          <a:solidFill>
                            <a:srgbClr val="000000"/>
                          </a:solidFill>
                          <a:effectLst/>
                          <a:latin typeface="+mn-lt"/>
                        </a:rPr>
                        <a:t>Kody</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035.000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Kerlouan</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11.000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13325318"/>
                  </a:ext>
                </a:extLst>
              </a:tr>
              <a:tr h="208866">
                <a:tc>
                  <a:txBody>
                    <a:bodyPr/>
                    <a:lstStyle/>
                    <a:p>
                      <a:pPr algn="ctr" fontAlgn="b"/>
                      <a:r>
                        <a:rPr lang="fr-FR" sz="1000" b="0" i="0" u="none" strike="noStrike">
                          <a:solidFill>
                            <a:srgbClr val="FFFFFF"/>
                          </a:solidFill>
                          <a:effectLst/>
                          <a:latin typeface="+mn-lt"/>
                        </a:rPr>
                        <a:t>12</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Louise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134.500</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dirty="0">
                          <a:solidFill>
                            <a:srgbClr val="000000"/>
                          </a:solidFill>
                          <a:effectLst/>
                          <a:latin typeface="+mn-lt"/>
                        </a:rPr>
                        <a:t>Texaco</a:t>
                      </a:r>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Lisbonne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225.100</a:t>
                      </a:r>
                    </a:p>
                  </a:txBody>
                  <a:tcPr marL="5925" marR="5925" marT="5925" marB="0" anchor="b">
                    <a:lnL>
                      <a:noFill/>
                    </a:lnL>
                    <a:lnR>
                      <a:noFill/>
                    </a:lnR>
                    <a:lnT>
                      <a:noFill/>
                    </a:lnT>
                    <a:lnB>
                      <a:noFill/>
                    </a:lnB>
                    <a:solidFill>
                      <a:srgbClr val="FFFFFF"/>
                    </a:solidFill>
                  </a:tcPr>
                </a:tc>
                <a:tc>
                  <a:txBody>
                    <a:bodyPr/>
                    <a:lstStyle/>
                    <a:p>
                      <a:pPr algn="ctr" fontAlgn="b"/>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FFFFFF"/>
                          </a:solidFill>
                          <a:effectLst/>
                          <a:latin typeface="+mn-lt"/>
                        </a:rPr>
                        <a:t>12</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Lonnie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dirty="0">
                          <a:solidFill>
                            <a:srgbClr val="000000"/>
                          </a:solidFill>
                          <a:effectLst/>
                          <a:latin typeface="+mn-lt"/>
                        </a:rPr>
                        <a:t>036.000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Limoges</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12.000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041348402"/>
                  </a:ext>
                </a:extLst>
              </a:tr>
              <a:tr h="208866">
                <a:tc>
                  <a:txBody>
                    <a:bodyPr/>
                    <a:lstStyle/>
                    <a:p>
                      <a:pPr algn="ctr" fontAlgn="b"/>
                      <a:r>
                        <a:rPr lang="fr-FR" sz="1000" b="0" i="0" u="none" strike="noStrike">
                          <a:solidFill>
                            <a:srgbClr val="FFFFFF"/>
                          </a:solidFill>
                          <a:effectLst/>
                          <a:latin typeface="+mn-lt"/>
                        </a:rPr>
                        <a:t>13</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Marie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136.400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 </a:t>
                      </a:r>
                      <a:r>
                        <a:rPr lang="fr-FR" sz="1000" b="1" i="0" u="none" strike="noStrike" dirty="0">
                          <a:solidFill>
                            <a:srgbClr val="000000"/>
                          </a:solidFill>
                          <a:effectLst/>
                          <a:latin typeface="+mn-lt"/>
                        </a:rPr>
                        <a:t>Shell</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Madagascar</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225.200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13</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Martie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dirty="0">
                          <a:solidFill>
                            <a:srgbClr val="000000"/>
                          </a:solidFill>
                          <a:effectLst/>
                          <a:latin typeface="+mn-lt"/>
                        </a:rPr>
                        <a:t>037.000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Montpellier</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13.000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875342324"/>
                  </a:ext>
                </a:extLst>
              </a:tr>
              <a:tr h="208866">
                <a:tc>
                  <a:txBody>
                    <a:bodyPr/>
                    <a:lstStyle/>
                    <a:p>
                      <a:pPr algn="ctr" fontAlgn="b"/>
                      <a:r>
                        <a:rPr lang="fr-FR" sz="1000" b="0" i="0" u="none" strike="noStrike">
                          <a:solidFill>
                            <a:srgbClr val="FFFFFF"/>
                          </a:solidFill>
                          <a:effectLst/>
                          <a:latin typeface="+mn-lt"/>
                        </a:rPr>
                        <a:t>14</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Nadine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129.300</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dirty="0">
                          <a:solidFill>
                            <a:srgbClr val="000000"/>
                          </a:solidFill>
                          <a:effectLst/>
                          <a:latin typeface="+mn-lt"/>
                        </a:rPr>
                        <a:t>Ivanka</a:t>
                      </a:r>
                      <a:r>
                        <a:rPr lang="fr-FR" sz="1000" b="0" i="0" u="none" strike="noStrike" baseline="0" dirty="0">
                          <a:solidFill>
                            <a:srgbClr val="000000"/>
                          </a:solidFill>
                          <a:effectLst/>
                          <a:latin typeface="+mn-lt"/>
                        </a:rPr>
                        <a:t> – Pas en service</a:t>
                      </a:r>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Nassau</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225.300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FFFFFF"/>
                          </a:solidFill>
                          <a:effectLst/>
                          <a:latin typeface="+mn-lt"/>
                        </a:rPr>
                        <a:t>14</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Nicky</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dirty="0">
                          <a:solidFill>
                            <a:srgbClr val="000000"/>
                          </a:solidFill>
                          <a:effectLst/>
                          <a:latin typeface="+mn-lt"/>
                        </a:rPr>
                        <a:t>038.000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Nantes</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14.000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411339021"/>
                  </a:ext>
                </a:extLst>
              </a:tr>
              <a:tr h="208866">
                <a:tc>
                  <a:txBody>
                    <a:bodyPr/>
                    <a:lstStyle/>
                    <a:p>
                      <a:pPr algn="ctr" fontAlgn="b"/>
                      <a:r>
                        <a:rPr lang="fr-FR" sz="1000" b="0" i="0" u="none" strike="noStrike">
                          <a:solidFill>
                            <a:srgbClr val="FFFFFF"/>
                          </a:solidFill>
                          <a:effectLst/>
                          <a:latin typeface="+mn-lt"/>
                        </a:rPr>
                        <a:t>15</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Odile</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134.300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 </a:t>
                      </a:r>
                      <a:r>
                        <a:rPr lang="fr-FR" sz="1000" b="1" i="0" u="none" strike="noStrike" dirty="0" err="1">
                          <a:solidFill>
                            <a:srgbClr val="000000"/>
                          </a:solidFill>
                          <a:effectLst/>
                          <a:latin typeface="+mn-lt"/>
                        </a:rPr>
                        <a:t>Melania</a:t>
                      </a:r>
                      <a:r>
                        <a:rPr lang="fr-FR" sz="1000" b="1" i="0" u="none" strike="noStrike" dirty="0">
                          <a:solidFill>
                            <a:srgbClr val="000000"/>
                          </a:solidFill>
                          <a:effectLst/>
                          <a:latin typeface="+mn-lt"/>
                        </a:rPr>
                        <a:t> – </a:t>
                      </a:r>
                      <a:r>
                        <a:rPr lang="fr-FR" sz="1000" b="0" i="0" u="none" strike="noStrike" baseline="0" dirty="0">
                          <a:solidFill>
                            <a:srgbClr val="000000"/>
                          </a:solidFill>
                          <a:effectLst/>
                          <a:latin typeface="+mn-lt"/>
                        </a:rPr>
                        <a:t>Pas en service</a:t>
                      </a:r>
                      <a:endParaRPr lang="fr-FR" sz="1000" b="1" i="0" u="none" strike="noStrike" dirty="0">
                        <a:solidFill>
                          <a:srgbClr val="000000"/>
                        </a:solidFill>
                        <a:effectLst/>
                        <a:latin typeface="+mn-lt"/>
                      </a:endParaRP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Ottawa</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315.100</a:t>
                      </a:r>
                    </a:p>
                  </a:txBody>
                  <a:tcPr marL="5925" marR="5925" marT="5925" marB="0" anchor="b">
                    <a:lnL>
                      <a:noFill/>
                    </a:lnL>
                    <a:lnR>
                      <a:noFill/>
                    </a:lnR>
                    <a:lnT>
                      <a:noFill/>
                    </a:lnT>
                    <a:lnB>
                      <a:noFill/>
                    </a:lnB>
                    <a:solidFill>
                      <a:srgbClr val="D9D9D9"/>
                    </a:solidFill>
                  </a:tcPr>
                </a:tc>
                <a:tc>
                  <a:txBody>
                    <a:bodyPr/>
                    <a:lstStyle/>
                    <a:p>
                      <a:pPr algn="ctr" fontAlgn="b"/>
                      <a:endParaRPr lang="fr-FR" sz="1000" b="0" i="0" u="none" strike="noStrike" dirty="0">
                        <a:solidFill>
                          <a:srgbClr val="000000"/>
                        </a:solidFill>
                        <a:effectLst/>
                        <a:latin typeface="+mn-lt"/>
                      </a:endParaRP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15</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Ozzy</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039.000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Orléans</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15.000</a:t>
                      </a:r>
                    </a:p>
                  </a:txBody>
                  <a:tcPr marL="5925" marR="5925" marT="5925" marB="0" anchor="b">
                    <a:lnL>
                      <a:noFill/>
                    </a:lnL>
                    <a:lnR w="6350" cap="flat" cmpd="sng" algn="ctr">
                      <a:solidFill>
                        <a:srgbClr val="CCCCCC"/>
                      </a:solidFill>
                      <a:prstDash val="dot"/>
                      <a:round/>
                      <a:headEnd type="none" w="med" len="med"/>
                      <a:tailEnd type="none" w="med" len="med"/>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78588073"/>
                  </a:ext>
                </a:extLst>
              </a:tr>
              <a:tr h="208866">
                <a:tc>
                  <a:txBody>
                    <a:bodyPr/>
                    <a:lstStyle/>
                    <a:p>
                      <a:pPr algn="ctr" fontAlgn="b"/>
                      <a:r>
                        <a:rPr lang="fr-FR" sz="1000" b="0" i="0" u="none" strike="noStrike">
                          <a:solidFill>
                            <a:srgbClr val="FFFFFF"/>
                          </a:solidFill>
                          <a:effectLst/>
                          <a:latin typeface="+mn-lt"/>
                        </a:rPr>
                        <a:t>16</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Pierette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132.200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Prague</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269.100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FFFFFF"/>
                          </a:solidFill>
                          <a:effectLst/>
                          <a:latin typeface="+mn-lt"/>
                        </a:rPr>
                        <a:t>16</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Perry</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045.000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Poitiers</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16.000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73368928"/>
                  </a:ext>
                </a:extLst>
              </a:tr>
              <a:tr h="208866">
                <a:tc>
                  <a:txBody>
                    <a:bodyPr/>
                    <a:lstStyle/>
                    <a:p>
                      <a:pPr algn="ctr" fontAlgn="b"/>
                      <a:r>
                        <a:rPr lang="fr-FR" sz="1000" b="0" i="0" u="none" strike="noStrike">
                          <a:solidFill>
                            <a:srgbClr val="FFFFFF"/>
                          </a:solidFill>
                          <a:effectLst/>
                          <a:latin typeface="+mn-lt"/>
                        </a:rPr>
                        <a:t>17</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Quianna</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138.300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r" fontAlgn="b"/>
                      <a:r>
                        <a:rPr lang="fr-FR" sz="1000" b="0" i="0" u="none" strike="noStrike">
                          <a:solidFill>
                            <a:srgbClr val="000000"/>
                          </a:solidFill>
                          <a:effectLst/>
                          <a:latin typeface="+mn-lt"/>
                        </a:rPr>
                        <a:t>Quito</a:t>
                      </a:r>
                    </a:p>
                  </a:txBody>
                  <a:tcPr marL="5925" marR="5925" marT="5925" marB="0" anchor="b">
                    <a:lnL>
                      <a:noFill/>
                    </a:lnL>
                    <a:lnR>
                      <a:noFill/>
                    </a:lnR>
                    <a:lnT>
                      <a:noFill/>
                    </a:lnT>
                    <a:lnB>
                      <a:noFill/>
                    </a:lnB>
                    <a:solidFill>
                      <a:srgbClr val="D9D9D9"/>
                    </a:solidFill>
                  </a:tcPr>
                </a:tc>
                <a:tc>
                  <a:txBody>
                    <a:bodyPr/>
                    <a:lstStyle/>
                    <a:p>
                      <a:pPr algn="ctr" fontAlgn="b"/>
                      <a:r>
                        <a:rPr lang="fr-FR" sz="1000" b="1" i="0" u="none" strike="noStrike">
                          <a:solidFill>
                            <a:srgbClr val="000000"/>
                          </a:solidFill>
                          <a:effectLst/>
                          <a:latin typeface="+mn-lt"/>
                        </a:rPr>
                        <a:t>269.200</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D9D9D9"/>
                    </a:solidFill>
                  </a:tcPr>
                </a:tc>
                <a:tc>
                  <a:txBody>
                    <a:bodyPr/>
                    <a:lstStyle/>
                    <a:p>
                      <a:pPr algn="ctr" fontAlgn="b"/>
                      <a:r>
                        <a:rPr lang="fr-FR" sz="1000" b="0" i="0" u="none" strike="noStrike">
                          <a:solidFill>
                            <a:srgbClr val="FFFFFF"/>
                          </a:solidFill>
                          <a:effectLst/>
                          <a:latin typeface="+mn-lt"/>
                        </a:rPr>
                        <a:t>17</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Quincy</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046.000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dirty="0">
                          <a:solidFill>
                            <a:srgbClr val="000000"/>
                          </a:solidFill>
                          <a:effectLst/>
                          <a:latin typeface="+mn-lt"/>
                        </a:rPr>
                        <a:t>Quimper</a:t>
                      </a:r>
                    </a:p>
                  </a:txBody>
                  <a:tcPr marL="5925" marR="5925" marT="59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000" b="1" i="0" u="none" strike="noStrike">
                          <a:solidFill>
                            <a:srgbClr val="000000"/>
                          </a:solidFill>
                          <a:effectLst/>
                          <a:latin typeface="+mn-lt"/>
                        </a:rPr>
                        <a:t>17.000</a:t>
                      </a:r>
                    </a:p>
                  </a:txBody>
                  <a:tcPr marL="5925" marR="5925" marT="5925" marB="0" anchor="b">
                    <a:lnL>
                      <a:noFill/>
                    </a:lnL>
                    <a:lnR w="6350" cap="flat" cmpd="sng" algn="ctr">
                      <a:solidFill>
                        <a:srgbClr val="CCCCCC"/>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25042600"/>
                  </a:ext>
                </a:extLst>
              </a:tr>
              <a:tr h="208866">
                <a:tc>
                  <a:txBody>
                    <a:bodyPr/>
                    <a:lstStyle/>
                    <a:p>
                      <a:pPr algn="ctr" fontAlgn="b"/>
                      <a:r>
                        <a:rPr lang="fr-FR" sz="1000" b="0" i="0" u="none" strike="noStrike">
                          <a:solidFill>
                            <a:srgbClr val="FFFFFF"/>
                          </a:solidFill>
                          <a:effectLst/>
                          <a:latin typeface="+mn-lt"/>
                        </a:rPr>
                        <a:t>18</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Rachel</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127.200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r" fontAlgn="b"/>
                      <a:r>
                        <a:rPr lang="fr-FR" sz="1000" b="0" i="0" u="none" strike="noStrike">
                          <a:solidFill>
                            <a:srgbClr val="000000"/>
                          </a:solidFill>
                          <a:effectLst/>
                          <a:latin typeface="+mn-lt"/>
                        </a:rPr>
                        <a:t>Riga</a:t>
                      </a:r>
                    </a:p>
                  </a:txBody>
                  <a:tcPr marL="5925" marR="5925" marT="5925" marB="0" anchor="b">
                    <a:lnL>
                      <a:noFill/>
                    </a:lnL>
                    <a:lnR>
                      <a:noFill/>
                    </a:lnR>
                    <a:lnT>
                      <a:noFill/>
                    </a:lnT>
                    <a:lnB>
                      <a:noFill/>
                    </a:lnB>
                    <a:solidFill>
                      <a:srgbClr val="FFFFFF"/>
                    </a:solidFill>
                  </a:tcPr>
                </a:tc>
                <a:tc>
                  <a:txBody>
                    <a:bodyPr/>
                    <a:lstStyle/>
                    <a:p>
                      <a:pPr algn="ctr" fontAlgn="b"/>
                      <a:r>
                        <a:rPr lang="fr-FR" sz="1000" b="1" i="0" u="none" strike="noStrike">
                          <a:solidFill>
                            <a:srgbClr val="000000"/>
                          </a:solidFill>
                          <a:effectLst/>
                          <a:latin typeface="+mn-lt"/>
                        </a:rPr>
                        <a:t>257.100</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FFFFFF"/>
                          </a:solidFill>
                          <a:effectLst/>
                          <a:latin typeface="+mn-lt"/>
                        </a:rPr>
                        <a:t>18</a:t>
                      </a:r>
                    </a:p>
                  </a:txBody>
                  <a:tcPr marL="5925" marR="5925" marT="5925" marB="0" anchor="b">
                    <a:lnL>
                      <a:noFill/>
                    </a:lnL>
                    <a:lnR>
                      <a:noFill/>
                    </a:lnR>
                    <a:lnT>
                      <a:noFill/>
                    </a:lnT>
                    <a:lnB>
                      <a:noFill/>
                    </a:lnB>
                    <a:solidFill>
                      <a:srgbClr val="000000"/>
                    </a:solidFill>
                  </a:tcPr>
                </a:tc>
                <a:tc>
                  <a:txBody>
                    <a:bodyPr/>
                    <a:lstStyle/>
                    <a:p>
                      <a:pPr algn="r" fontAlgn="b"/>
                      <a:r>
                        <a:rPr lang="fr-FR" sz="1000" b="0" i="0" u="none" strike="noStrike">
                          <a:solidFill>
                            <a:srgbClr val="000000"/>
                          </a:solidFill>
                          <a:effectLst/>
                          <a:latin typeface="+mn-lt"/>
                        </a:rPr>
                        <a:t>Ronny</a:t>
                      </a:r>
                    </a:p>
                  </a:txBody>
                  <a:tcPr marL="5925" marR="5925" marT="5925" marB="0" anchor="b">
                    <a:lnL>
                      <a:noFill/>
                    </a:lnL>
                    <a:lnR>
                      <a:noFill/>
                    </a:lnR>
                    <a:lnT>
                      <a:noFill/>
                    </a:lnT>
                    <a:lnB w="6350" cap="flat" cmpd="sng" algn="ctr">
                      <a:solidFill>
                        <a:srgbClr val="CCCCCC"/>
                      </a:solidFill>
                      <a:prstDash val="dot"/>
                      <a:round/>
                      <a:headEnd type="none" w="med" len="med"/>
                      <a:tailEnd type="none" w="med" len="med"/>
                    </a:lnB>
                    <a:solidFill>
                      <a:srgbClr val="D9D9D9"/>
                    </a:solidFill>
                  </a:tcPr>
                </a:tc>
                <a:tc>
                  <a:txBody>
                    <a:bodyPr/>
                    <a:lstStyle/>
                    <a:p>
                      <a:pPr algn="ctr" fontAlgn="b"/>
                      <a:r>
                        <a:rPr lang="fr-FR" sz="1000" b="1" i="0" u="none" strike="noStrike">
                          <a:solidFill>
                            <a:srgbClr val="000000"/>
                          </a:solidFill>
                          <a:effectLst/>
                          <a:latin typeface="+mn-lt"/>
                        </a:rPr>
                        <a:t>047.000</a:t>
                      </a:r>
                    </a:p>
                  </a:txBody>
                  <a:tcPr marL="5925" marR="5925" marT="5925" marB="0" anchor="b">
                    <a:lnL>
                      <a:noFill/>
                    </a:lnL>
                    <a:lnR>
                      <a:noFill/>
                    </a:lnR>
                    <a:lnT>
                      <a:noFill/>
                    </a:lnT>
                    <a:lnB w="6350" cap="flat" cmpd="sng" algn="ctr">
                      <a:solidFill>
                        <a:srgbClr val="CCCCCC"/>
                      </a:solidFill>
                      <a:prstDash val="dot"/>
                      <a:round/>
                      <a:headEnd type="none" w="med" len="med"/>
                      <a:tailEnd type="none" w="med" len="med"/>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w="6350" cap="flat" cmpd="sng" algn="ctr">
                      <a:solidFill>
                        <a:srgbClr val="CCCCCC"/>
                      </a:solidFill>
                      <a:prstDash val="dot"/>
                      <a:round/>
                      <a:headEnd type="none" w="med" len="med"/>
                      <a:tailEnd type="none" w="med" len="med"/>
                    </a:lnB>
                    <a:solidFill>
                      <a:srgbClr val="D9D9D9"/>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96150516"/>
                  </a:ext>
                </a:extLst>
              </a:tr>
              <a:tr h="208866">
                <a:tc>
                  <a:txBody>
                    <a:bodyPr/>
                    <a:lstStyle/>
                    <a:p>
                      <a:pPr algn="ctr" fontAlgn="b"/>
                      <a:r>
                        <a:rPr lang="fr-FR" sz="1000" b="0" i="0" u="none" strike="noStrike">
                          <a:solidFill>
                            <a:srgbClr val="FFFFFF"/>
                          </a:solidFill>
                          <a:effectLst/>
                          <a:latin typeface="+mn-lt"/>
                        </a:rPr>
                        <a:t>19</a:t>
                      </a:r>
                    </a:p>
                  </a:txBody>
                  <a:tcPr marL="5925" marR="5925" marT="5925" marB="0" anchor="b">
                    <a:lnL>
                      <a:noFill/>
                    </a:lnL>
                    <a:lnR>
                      <a:noFill/>
                    </a:lnR>
                    <a:lnT>
                      <a:noFill/>
                    </a:lnT>
                    <a:lnB w="6350" cap="flat" cmpd="sng" algn="ctr">
                      <a:solidFill>
                        <a:srgbClr val="FFFFFF"/>
                      </a:solidFill>
                      <a:prstDash val="solid"/>
                      <a:round/>
                      <a:headEnd type="none" w="med" len="med"/>
                      <a:tailEnd type="none" w="med" len="med"/>
                    </a:lnB>
                    <a:solidFill>
                      <a:srgbClr val="000000"/>
                    </a:solidFill>
                  </a:tcPr>
                </a:tc>
                <a:tc>
                  <a:txBody>
                    <a:bodyPr/>
                    <a:lstStyle/>
                    <a:p>
                      <a:pPr algn="r" fontAlgn="b"/>
                      <a:r>
                        <a:rPr lang="fr-FR" sz="1000" b="0" i="0" u="none" strike="noStrike">
                          <a:solidFill>
                            <a:srgbClr val="000000"/>
                          </a:solidFill>
                          <a:effectLst/>
                          <a:latin typeface="+mn-lt"/>
                        </a:rPr>
                        <a:t>Suzanne</a:t>
                      </a:r>
                    </a:p>
                  </a:txBody>
                  <a:tcPr marL="5925" marR="5925" marT="5925" marB="0" anchor="b">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fr-FR" sz="1000" b="1" i="0" u="none" strike="noStrike">
                          <a:solidFill>
                            <a:srgbClr val="000000"/>
                          </a:solidFill>
                          <a:effectLst/>
                          <a:latin typeface="+mn-lt"/>
                        </a:rPr>
                        <a:t>140.200</a:t>
                      </a:r>
                    </a:p>
                  </a:txBody>
                  <a:tcPr marL="5925" marR="5925" marT="5925" marB="0" anchor="b">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r" fontAlgn="b"/>
                      <a:r>
                        <a:rPr lang="fr-FR" sz="1000" b="0" i="0" u="none" strike="noStrike">
                          <a:solidFill>
                            <a:srgbClr val="000000"/>
                          </a:solidFill>
                          <a:effectLst/>
                          <a:latin typeface="+mn-lt"/>
                        </a:rPr>
                        <a:t>Santiago</a:t>
                      </a:r>
                    </a:p>
                  </a:txBody>
                  <a:tcPr marL="5925" marR="5925" marT="5925" marB="0" anchor="b">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fr-FR" sz="1000" b="1" i="0" u="none" strike="noStrike">
                          <a:solidFill>
                            <a:srgbClr val="000000"/>
                          </a:solidFill>
                          <a:effectLst/>
                          <a:latin typeface="+mn-lt"/>
                        </a:rPr>
                        <a:t>248.250</a:t>
                      </a:r>
                    </a:p>
                  </a:txBody>
                  <a:tcPr marL="5925" marR="5925" marT="5925" marB="0" anchor="b">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fr-FR" sz="1000" b="0" i="0" u="none" strike="noStrike">
                          <a:solidFill>
                            <a:srgbClr val="FFFFFF"/>
                          </a:solidFill>
                          <a:effectLst/>
                          <a:latin typeface="+mn-lt"/>
                        </a:rPr>
                        <a:t>19</a:t>
                      </a:r>
                    </a:p>
                  </a:txBody>
                  <a:tcPr marL="5925" marR="5925" marT="5925" marB="0" anchor="b">
                    <a:lnL>
                      <a:noFill/>
                    </a:lnL>
                    <a:lnR>
                      <a:noFill/>
                    </a:lnR>
                    <a:lnT>
                      <a:noFill/>
                    </a:lnT>
                    <a:lnB w="6350" cap="flat" cmpd="sng" algn="ctr">
                      <a:solidFill>
                        <a:srgbClr val="FFFFFF"/>
                      </a:solidFill>
                      <a:prstDash val="solid"/>
                      <a:round/>
                      <a:headEnd type="none" w="med" len="med"/>
                      <a:tailEnd type="none" w="med" len="med"/>
                    </a:lnB>
                    <a:solidFill>
                      <a:srgbClr val="000000"/>
                    </a:solidFill>
                  </a:tcPr>
                </a:tc>
                <a:tc>
                  <a:txBody>
                    <a:bodyPr/>
                    <a:lstStyle/>
                    <a:p>
                      <a:pPr algn="r" fontAlgn="b"/>
                      <a:r>
                        <a:rPr lang="fr-FR" sz="1000" b="0" i="0" u="none" strike="noStrike">
                          <a:solidFill>
                            <a:srgbClr val="000000"/>
                          </a:solidFill>
                          <a:effectLst/>
                          <a:latin typeface="+mn-lt"/>
                        </a:rPr>
                        <a:t>Sammy</a:t>
                      </a:r>
                    </a:p>
                  </a:txBody>
                  <a:tcPr marL="5925" marR="5925" marT="5925" marB="0" anchor="b">
                    <a:lnL>
                      <a:noFill/>
                    </a:lnL>
                    <a:lnR w="6350" cap="flat" cmpd="sng" algn="ctr">
                      <a:solidFill>
                        <a:srgbClr val="CCCCCC"/>
                      </a:solidFill>
                      <a:prstDash val="dot"/>
                      <a:round/>
                      <a:headEnd type="none" w="med" len="med"/>
                      <a:tailEnd type="none" w="med" len="med"/>
                    </a:lnR>
                    <a:lnT w="6350" cap="flat" cmpd="sng" algn="ctr">
                      <a:solidFill>
                        <a:srgbClr val="CCCCCC"/>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fr-FR" sz="1000" b="1" i="0" u="none" strike="noStrike">
                          <a:solidFill>
                            <a:srgbClr val="000000"/>
                          </a:solidFill>
                          <a:effectLst/>
                          <a:latin typeface="+mn-lt"/>
                        </a:rPr>
                        <a:t>048.000</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CCCCCC"/>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a:noFill/>
                    </a:lnB>
                    <a:solidFill>
                      <a:srgbClr val="FFFFFF"/>
                    </a:solidFill>
                  </a:tcPr>
                </a:tc>
                <a:tc>
                  <a:txBody>
                    <a:bodyPr/>
                    <a:lstStyle/>
                    <a:p>
                      <a:pPr algn="ctr" fontAlgn="b"/>
                      <a:r>
                        <a:rPr lang="fr-FR" sz="1000" b="0" i="0" u="none" strike="noStrike">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288086192"/>
                  </a:ext>
                </a:extLst>
              </a:tr>
              <a:tr h="208866">
                <a:tc>
                  <a:txBody>
                    <a:bodyPr/>
                    <a:lstStyle/>
                    <a:p>
                      <a:pPr algn="ctr" fontAlgn="b"/>
                      <a:r>
                        <a:rPr lang="fr-FR" sz="1000" b="0" i="0" u="none" strike="noStrike" dirty="0">
                          <a:solidFill>
                            <a:srgbClr val="FFFFFF"/>
                          </a:solidFill>
                          <a:effectLst/>
                          <a:latin typeface="+mn-lt"/>
                        </a:rPr>
                        <a:t>20</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fr-FR" sz="1000" b="1" i="0" u="none" strike="noStrike" dirty="0">
                          <a:solidFill>
                            <a:srgbClr val="000000"/>
                          </a:solidFill>
                          <a:effectLst/>
                          <a:latin typeface="+mn-lt"/>
                        </a:rPr>
                        <a:t>Thérèse</a:t>
                      </a:r>
                    </a:p>
                  </a:txBody>
                  <a:tcPr marL="5925" marR="5925" marT="5925" marB="0" anchor="b">
                    <a:lnL w="6350" cap="flat" cmpd="sng" algn="ctr">
                      <a:solidFill>
                        <a:srgbClr val="000000"/>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000" b="1" i="0" u="none" strike="noStrike" dirty="0">
                          <a:solidFill>
                            <a:srgbClr val="000000"/>
                          </a:solidFill>
                          <a:effectLst/>
                          <a:latin typeface="+mn-lt"/>
                        </a:rPr>
                        <a:t>121.500</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000" b="1" i="0" u="none" strike="noStrike">
                          <a:solidFill>
                            <a:srgbClr val="000000"/>
                          </a:solidFill>
                          <a:effectLst/>
                          <a:latin typeface="+mn-lt"/>
                        </a:rPr>
                        <a:t>EMERG</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fr-FR" sz="1000" b="1" i="0" u="none" strike="noStrike" dirty="0" err="1">
                          <a:solidFill>
                            <a:srgbClr val="000000"/>
                          </a:solidFill>
                          <a:effectLst/>
                          <a:latin typeface="+mn-lt"/>
                        </a:rPr>
                        <a:t>Tokio</a:t>
                      </a:r>
                      <a:endParaRPr lang="fr-FR" sz="1000" b="1" i="0" u="none" strike="noStrike" dirty="0">
                        <a:solidFill>
                          <a:srgbClr val="000000"/>
                        </a:solidFill>
                        <a:effectLst/>
                        <a:latin typeface="+mn-lt"/>
                      </a:endParaRP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000" b="1" i="0" u="none" strike="noStrike">
                          <a:solidFill>
                            <a:srgbClr val="000000"/>
                          </a:solidFill>
                          <a:effectLst/>
                          <a:latin typeface="+mn-lt"/>
                        </a:rPr>
                        <a:t>243.000</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000" b="1" i="0" u="none" strike="noStrike">
                          <a:solidFill>
                            <a:srgbClr val="000000"/>
                          </a:solidFill>
                          <a:effectLst/>
                          <a:latin typeface="+mn-lt"/>
                        </a:rPr>
                        <a:t>EMERG</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000" b="0" i="0" u="none" strike="noStrike">
                          <a:solidFill>
                            <a:srgbClr val="FFFFFF"/>
                          </a:solidFill>
                          <a:effectLst/>
                          <a:latin typeface="+mn-lt"/>
                        </a:rPr>
                        <a:t>20</a:t>
                      </a:r>
                    </a:p>
                  </a:txBody>
                  <a:tcPr marL="5925" marR="5925" marT="5925" marB="0" anchor="b">
                    <a:lnL w="6350" cap="flat" cmpd="sng" algn="ctr">
                      <a:solidFill>
                        <a:srgbClr val="000000"/>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r" fontAlgn="b"/>
                      <a:r>
                        <a:rPr lang="fr-FR" sz="1000" b="0" i="0" u="none" strike="noStrike" dirty="0">
                          <a:solidFill>
                            <a:srgbClr val="000000"/>
                          </a:solidFill>
                          <a:effectLst/>
                          <a:latin typeface="+mn-lt"/>
                        </a:rPr>
                        <a:t>Tony</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1" i="0" u="none" strike="noStrike">
                          <a:solidFill>
                            <a:srgbClr val="000000"/>
                          </a:solidFill>
                          <a:effectLst/>
                          <a:latin typeface="+mn-lt"/>
                        </a:rPr>
                        <a:t>049.000</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CCCCCC"/>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CCCCCC"/>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0" u="none" strike="noStrike">
                          <a:solidFill>
                            <a:srgbClr val="000000"/>
                          </a:solidFill>
                          <a:effectLst/>
                          <a:latin typeface="+mn-lt"/>
                        </a:rPr>
                        <a:t> </a:t>
                      </a:r>
                    </a:p>
                  </a:txBody>
                  <a:tcPr marL="5925" marR="5925" marT="59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000" b="0" i="0" u="none" strike="noStrike" dirty="0">
                          <a:solidFill>
                            <a:srgbClr val="000000"/>
                          </a:solidFill>
                          <a:effectLst/>
                          <a:latin typeface="+mn-lt"/>
                        </a:rPr>
                        <a:t> </a:t>
                      </a:r>
                    </a:p>
                  </a:txBody>
                  <a:tcPr marL="5925" marR="5925" marT="59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0155365"/>
                  </a:ext>
                </a:extLst>
              </a:tr>
            </a:tbl>
          </a:graphicData>
        </a:graphic>
      </p:graphicFrame>
    </p:spTree>
    <p:extLst>
      <p:ext uri="{BB962C8B-B14F-4D97-AF65-F5344CB8AC3E}">
        <p14:creationId xmlns:p14="http://schemas.microsoft.com/office/powerpoint/2010/main" val="2694724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Règles</a:t>
            </a:r>
          </a:p>
        </p:txBody>
      </p:sp>
      <p:sp>
        <p:nvSpPr>
          <p:cNvPr id="3" name="Content Placeholder 2"/>
          <p:cNvSpPr>
            <a:spLocks noGrp="1"/>
          </p:cNvSpPr>
          <p:nvPr>
            <p:ph idx="1"/>
          </p:nvPr>
        </p:nvSpPr>
        <p:spPr/>
        <p:txBody>
          <a:bodyPr/>
          <a:lstStyle/>
          <a:p>
            <a:r>
              <a:rPr lang="fr-BE" dirty="0" err="1"/>
              <a:t>Rétab</a:t>
            </a:r>
            <a:r>
              <a:rPr lang="fr-BE" dirty="0"/>
              <a:t> autorisé en patrouille de 2 minimum</a:t>
            </a:r>
          </a:p>
          <a:p>
            <a:r>
              <a:rPr lang="fr-BE" dirty="0"/>
              <a:t>Personne ne décolle seul</a:t>
            </a:r>
            <a:endParaRPr lang="fr-FR" dirty="0"/>
          </a:p>
        </p:txBody>
      </p:sp>
    </p:spTree>
    <p:extLst>
      <p:ext uri="{BB962C8B-B14F-4D97-AF65-F5344CB8AC3E}">
        <p14:creationId xmlns:p14="http://schemas.microsoft.com/office/powerpoint/2010/main" val="125783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Bilan </a:t>
            </a:r>
            <a:r>
              <a:rPr lang="fr-FR" dirty="0" err="1"/>
              <a:t>concurents</a:t>
            </a:r>
            <a:endParaRPr lang="fr-FR" dirty="0"/>
          </a:p>
        </p:txBody>
      </p:sp>
      <p:sp>
        <p:nvSpPr>
          <p:cNvPr id="3" name="Content Placeholder 2"/>
          <p:cNvSpPr>
            <a:spLocks noGrp="1"/>
          </p:cNvSpPr>
          <p:nvPr>
            <p:ph idx="1"/>
          </p:nvPr>
        </p:nvSpPr>
        <p:spPr/>
        <p:txBody>
          <a:bodyPr>
            <a:normAutofit fontScale="47500" lnSpcReduction="20000"/>
          </a:bodyPr>
          <a:lstStyle/>
          <a:p>
            <a:r>
              <a:rPr lang="fr-FR" dirty="0" err="1"/>
              <a:t>Checksix</a:t>
            </a:r>
            <a:endParaRPr lang="fr-FR" dirty="0"/>
          </a:p>
          <a:p>
            <a:pPr lvl="1"/>
            <a:r>
              <a:rPr lang="fr-FR" dirty="0"/>
              <a:t>Seul 4 appareils en l’air, noyau des ancien à cloué les autres au sol « qui ne savaient pas comment faire »</a:t>
            </a:r>
          </a:p>
          <a:p>
            <a:r>
              <a:rPr lang="fr-FR" dirty="0"/>
              <a:t>BMS - FFW08 dragons</a:t>
            </a:r>
          </a:p>
          <a:p>
            <a:pPr lvl="1"/>
            <a:r>
              <a:rPr lang="fr-FR" dirty="0"/>
              <a:t>Déboussolés par l’existence d’appareils non F-16 pilotés </a:t>
            </a:r>
          </a:p>
          <a:p>
            <a:r>
              <a:rPr lang="en-US" dirty="0"/>
              <a:t>51</a:t>
            </a:r>
            <a:r>
              <a:rPr lang="en-US" baseline="30000" dirty="0"/>
              <a:t>st </a:t>
            </a:r>
            <a:r>
              <a:rPr lang="en-US" dirty="0" err="1"/>
              <a:t>Massilia</a:t>
            </a:r>
            <a:endParaRPr lang="en-US" dirty="0"/>
          </a:p>
          <a:p>
            <a:pPr lvl="1"/>
            <a:r>
              <a:rPr lang="en-US" dirty="0"/>
              <a:t>Livraison de pastis</a:t>
            </a:r>
          </a:p>
          <a:p>
            <a:r>
              <a:rPr lang="en-US" dirty="0"/>
              <a:t>131</a:t>
            </a:r>
            <a:r>
              <a:rPr lang="en-US" baseline="30000" dirty="0"/>
              <a:t>st</a:t>
            </a:r>
            <a:endParaRPr lang="en-US" dirty="0"/>
          </a:p>
          <a:p>
            <a:pPr lvl="1"/>
            <a:r>
              <a:rPr lang="en-US" dirty="0" err="1"/>
              <a:t>Terminent</a:t>
            </a:r>
            <a:r>
              <a:rPr lang="en-US" dirty="0"/>
              <a:t> de </a:t>
            </a:r>
            <a:r>
              <a:rPr lang="en-US" dirty="0" err="1"/>
              <a:t>remplir</a:t>
            </a:r>
            <a:r>
              <a:rPr lang="en-US" dirty="0"/>
              <a:t> le dossier de commission </a:t>
            </a:r>
            <a:r>
              <a:rPr lang="en-US" dirty="0" err="1"/>
              <a:t>mixte</a:t>
            </a:r>
            <a:r>
              <a:rPr lang="en-US" dirty="0"/>
              <a:t> </a:t>
            </a:r>
            <a:r>
              <a:rPr lang="en-US" dirty="0" err="1"/>
              <a:t>parlementaire</a:t>
            </a:r>
            <a:r>
              <a:rPr lang="en-US" dirty="0"/>
              <a:t> </a:t>
            </a:r>
            <a:r>
              <a:rPr lang="en-US" dirty="0" err="1"/>
              <a:t>sénatoriale</a:t>
            </a:r>
            <a:endParaRPr lang="en-US" dirty="0"/>
          </a:p>
          <a:p>
            <a:r>
              <a:rPr lang="en-US" dirty="0"/>
              <a:t>104</a:t>
            </a:r>
            <a:r>
              <a:rPr lang="en-US" baseline="30000" dirty="0"/>
              <a:t>th</a:t>
            </a:r>
            <a:endParaRPr lang="en-US" dirty="0"/>
          </a:p>
          <a:p>
            <a:pPr lvl="1"/>
            <a:r>
              <a:rPr lang="en-US" dirty="0"/>
              <a:t>Confrontation</a:t>
            </a:r>
          </a:p>
          <a:p>
            <a:r>
              <a:rPr lang="en-US" dirty="0"/>
              <a:t>2nd </a:t>
            </a:r>
            <a:r>
              <a:rPr lang="en-US" dirty="0" err="1"/>
              <a:t>ffs</a:t>
            </a:r>
            <a:endParaRPr lang="en-US" dirty="0"/>
          </a:p>
          <a:p>
            <a:pPr lvl="1"/>
            <a:r>
              <a:rPr lang="en-US" dirty="0"/>
              <a:t>Confrontation</a:t>
            </a:r>
          </a:p>
          <a:p>
            <a:r>
              <a:rPr lang="fr-FR" dirty="0"/>
              <a:t>Boulets Air Force</a:t>
            </a:r>
          </a:p>
          <a:p>
            <a:pPr lvl="1"/>
            <a:r>
              <a:rPr lang="fr-FR" dirty="0"/>
              <a:t>Perdus sur la route</a:t>
            </a:r>
          </a:p>
        </p:txBody>
      </p:sp>
    </p:spTree>
    <p:extLst>
      <p:ext uri="{BB962C8B-B14F-4D97-AF65-F5344CB8AC3E}">
        <p14:creationId xmlns:p14="http://schemas.microsoft.com/office/powerpoint/2010/main" val="169729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2019-10-07 </a:t>
            </a:r>
            <a:r>
              <a:rPr lang="fr-FR"/>
              <a:t>- Courriel</a:t>
            </a:r>
            <a:endParaRPr lang="fr-FR" dirty="0"/>
          </a:p>
        </p:txBody>
      </p:sp>
      <p:sp>
        <p:nvSpPr>
          <p:cNvPr id="5" name="Content Placeholder 4"/>
          <p:cNvSpPr>
            <a:spLocks noGrp="1"/>
          </p:cNvSpPr>
          <p:nvPr>
            <p:ph idx="1"/>
          </p:nvPr>
        </p:nvSpPr>
        <p:spPr/>
        <p:txBody>
          <a:bodyPr>
            <a:normAutofit fontScale="47500" lnSpcReduction="20000"/>
          </a:bodyPr>
          <a:lstStyle/>
          <a:p>
            <a:r>
              <a:rPr lang="fr-FR" dirty="0"/>
              <a:t>Au commandant de </a:t>
            </a:r>
            <a:r>
              <a:rPr lang="fr-FR" dirty="0" err="1"/>
              <a:t>Lattres</a:t>
            </a:r>
            <a:r>
              <a:rPr lang="fr-FR" dirty="0"/>
              <a:t> et Grand sœurs d’</a:t>
            </a:r>
            <a:r>
              <a:rPr lang="fr-FR" dirty="0" err="1"/>
              <a:t>Houi</a:t>
            </a:r>
            <a:r>
              <a:rPr lang="fr-FR" dirty="0"/>
              <a:t> NG</a:t>
            </a:r>
          </a:p>
          <a:p>
            <a:endParaRPr lang="fr-FR" dirty="0"/>
          </a:p>
          <a:p>
            <a:r>
              <a:rPr lang="fr-FR" dirty="0"/>
              <a:t>GG !</a:t>
            </a:r>
          </a:p>
          <a:p>
            <a:endParaRPr lang="fr-FR" dirty="0"/>
          </a:p>
          <a:p>
            <a:r>
              <a:rPr lang="fr-FR" dirty="0"/>
              <a:t>Veuillez recevoir l’assurance de ma considération distinguée</a:t>
            </a:r>
          </a:p>
          <a:p>
            <a:r>
              <a:rPr lang="fr-FR" dirty="0" err="1"/>
              <a:t>p.s.</a:t>
            </a:r>
            <a:r>
              <a:rPr lang="fr-FR" dirty="0"/>
              <a:t> infos en PJ</a:t>
            </a:r>
          </a:p>
          <a:p>
            <a:endParaRPr lang="fr-FR" dirty="0"/>
          </a:p>
          <a:p>
            <a:r>
              <a:rPr lang="fr-FR" dirty="0"/>
              <a:t>Ray COUFOUX</a:t>
            </a:r>
          </a:p>
          <a:p>
            <a:r>
              <a:rPr lang="fr-FR" dirty="0"/>
              <a:t>Conseillère au Département de la Défense</a:t>
            </a:r>
          </a:p>
          <a:p>
            <a:r>
              <a:rPr lang="fr-FR" dirty="0"/>
              <a:t>Agence de réduction des menaces</a:t>
            </a:r>
          </a:p>
          <a:p>
            <a:r>
              <a:rPr lang="fr-FR" dirty="0"/>
              <a:t>-----------------</a:t>
            </a:r>
          </a:p>
          <a:p>
            <a:r>
              <a:rPr lang="fr-FR" dirty="0"/>
              <a:t>Ce message est confidentiel ; son contenu ne représente en aucun cas un engagement sous réserve de tout accord conclu par écrit. Toute publication, utilisation ou diffusion, même partielle, doit être autorisée préalablement. Si vous n'êtes pas destinataire de ce message, merci d'en avertir immédiatement l'expéditeur. </a:t>
            </a:r>
          </a:p>
        </p:txBody>
      </p:sp>
    </p:spTree>
    <p:extLst>
      <p:ext uri="{BB962C8B-B14F-4D97-AF65-F5344CB8AC3E}">
        <p14:creationId xmlns:p14="http://schemas.microsoft.com/office/powerpoint/2010/main" val="243237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Bilan</a:t>
            </a:r>
          </a:p>
        </p:txBody>
      </p:sp>
      <p:sp>
        <p:nvSpPr>
          <p:cNvPr id="3" name="Content Placeholder 2"/>
          <p:cNvSpPr>
            <a:spLocks noGrp="1"/>
          </p:cNvSpPr>
          <p:nvPr>
            <p:ph idx="1"/>
          </p:nvPr>
        </p:nvSpPr>
        <p:spPr/>
        <p:txBody>
          <a:bodyPr>
            <a:normAutofit/>
          </a:bodyPr>
          <a:lstStyle/>
          <a:p>
            <a:r>
              <a:rPr lang="fr-FR" dirty="0"/>
              <a:t>Contrat acquis</a:t>
            </a:r>
          </a:p>
          <a:p>
            <a:pPr lvl="1"/>
            <a:r>
              <a:rPr lang="fr-FR" dirty="0"/>
              <a:t>Client NUKE</a:t>
            </a:r>
          </a:p>
          <a:p>
            <a:pPr lvl="1"/>
            <a:r>
              <a:rPr lang="fr-FR" dirty="0"/>
              <a:t>Paiement 2M$</a:t>
            </a:r>
          </a:p>
        </p:txBody>
      </p:sp>
    </p:spTree>
    <p:extLst>
      <p:ext uri="{BB962C8B-B14F-4D97-AF65-F5344CB8AC3E}">
        <p14:creationId xmlns:p14="http://schemas.microsoft.com/office/powerpoint/2010/main" val="171372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Géopolitique</a:t>
            </a:r>
          </a:p>
        </p:txBody>
      </p:sp>
      <p:sp>
        <p:nvSpPr>
          <p:cNvPr id="3" name="Content Placeholder 2"/>
          <p:cNvSpPr>
            <a:spLocks noGrp="1"/>
          </p:cNvSpPr>
          <p:nvPr>
            <p:ph idx="1"/>
          </p:nvPr>
        </p:nvSpPr>
        <p:spPr/>
        <p:txBody>
          <a:bodyPr/>
          <a:lstStyle/>
          <a:p>
            <a:r>
              <a:rPr lang="fr-FR" dirty="0"/>
              <a:t>NUKE voit d’un mauvais œil les tentatives d’éloignement Long </a:t>
            </a:r>
            <a:r>
              <a:rPr lang="fr-FR" dirty="0" err="1"/>
              <a:t>nenagros</a:t>
            </a:r>
            <a:endParaRPr lang="fr-FR" dirty="0"/>
          </a:p>
          <a:p>
            <a:pPr lvl="1"/>
            <a:r>
              <a:rPr lang="fr-FR" dirty="0"/>
              <a:t>Hausse du prix de vente carburants</a:t>
            </a:r>
          </a:p>
          <a:p>
            <a:pPr lvl="1"/>
            <a:r>
              <a:rPr lang="fr-FR" dirty="0"/>
              <a:t>Nouveaux états clients</a:t>
            </a:r>
          </a:p>
          <a:p>
            <a:pPr lvl="1"/>
            <a:r>
              <a:rPr lang="fr-FR" dirty="0"/>
              <a:t>Besoin d’une remise au pas</a:t>
            </a:r>
          </a:p>
          <a:p>
            <a:pPr lvl="2"/>
            <a:r>
              <a:rPr lang="fr-FR" dirty="0"/>
              <a:t>Dépendance économique</a:t>
            </a:r>
          </a:p>
        </p:txBody>
      </p:sp>
    </p:spTree>
    <p:extLst>
      <p:ext uri="{BB962C8B-B14F-4D97-AF65-F5344CB8AC3E}">
        <p14:creationId xmlns:p14="http://schemas.microsoft.com/office/powerpoint/2010/main" val="2977212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Géopolitique</a:t>
            </a:r>
          </a:p>
        </p:txBody>
      </p:sp>
      <p:sp>
        <p:nvSpPr>
          <p:cNvPr id="3" name="Content Placeholder 2"/>
          <p:cNvSpPr>
            <a:spLocks noGrp="1"/>
          </p:cNvSpPr>
          <p:nvPr>
            <p:ph idx="1"/>
          </p:nvPr>
        </p:nvSpPr>
        <p:spPr/>
        <p:txBody>
          <a:bodyPr>
            <a:normAutofit fontScale="92500" lnSpcReduction="20000"/>
          </a:bodyPr>
          <a:lstStyle/>
          <a:p>
            <a:r>
              <a:rPr lang="fr-FR" dirty="0"/>
              <a:t>Long </a:t>
            </a:r>
            <a:r>
              <a:rPr lang="fr-FR" dirty="0" err="1"/>
              <a:t>Nenagros</a:t>
            </a:r>
            <a:endParaRPr lang="fr-FR" dirty="0"/>
          </a:p>
          <a:p>
            <a:pPr lvl="1"/>
            <a:r>
              <a:rPr lang="fr-FR" dirty="0"/>
              <a:t>Doit perdre sources de revenus</a:t>
            </a:r>
          </a:p>
          <a:p>
            <a:pPr lvl="1"/>
            <a:r>
              <a:rPr lang="fr-FR" dirty="0"/>
              <a:t>Doit perdre attractivité</a:t>
            </a:r>
          </a:p>
          <a:p>
            <a:r>
              <a:rPr lang="fr-FR" dirty="0" err="1"/>
              <a:t>Funkirak</a:t>
            </a:r>
            <a:r>
              <a:rPr lang="fr-FR" dirty="0"/>
              <a:t> vigilant</a:t>
            </a:r>
          </a:p>
          <a:p>
            <a:pPr lvl="1"/>
            <a:r>
              <a:rPr lang="fr-FR" dirty="0"/>
              <a:t>Si intervention directe, jouera enlisement</a:t>
            </a:r>
          </a:p>
          <a:p>
            <a:pPr lvl="1"/>
            <a:r>
              <a:rPr lang="fr-FR" dirty="0"/>
              <a:t>Intervention coup de poing</a:t>
            </a:r>
          </a:p>
          <a:p>
            <a:r>
              <a:rPr lang="fr-FR" dirty="0"/>
              <a:t>Élections proches</a:t>
            </a:r>
          </a:p>
          <a:p>
            <a:pPr lvl="1"/>
            <a:r>
              <a:rPr lang="fr-FR" dirty="0"/>
              <a:t>Électeurs doivent rester contents</a:t>
            </a:r>
          </a:p>
          <a:p>
            <a:r>
              <a:rPr lang="fr-FR" dirty="0"/>
              <a:t>Appel aux mercenaires</a:t>
            </a:r>
          </a:p>
        </p:txBody>
      </p:sp>
    </p:spTree>
    <p:extLst>
      <p:ext uri="{BB962C8B-B14F-4D97-AF65-F5344CB8AC3E}">
        <p14:creationId xmlns:p14="http://schemas.microsoft.com/office/powerpoint/2010/main" val="393429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SITAC</a:t>
            </a:r>
            <a:endParaRPr lang="fr-FR" dirty="0"/>
          </a:p>
        </p:txBody>
      </p:sp>
      <p:sp>
        <p:nvSpPr>
          <p:cNvPr id="26" name="Espace réservé du contenu 2">
            <a:extLst>
              <a:ext uri="{FF2B5EF4-FFF2-40B4-BE49-F238E27FC236}">
                <a16:creationId xmlns:a16="http://schemas.microsoft.com/office/drawing/2014/main" id="{292BDAAF-0977-492E-88D0-27CB1FD649BB}"/>
              </a:ext>
            </a:extLst>
          </p:cNvPr>
          <p:cNvSpPr>
            <a:spLocks noGrp="1"/>
          </p:cNvSpPr>
          <p:nvPr>
            <p:ph idx="1"/>
          </p:nvPr>
        </p:nvSpPr>
        <p:spPr/>
        <p:txBody>
          <a:bodyPr>
            <a:normAutofit/>
          </a:bodyPr>
          <a:lstStyle/>
          <a:p>
            <a:r>
              <a:rPr lang="en-US" dirty="0" err="1"/>
              <a:t>Groupe</a:t>
            </a:r>
            <a:r>
              <a:rPr lang="en-US" dirty="0"/>
              <a:t> </a:t>
            </a:r>
            <a:r>
              <a:rPr lang="en-US" dirty="0" err="1"/>
              <a:t>L&amp;GSdHNG</a:t>
            </a:r>
            <a:r>
              <a:rPr lang="en-US" dirty="0"/>
              <a:t> a </a:t>
            </a:r>
            <a:r>
              <a:rPr lang="en-US" dirty="0" err="1"/>
              <a:t>pris</a:t>
            </a:r>
            <a:r>
              <a:rPr lang="en-US" dirty="0"/>
              <a:t> </a:t>
            </a:r>
            <a:r>
              <a:rPr lang="en-US" dirty="0" err="1"/>
              <a:t>ses</a:t>
            </a:r>
            <a:r>
              <a:rPr lang="en-US" dirty="0"/>
              <a:t> quartiers sur </a:t>
            </a:r>
            <a:r>
              <a:rPr lang="en-US" dirty="0" err="1"/>
              <a:t>l’aéroport</a:t>
            </a:r>
            <a:r>
              <a:rPr lang="en-US" dirty="0"/>
              <a:t> de LIWA</a:t>
            </a:r>
          </a:p>
          <a:p>
            <a:pPr lvl="1"/>
            <a:r>
              <a:rPr lang="en-US" dirty="0"/>
              <a:t>Coin </a:t>
            </a:r>
            <a:r>
              <a:rPr lang="en-US" dirty="0" err="1"/>
              <a:t>discret</a:t>
            </a:r>
            <a:r>
              <a:rPr lang="en-US" dirty="0"/>
              <a:t> de la base loin des </a:t>
            </a:r>
            <a:r>
              <a:rPr lang="en-US" dirty="0" err="1"/>
              <a:t>yeux</a:t>
            </a:r>
            <a:r>
              <a:rPr lang="en-US" dirty="0"/>
              <a:t> long </a:t>
            </a:r>
            <a:r>
              <a:rPr lang="en-US" dirty="0" err="1"/>
              <a:t>nenagrosiens</a:t>
            </a:r>
            <a:endParaRPr lang="en-US" dirty="0"/>
          </a:p>
          <a:p>
            <a:pPr lvl="1"/>
            <a:r>
              <a:rPr lang="en-US" dirty="0"/>
              <a:t>NUKE a </a:t>
            </a:r>
            <a:r>
              <a:rPr lang="en-US" dirty="0" err="1"/>
              <a:t>arrangé</a:t>
            </a:r>
            <a:r>
              <a:rPr lang="en-US" dirty="0"/>
              <a:t> la </a:t>
            </a:r>
            <a:r>
              <a:rPr lang="en-US" dirty="0" err="1"/>
              <a:t>sécurité</a:t>
            </a:r>
            <a:r>
              <a:rPr lang="en-US" dirty="0"/>
              <a:t> des installations</a:t>
            </a:r>
          </a:p>
          <a:p>
            <a:pPr lvl="2"/>
            <a:r>
              <a:rPr lang="en-US" dirty="0"/>
              <a:t>5h </a:t>
            </a:r>
            <a:r>
              <a:rPr lang="en-US" dirty="0" err="1"/>
              <a:t>Ravitaillement</a:t>
            </a:r>
            <a:r>
              <a:rPr lang="en-US" dirty="0"/>
              <a:t>, preparation, </a:t>
            </a:r>
            <a:r>
              <a:rPr lang="en-US" dirty="0" err="1"/>
              <a:t>départ</a:t>
            </a:r>
            <a:endParaRPr lang="en-US" dirty="0"/>
          </a:p>
          <a:p>
            <a:endParaRPr lang="en-US" dirty="0"/>
          </a:p>
        </p:txBody>
      </p:sp>
    </p:spTree>
    <p:extLst>
      <p:ext uri="{BB962C8B-B14F-4D97-AF65-F5344CB8AC3E}">
        <p14:creationId xmlns:p14="http://schemas.microsoft.com/office/powerpoint/2010/main" val="243087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SITAC</a:t>
            </a:r>
            <a:endParaRPr lang="fr-FR" dirty="0"/>
          </a:p>
        </p:txBody>
      </p:sp>
      <p:sp>
        <p:nvSpPr>
          <p:cNvPr id="26" name="Espace réservé du contenu 2">
            <a:extLst>
              <a:ext uri="{FF2B5EF4-FFF2-40B4-BE49-F238E27FC236}">
                <a16:creationId xmlns:a16="http://schemas.microsoft.com/office/drawing/2014/main" id="{292BDAAF-0977-492E-88D0-27CB1FD649BB}"/>
              </a:ext>
            </a:extLst>
          </p:cNvPr>
          <p:cNvSpPr>
            <a:spLocks noGrp="1"/>
          </p:cNvSpPr>
          <p:nvPr>
            <p:ph idx="1"/>
          </p:nvPr>
        </p:nvSpPr>
        <p:spPr/>
        <p:txBody>
          <a:bodyPr>
            <a:normAutofit/>
          </a:bodyPr>
          <a:lstStyle/>
          <a:p>
            <a:r>
              <a:rPr lang="en-US" dirty="0"/>
              <a:t>Mission – destruction du </a:t>
            </a:r>
            <a:r>
              <a:rPr lang="en-US" dirty="0" err="1"/>
              <a:t>tourisme</a:t>
            </a:r>
            <a:endParaRPr lang="en-US" dirty="0"/>
          </a:p>
          <a:p>
            <a:pPr lvl="1"/>
            <a:r>
              <a:rPr lang="en-US" dirty="0"/>
              <a:t>Site Ferrari, </a:t>
            </a:r>
          </a:p>
          <a:p>
            <a:pPr lvl="1"/>
            <a:r>
              <a:rPr lang="en-US" dirty="0" err="1"/>
              <a:t>Parkings</a:t>
            </a:r>
            <a:r>
              <a:rPr lang="en-US" dirty="0"/>
              <a:t> </a:t>
            </a:r>
            <a:r>
              <a:rPr lang="en-US" dirty="0" err="1"/>
              <a:t>environnants</a:t>
            </a:r>
            <a:endParaRPr lang="en-US" dirty="0"/>
          </a:p>
          <a:p>
            <a:pPr lvl="1"/>
            <a:r>
              <a:rPr lang="en-US" dirty="0"/>
              <a:t>Tribune </a:t>
            </a:r>
            <a:r>
              <a:rPr lang="en-US" dirty="0" err="1"/>
              <a:t>officielle</a:t>
            </a:r>
            <a:r>
              <a:rPr lang="en-US" dirty="0"/>
              <a:t> du circuit </a:t>
            </a:r>
          </a:p>
          <a:p>
            <a:pPr lvl="1"/>
            <a:r>
              <a:rPr lang="en-US" dirty="0" err="1"/>
              <a:t>Navires</a:t>
            </a:r>
            <a:r>
              <a:rPr lang="en-US" dirty="0"/>
              <a:t> de luxe</a:t>
            </a:r>
          </a:p>
          <a:p>
            <a:r>
              <a:rPr lang="en-US" dirty="0"/>
              <a:t>Pas de </a:t>
            </a:r>
            <a:r>
              <a:rPr lang="en-US" dirty="0" err="1"/>
              <a:t>considérations</a:t>
            </a:r>
            <a:r>
              <a:rPr lang="en-US" dirty="0"/>
              <a:t> </a:t>
            </a:r>
            <a:r>
              <a:rPr lang="en-US" dirty="0" err="1"/>
              <a:t>particulières</a:t>
            </a:r>
            <a:r>
              <a:rPr lang="en-US" dirty="0"/>
              <a:t> vis-à-vis des </a:t>
            </a:r>
            <a:r>
              <a:rPr lang="en-US" dirty="0" err="1"/>
              <a:t>dommages</a:t>
            </a:r>
            <a:r>
              <a:rPr lang="en-US" dirty="0"/>
              <a:t> </a:t>
            </a:r>
            <a:r>
              <a:rPr lang="en-US" dirty="0" err="1"/>
              <a:t>collatéraux</a:t>
            </a:r>
            <a:endParaRPr lang="en-US" dirty="0"/>
          </a:p>
          <a:p>
            <a:endParaRPr lang="en-US" dirty="0"/>
          </a:p>
          <a:p>
            <a:endParaRPr lang="en-US" dirty="0"/>
          </a:p>
        </p:txBody>
      </p:sp>
    </p:spTree>
    <p:extLst>
      <p:ext uri="{BB962C8B-B14F-4D97-AF65-F5344CB8AC3E}">
        <p14:creationId xmlns:p14="http://schemas.microsoft.com/office/powerpoint/2010/main" val="117286818"/>
      </p:ext>
    </p:extLst>
  </p:cSld>
  <p:clrMapOvr>
    <a:masterClrMapping/>
  </p:clrMapOvr>
</p:sld>
</file>

<file path=ppt/theme/theme1.xml><?xml version="1.0" encoding="utf-8"?>
<a:theme xmlns:a="http://schemas.openxmlformats.org/drawingml/2006/main" name="3rd-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rd-Theme" id="{C1602DE3-C45B-4A18-98BD-0EFF5992AE12}" vid="{59EA7739-A05E-4D1C-92C2-4DA37ED781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3rd-Theme</Template>
  <TotalTime>33745</TotalTime>
  <Words>673</Words>
  <Application>Microsoft Office PowerPoint</Application>
  <PresentationFormat>Widescreen</PresentationFormat>
  <Paragraphs>412</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Segoe UI</vt:lpstr>
      <vt:lpstr>Sylfaen</vt:lpstr>
      <vt:lpstr>3rd-Theme</vt:lpstr>
      <vt:lpstr>3rd-wing Lan XXX</vt:lpstr>
      <vt:lpstr>Pour Quelques Pétrodollars De Plus</vt:lpstr>
      <vt:lpstr>Bilan concurents</vt:lpstr>
      <vt:lpstr>2019-10-07 - Courriel</vt:lpstr>
      <vt:lpstr>Bilan</vt:lpstr>
      <vt:lpstr>Géopolitique</vt:lpstr>
      <vt:lpstr>Géopolitique</vt:lpstr>
      <vt:lpstr>SITAC</vt:lpstr>
      <vt:lpstr>SITAC</vt:lpstr>
      <vt:lpstr>PowerPoint Presentation</vt:lpstr>
      <vt:lpstr>PowerPoint Presentation</vt:lpstr>
      <vt:lpstr>PowerPoint Presentation</vt:lpstr>
      <vt:lpstr>Objectifs</vt:lpstr>
      <vt:lpstr>Objectifs</vt:lpstr>
      <vt:lpstr>Objectifs</vt:lpstr>
      <vt:lpstr>PowerPoint Presentation</vt:lpstr>
      <vt:lpstr>Situation - Support</vt:lpstr>
      <vt:lpstr>Situation - Défenses</vt:lpstr>
      <vt:lpstr>Menaces</vt:lpstr>
      <vt:lpstr>Météo</vt:lpstr>
      <vt:lpstr>Attribution des objectifs par escadrilles</vt:lpstr>
      <vt:lpstr>Plan de fréquences – 3rd-wing</vt:lpstr>
      <vt:lpstr>Règles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3rd-wing Lan XXI</dc:title>
  <dc:creator>Pierre</dc:creator>
  <cp:lastModifiedBy>Aerdalis</cp:lastModifiedBy>
  <cp:revision>300</cp:revision>
  <dcterms:created xsi:type="dcterms:W3CDTF">2015-04-16T19:56:28Z</dcterms:created>
  <dcterms:modified xsi:type="dcterms:W3CDTF">2019-10-31T00:50:50Z</dcterms:modified>
</cp:coreProperties>
</file>